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0"/>
  </p:notesMasterIdLst>
  <p:sldIdLst>
    <p:sldId id="256" r:id="rId2"/>
    <p:sldId id="257" r:id="rId3"/>
    <p:sldId id="258" r:id="rId4"/>
    <p:sldId id="259" r:id="rId5"/>
    <p:sldId id="260" r:id="rId6"/>
    <p:sldId id="261" r:id="rId7"/>
    <p:sldId id="262" r:id="rId8"/>
    <p:sldId id="263" r:id="rId9"/>
    <p:sldId id="264" r:id="rId10"/>
    <p:sldId id="398" r:id="rId11"/>
    <p:sldId id="399" r:id="rId12"/>
    <p:sldId id="265" r:id="rId13"/>
    <p:sldId id="393" r:id="rId14"/>
    <p:sldId id="266" r:id="rId15"/>
    <p:sldId id="394" r:id="rId16"/>
    <p:sldId id="267" r:id="rId17"/>
    <p:sldId id="268" r:id="rId18"/>
    <p:sldId id="269" r:id="rId19"/>
    <p:sldId id="401" r:id="rId20"/>
    <p:sldId id="270" r:id="rId21"/>
    <p:sldId id="40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402" r:id="rId84"/>
    <p:sldId id="332" r:id="rId85"/>
    <p:sldId id="333" r:id="rId86"/>
    <p:sldId id="403" r:id="rId87"/>
    <p:sldId id="334" r:id="rId88"/>
    <p:sldId id="335" r:id="rId89"/>
    <p:sldId id="336" r:id="rId90"/>
    <p:sldId id="337" r:id="rId91"/>
    <p:sldId id="338" r:id="rId92"/>
    <p:sldId id="339" r:id="rId93"/>
    <p:sldId id="340" r:id="rId94"/>
    <p:sldId id="341" r:id="rId95"/>
    <p:sldId id="342" r:id="rId96"/>
    <p:sldId id="343" r:id="rId97"/>
    <p:sldId id="344" r:id="rId98"/>
    <p:sldId id="404" r:id="rId99"/>
    <p:sldId id="345" r:id="rId100"/>
    <p:sldId id="346" r:id="rId101"/>
    <p:sldId id="347" r:id="rId102"/>
    <p:sldId id="348" r:id="rId103"/>
    <p:sldId id="349" r:id="rId104"/>
    <p:sldId id="350" r:id="rId105"/>
    <p:sldId id="351" r:id="rId106"/>
    <p:sldId id="352" r:id="rId107"/>
    <p:sldId id="353" r:id="rId108"/>
    <p:sldId id="354" r:id="rId109"/>
    <p:sldId id="355" r:id="rId110"/>
    <p:sldId id="356" r:id="rId111"/>
    <p:sldId id="357" r:id="rId112"/>
    <p:sldId id="358" r:id="rId113"/>
    <p:sldId id="359" r:id="rId114"/>
    <p:sldId id="360" r:id="rId115"/>
    <p:sldId id="361" r:id="rId116"/>
    <p:sldId id="362" r:id="rId117"/>
    <p:sldId id="363" r:id="rId118"/>
    <p:sldId id="391" r:id="rId119"/>
  </p:sldIdLst>
  <p:sldSz cx="14630400" cy="8229600"/>
  <p:notesSz cx="8229600" cy="14630400"/>
  <p:embeddedFontLst>
    <p:embeddedFont>
      <p:font typeface="Geologica" pitchFamily="2" charset="0"/>
      <p:regular r:id="rId121"/>
      <p:bold r:id="rId122"/>
    </p:embeddedFont>
    <p:embeddedFont>
      <p:font typeface="Geologica Black" pitchFamily="2" charset="0"/>
      <p:bold r:id="rId123"/>
    </p:embeddedFont>
    <p:embeddedFont>
      <p:font typeface="Geologica Light" pitchFamily="2" charset="0"/>
      <p:regular r:id="rId124"/>
    </p:embeddedFont>
    <p:embeddedFont>
      <p:font typeface="Geologica Roman Black" pitchFamily="2" charset="0"/>
      <p:bold r:id="rId125"/>
    </p:embeddedFont>
    <p:embeddedFont>
      <p:font typeface="Geologica SemiBold" pitchFamily="2" charset="0"/>
      <p:regular r:id="rId126"/>
      <p:bold r:id="rId127"/>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4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64"/>
    <p:restoredTop sz="94610"/>
  </p:normalViewPr>
  <p:slideViewPr>
    <p:cSldViewPr snapToGrid="0" snapToObjects="1">
      <p:cViewPr varScale="1">
        <p:scale>
          <a:sx n="73" d="100"/>
          <a:sy n="73" d="100"/>
        </p:scale>
        <p:origin x="208" y="7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3.fntdata"/><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4.fntdata"/><Relationship Id="rId129"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125" Type="http://schemas.openxmlformats.org/officeDocument/2006/relationships/font" Target="fonts/font5.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6.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1.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9327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F6ED0-AE50-57C0-462C-EACE7E45A7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B44B2D-1D25-8BD4-B8CE-1A6173233D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CFF70C-61C1-04B2-FDD3-84082ADA7D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0ABA14-3BAD-C49A-0B6E-3EDBB30F3630}"/>
              </a:ext>
            </a:extLst>
          </p:cNvPr>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56989961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ADD3C-2616-E11C-36C6-9903C5D0D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5680A6-6484-33B2-7834-BC177C8388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9D4828-A0E1-BFE6-9D42-3E614A93C4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15853F-6B72-51F1-0419-B16ED365C3DF}"/>
              </a:ext>
            </a:extLst>
          </p:cNvPr>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15311198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78291-67A4-2200-F1B1-5048000B3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198A83-5CE4-CD97-6C17-E415212BE0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414E3C-9801-5A04-D0A1-D3A8BC46B7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08D2CB-5632-CF8C-AA6B-72EBF7C6FE31}"/>
              </a:ext>
            </a:extLst>
          </p:cNvPr>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4110352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318D6-B793-E45C-BEB6-A25A5ABEE6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2D4793-60BE-FC09-E79C-DF3F652BB8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64F341-37C0-3C59-654F-0A12AB2807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7F5E8B-3CD8-9875-267A-98CF59BAC0B7}"/>
              </a:ext>
            </a:extLst>
          </p:cNvPr>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710098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8818D-9710-693A-FB57-A9E5F120C4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DD3BA9-F1F2-3443-6457-CD4C1FF848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9E578A-40A0-0E09-9D04-E6C579A321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58D596-1AC1-AF57-C2EB-BA3E308B1303}"/>
              </a:ext>
            </a:extLst>
          </p:cNvPr>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338226260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D1A68-44B6-F57B-1657-555A67EF88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CE72C1-73EE-59C8-2087-60A1502AFC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BC0885-803C-BB15-9262-92CE7BCD91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704D10-F423-F91C-A2A0-EFD7ACF2D26B}"/>
              </a:ext>
            </a:extLst>
          </p:cNvPr>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312331612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839F1-1F76-6806-3F11-53D9E4CEBA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DBF4F9-8C13-C044-AEB2-94241F6309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1B1517-FA61-F55F-D638-9A982FA446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C64878-58AD-4C1C-4A10-2B9363095683}"/>
              </a:ext>
            </a:extLst>
          </p:cNvPr>
          <p:cNvSpPr>
            <a:spLocks noGrp="1"/>
          </p:cNvSpPr>
          <p:nvPr>
            <p:ph type="sldNum" sz="quarter" idx="10"/>
          </p:nvPr>
        </p:nvSpPr>
        <p:spPr/>
        <p:txBody>
          <a:bodyPr/>
          <a:lstStyle/>
          <a:p>
            <a:fld id="{F7021451-1387-4CA6-816F-3879F97B5CBC}" type="slidenum">
              <a:rPr lang="en-US"/>
              <a:t>98</a:t>
            </a:fld>
            <a:endParaRPr lang="en-US"/>
          </a:p>
        </p:txBody>
      </p:sp>
    </p:spTree>
    <p:extLst>
      <p:ext uri="{BB962C8B-B14F-4D97-AF65-F5344CB8AC3E}">
        <p14:creationId xmlns:p14="http://schemas.microsoft.com/office/powerpoint/2010/main" val="314566963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1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1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lide 1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lide 1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2F2F2">
              <a:alpha val="95000"/>
            </a:srgbClr>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lide 1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lide 2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lide 2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lide 2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lide 2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lide 2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Slide 2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9703452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lide 2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6281371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Slide 2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7298571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2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1485027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lide 2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7034829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Slide 3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41459123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Slide 3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15587079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Slide 3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3076383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Slide 3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32218174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Slide 3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42368373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Slide 3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847851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Slide 3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35568923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name="Slide 3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301379928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name="Slide 3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3302070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name="Slide 3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0862112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name="Slide 4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11782911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Slide 4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76369055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Slide 4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3986081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Slide 4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18683486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name="Slide 4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88311641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Slide 4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64956258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Slide 4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32740489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Slide 4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31888197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Slide 4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756341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Slide 4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4167066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name="Slide 5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328426810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Slide 5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2146799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Slide 52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41319397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name="Slide 53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3197810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Slide 54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67709077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name="Slide 5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36260753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Slide 5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5984307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Slide 5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9950355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Slide 5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739513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name="Slide 59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39655185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Slide 60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23325253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Slide 61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extLst>
      <p:ext uri="{BB962C8B-B14F-4D97-AF65-F5344CB8AC3E}">
        <p14:creationId xmlns:p14="http://schemas.microsoft.com/office/powerpoint/2010/main" val="893316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2F2F2">
              <a:alpha val="95000"/>
            </a:srgbClr>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CECF3"/>
          </a:solidFill>
          <a:ln/>
        </p:spPr>
      </p:sp>
      <p:sp>
        <p:nvSpPr>
          <p:cNvPr id="3" name="Shape 1"/>
          <p:cNvSpPr/>
          <p:nvPr/>
        </p:nvSpPr>
        <p:spPr>
          <a:xfrm>
            <a:off x="0" y="0"/>
            <a:ext cx="14630400" cy="8229600"/>
          </a:xfrm>
          <a:prstGeom prst="rect">
            <a:avLst/>
          </a:prstGeom>
          <a:solidFill>
            <a:srgbClr val="FFFFFF">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9.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100.xml"/><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01.xml"/><Relationship Id="rId1" Type="http://schemas.openxmlformats.org/officeDocument/2006/relationships/slideLayout" Target="../slideLayouts/slideLayout10.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05.xml"/><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5.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08.xml"/><Relationship Id="rId1" Type="http://schemas.openxmlformats.org/officeDocument/2006/relationships/slideLayout" Target="../slideLayouts/slideLayout17.xml"/><Relationship Id="rId5" Type="http://schemas.openxmlformats.org/officeDocument/2006/relationships/image" Target="../media/image82.png"/><Relationship Id="rId4" Type="http://schemas.openxmlformats.org/officeDocument/2006/relationships/image" Target="../media/image81.png"/></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8.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9.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0.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3.xml"/></Relationships>
</file>

<file path=ppt/slides/_rels/slide11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15.xml"/><Relationship Id="rId1" Type="http://schemas.openxmlformats.org/officeDocument/2006/relationships/slideLayout" Target="../slideLayouts/slideLayout24.xml"/><Relationship Id="rId5" Type="http://schemas.openxmlformats.org/officeDocument/2006/relationships/image" Target="../media/image85.png"/><Relationship Id="rId4" Type="http://schemas.openxmlformats.org/officeDocument/2006/relationships/image" Target="../media/image84.jpg"/></Relationships>
</file>

<file path=ppt/slides/_rels/slide11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16.xml"/><Relationship Id="rId1" Type="http://schemas.openxmlformats.org/officeDocument/2006/relationships/slideLayout" Target="../slideLayouts/slideLayout52.xml"/><Relationship Id="rId4" Type="http://schemas.openxmlformats.org/officeDocument/2006/relationships/image" Target="../media/image87.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2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2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18.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8.xml"/><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9.xml"/><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0.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8.xml"/><Relationship Id="rId1" Type="http://schemas.openxmlformats.org/officeDocument/2006/relationships/slideLayout" Target="../slideLayouts/slideLayout3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5.xml"/><Relationship Id="rId1" Type="http://schemas.openxmlformats.org/officeDocument/2006/relationships/slideLayout" Target="../slideLayouts/slideLayout38.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68.xml"/><Relationship Id="rId1" Type="http://schemas.openxmlformats.org/officeDocument/2006/relationships/slideLayout" Target="../slideLayouts/slideLayout4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4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4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4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3.xml"/></Relationships>
</file>

<file path=ppt/slides/_rels/slide8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81.xml"/><Relationship Id="rId1" Type="http://schemas.openxmlformats.org/officeDocument/2006/relationships/slideLayout" Target="../slideLayouts/slideLayout54.xml"/></Relationships>
</file>

<file path=ppt/slides/_rels/slide8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82.xml"/><Relationship Id="rId1" Type="http://schemas.openxmlformats.org/officeDocument/2006/relationships/slideLayout" Target="../slideLayouts/slideLayout54.xml"/></Relationships>
</file>

<file path=ppt/slides/_rels/slide8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3.xml"/><Relationship Id="rId1" Type="http://schemas.openxmlformats.org/officeDocument/2006/relationships/slideLayout" Target="../slideLayouts/slideLayout55.xml"/><Relationship Id="rId6" Type="http://schemas.openxmlformats.org/officeDocument/2006/relationships/image" Target="../media/image66.jpeg"/><Relationship Id="rId5" Type="http://schemas.openxmlformats.org/officeDocument/2006/relationships/image" Target="../media/image15.jpeg"/><Relationship Id="rId4" Type="http://schemas.openxmlformats.org/officeDocument/2006/relationships/image" Target="../media/image24.png"/></Relationships>
</file>

<file path=ppt/slides/_rels/slide8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4.xml"/><Relationship Id="rId1" Type="http://schemas.openxmlformats.org/officeDocument/2006/relationships/slideLayout" Target="../slideLayouts/slideLayout55.xml"/><Relationship Id="rId6" Type="http://schemas.openxmlformats.org/officeDocument/2006/relationships/image" Target="../media/image66.jpeg"/><Relationship Id="rId5" Type="http://schemas.openxmlformats.org/officeDocument/2006/relationships/image" Target="../media/image15.jpeg"/><Relationship Id="rId4" Type="http://schemas.openxmlformats.org/officeDocument/2006/relationships/image" Target="../media/image68.png"/></Relationships>
</file>

<file path=ppt/slides/_rels/slide8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85.xml"/><Relationship Id="rId1" Type="http://schemas.openxmlformats.org/officeDocument/2006/relationships/slideLayout" Target="../slideLayouts/slideLayout56.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88.xml"/><Relationship Id="rId1" Type="http://schemas.openxmlformats.org/officeDocument/2006/relationships/slideLayout" Target="../slideLayouts/slideLayout5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60.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6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62.xml"/></Relationships>
</file>

<file path=ppt/slides/_rels/slide9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95.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96.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name="Slide 1">
    <p:bg>
      <p:bgPr>
        <a:blipFill dpi="0" rotWithShape="1">
          <a:blip r:embed="rId3">
            <a:alphaModFix amt="70000"/>
            <a:lum/>
          </a:blip>
          <a:srcRect/>
          <a:stretch>
            <a:fillRect l="-4000" r="-4000"/>
          </a:stretch>
        </a:blipFill>
        <a:effectLst/>
      </p:bgPr>
    </p:bg>
    <p:spTree>
      <p:nvGrpSpPr>
        <p:cNvPr id="1" name=""/>
        <p:cNvGrpSpPr/>
        <p:nvPr/>
      </p:nvGrpSpPr>
      <p:grpSpPr>
        <a:xfrm>
          <a:off x="0" y="0"/>
          <a:ext cx="0" cy="0"/>
          <a:chOff x="0" y="0"/>
          <a:chExt cx="0" cy="0"/>
        </a:xfrm>
      </p:grpSpPr>
      <p:sp>
        <p:nvSpPr>
          <p:cNvPr id="2" name="Text 0"/>
          <p:cNvSpPr/>
          <p:nvPr/>
        </p:nvSpPr>
        <p:spPr>
          <a:xfrm>
            <a:off x="793790" y="1687633"/>
            <a:ext cx="11677531" cy="1185413"/>
          </a:xfrm>
          <a:prstGeom prst="rect">
            <a:avLst/>
          </a:prstGeom>
          <a:noFill/>
          <a:ln/>
        </p:spPr>
        <p:txBody>
          <a:bodyPr wrap="none" lIns="0" tIns="0" rIns="0" bIns="0" rtlCol="0" anchor="t"/>
          <a:lstStyle/>
          <a:p>
            <a:r>
              <a:rPr lang="ru-RU" sz="6000" dirty="0">
                <a:latin typeface="Geologica" pitchFamily="2" charset="0"/>
              </a:rPr>
              <a:t>Косметическая химия:</a:t>
            </a:r>
            <a:endParaRPr lang="en-US" sz="6000" dirty="0">
              <a:latin typeface="Geologica" pitchFamily="2" charset="0"/>
            </a:endParaRPr>
          </a:p>
          <a:p>
            <a:r>
              <a:rPr lang="ru-RU" sz="6000" dirty="0">
                <a:latin typeface="Geologica" pitchFamily="2" charset="0"/>
              </a:rPr>
              <a:t>ключ к пониманию кожи</a:t>
            </a:r>
            <a:endParaRPr lang="en-US" sz="6000" dirty="0">
              <a:latin typeface="Geologica" pitchFamily="2" charset="0"/>
            </a:endParaRPr>
          </a:p>
          <a:p>
            <a:r>
              <a:rPr lang="ru-RU" sz="6000" dirty="0">
                <a:latin typeface="Geologica" pitchFamily="2" charset="0"/>
              </a:rPr>
              <a:t>и формул косметики</a:t>
            </a:r>
            <a:endParaRPr lang="en-US" sz="6000" dirty="0">
              <a:latin typeface="Geologica" pitchFamily="2" charset="0"/>
            </a:endParaRPr>
          </a:p>
        </p:txBody>
      </p:sp>
      <p:sp>
        <p:nvSpPr>
          <p:cNvPr id="3" name="Text 1"/>
          <p:cNvSpPr/>
          <p:nvPr/>
        </p:nvSpPr>
        <p:spPr>
          <a:xfrm>
            <a:off x="-2206585" y="6490566"/>
            <a:ext cx="13042821" cy="317540"/>
          </a:xfrm>
          <a:prstGeom prst="rect">
            <a:avLst/>
          </a:prstGeom>
          <a:noFill/>
          <a:ln/>
        </p:spPr>
        <p:txBody>
          <a:bodyPr wrap="none" lIns="0" tIns="0" rIns="0" bIns="0" rtlCol="0" anchor="t"/>
          <a:lstStyle/>
          <a:p>
            <a:pPr marL="0" indent="0" algn="r">
              <a:lnSpc>
                <a:spcPts val="2500"/>
              </a:lnSpc>
              <a:buNone/>
            </a:pPr>
            <a:r>
              <a:rPr lang="en-US" sz="1550" dirty="0">
                <a:solidFill>
                  <a:srgbClr val="3C3939"/>
                </a:solidFill>
                <a:latin typeface="Geologica" pitchFamily="2" charset="0"/>
                <a:ea typeface="Roboto" pitchFamily="34" charset="-122"/>
                <a:cs typeface="Roboto" pitchFamily="34" charset="-120"/>
              </a:rPr>
              <a:t>Вебинар 1 из 2</a:t>
            </a:r>
            <a:endParaRPr lang="en-US" sz="1550" dirty="0">
              <a:latin typeface="Geologica" pitchFamily="2" charset="0"/>
            </a:endParaRPr>
          </a:p>
        </p:txBody>
      </p:sp>
      <p:sp>
        <p:nvSpPr>
          <p:cNvPr id="4" name="Text 2"/>
          <p:cNvSpPr/>
          <p:nvPr/>
        </p:nvSpPr>
        <p:spPr>
          <a:xfrm>
            <a:off x="-2206585" y="6872578"/>
            <a:ext cx="13042821" cy="317540"/>
          </a:xfrm>
          <a:prstGeom prst="rect">
            <a:avLst/>
          </a:prstGeom>
          <a:noFill/>
          <a:ln/>
        </p:spPr>
        <p:txBody>
          <a:bodyPr wrap="none" lIns="0" tIns="0" rIns="0" bIns="0" rtlCol="0" anchor="t"/>
          <a:lstStyle/>
          <a:p>
            <a:pPr marL="0" indent="0" algn="r">
              <a:lnSpc>
                <a:spcPts val="2500"/>
              </a:lnSpc>
              <a:buNone/>
            </a:pPr>
            <a:r>
              <a:rPr lang="en-US" sz="1550" dirty="0">
                <a:solidFill>
                  <a:srgbClr val="3C3939"/>
                </a:solidFill>
                <a:latin typeface="Geologica" pitchFamily="2" charset="0"/>
                <a:ea typeface="Roboto" pitchFamily="34" charset="-122"/>
                <a:cs typeface="Roboto" pitchFamily="34" charset="-120"/>
              </a:rPr>
              <a:t>Автор и ведущая: Наталья Харитонова</a:t>
            </a:r>
            <a:endParaRPr lang="en-US" sz="1550" dirty="0">
              <a:latin typeface="Geologica"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274F4-EBB6-91A0-599B-982C9E23C16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828A9A9-FD04-A265-8A32-F34B27A8670E}"/>
              </a:ext>
            </a:extLst>
          </p:cNvPr>
          <p:cNvSpPr/>
          <p:nvPr/>
        </p:nvSpPr>
        <p:spPr>
          <a:xfrm>
            <a:off x="793790" y="1194673"/>
            <a:ext cx="654950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Строение кожи: три уровня</a:t>
            </a:r>
            <a:endParaRPr lang="en-US" sz="3900" dirty="0"/>
          </a:p>
        </p:txBody>
      </p:sp>
      <p:sp>
        <p:nvSpPr>
          <p:cNvPr id="8" name="Shape 6">
            <a:extLst>
              <a:ext uri="{FF2B5EF4-FFF2-40B4-BE49-F238E27FC236}">
                <a16:creationId xmlns:a16="http://schemas.microsoft.com/office/drawing/2014/main" id="{7BCCA882-A8EB-46C9-48B8-93D6E1E1E090}"/>
              </a:ext>
            </a:extLst>
          </p:cNvPr>
          <p:cNvSpPr/>
          <p:nvPr/>
        </p:nvSpPr>
        <p:spPr>
          <a:xfrm>
            <a:off x="816650" y="2557950"/>
            <a:ext cx="4215408" cy="3965019"/>
          </a:xfrm>
          <a:prstGeom prst="roundRect">
            <a:avLst>
              <a:gd name="adj" fmla="val 2767"/>
            </a:avLst>
          </a:prstGeom>
          <a:solidFill>
            <a:srgbClr val="FFFFFF">
              <a:alpha val="95000"/>
            </a:srgbClr>
          </a:solidFill>
          <a:ln w="22860">
            <a:solidFill>
              <a:srgbClr val="9CD4EA"/>
            </a:solidFill>
            <a:prstDash val="solid"/>
          </a:ln>
        </p:spPr>
        <p:txBody>
          <a:bodyPr/>
          <a:lstStyle/>
          <a:p>
            <a:endParaRPr lang="ru-RU"/>
          </a:p>
        </p:txBody>
      </p:sp>
      <p:sp>
        <p:nvSpPr>
          <p:cNvPr id="9" name="Shape 7">
            <a:extLst>
              <a:ext uri="{FF2B5EF4-FFF2-40B4-BE49-F238E27FC236}">
                <a16:creationId xmlns:a16="http://schemas.microsoft.com/office/drawing/2014/main" id="{41086566-D1AD-8766-4C9A-4677E476AC05}"/>
              </a:ext>
            </a:extLst>
          </p:cNvPr>
          <p:cNvSpPr/>
          <p:nvPr/>
        </p:nvSpPr>
        <p:spPr>
          <a:xfrm>
            <a:off x="793790" y="2557950"/>
            <a:ext cx="91440" cy="3965019"/>
          </a:xfrm>
          <a:prstGeom prst="roundRect">
            <a:avLst>
              <a:gd name="adj" fmla="val 91163"/>
            </a:avLst>
          </a:prstGeom>
          <a:solidFill>
            <a:srgbClr val="9CD4EA"/>
          </a:solidFill>
          <a:ln/>
        </p:spPr>
        <p:txBody>
          <a:bodyPr/>
          <a:lstStyle/>
          <a:p>
            <a:endParaRPr lang="ru-RU"/>
          </a:p>
        </p:txBody>
      </p:sp>
      <p:sp>
        <p:nvSpPr>
          <p:cNvPr id="10" name="Text 8">
            <a:extLst>
              <a:ext uri="{FF2B5EF4-FFF2-40B4-BE49-F238E27FC236}">
                <a16:creationId xmlns:a16="http://schemas.microsoft.com/office/drawing/2014/main" id="{8C2A3858-3A19-1331-70FA-0D3B12F56702}"/>
              </a:ext>
            </a:extLst>
          </p:cNvPr>
          <p:cNvSpPr/>
          <p:nvPr/>
        </p:nvSpPr>
        <p:spPr>
          <a:xfrm>
            <a:off x="1106448" y="2779168"/>
            <a:ext cx="3704392" cy="744141"/>
          </a:xfrm>
          <a:prstGeom prst="rect">
            <a:avLst/>
          </a:prstGeom>
          <a:noFill/>
          <a:ln/>
        </p:spPr>
        <p:txBody>
          <a:bodyPr wrap="squar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Дерма — </a:t>
            </a:r>
            <a:r>
              <a:rPr lang="en-US" sz="2300" dirty="0" err="1">
                <a:solidFill>
                  <a:srgbClr val="3C3939"/>
                </a:solidFill>
                <a:latin typeface="Geologica Light" pitchFamily="2" charset="0"/>
                <a:ea typeface="Raleway" pitchFamily="34" charset="-122"/>
                <a:cs typeface="Raleway" pitchFamily="34" charset="-120"/>
              </a:rPr>
              <a:t>каркас</a:t>
            </a:r>
            <a:r>
              <a:rPr lang="en-US" sz="2300" dirty="0">
                <a:solidFill>
                  <a:srgbClr val="3C3939"/>
                </a:solidFill>
                <a:latin typeface="Geologica Light" pitchFamily="2" charset="0"/>
                <a:ea typeface="Raleway" pitchFamily="34" charset="-122"/>
                <a:cs typeface="Raleway" pitchFamily="34" charset="-120"/>
              </a:rPr>
              <a:t>,</a:t>
            </a:r>
          </a:p>
          <a:p>
            <a:pPr marL="0" indent="0" algn="l">
              <a:lnSpc>
                <a:spcPts val="2900"/>
              </a:lnSpc>
              <a:buNone/>
            </a:pPr>
            <a:r>
              <a:rPr lang="en-US" sz="2300" dirty="0" err="1">
                <a:solidFill>
                  <a:srgbClr val="3C3939"/>
                </a:solidFill>
                <a:latin typeface="Geologica Light" pitchFamily="2" charset="0"/>
                <a:ea typeface="Raleway" pitchFamily="34" charset="-122"/>
                <a:cs typeface="Raleway" pitchFamily="34" charset="-120"/>
              </a:rPr>
              <a:t>сосуды</a:t>
            </a:r>
            <a:r>
              <a:rPr lang="en-US" sz="2300" dirty="0">
                <a:solidFill>
                  <a:srgbClr val="3C3939"/>
                </a:solidFill>
                <a:latin typeface="Geologica Light" pitchFamily="2" charset="0"/>
                <a:ea typeface="Raleway" pitchFamily="34" charset="-122"/>
                <a:cs typeface="Raleway" pitchFamily="34" charset="-120"/>
              </a:rPr>
              <a:t>, рецепторы</a:t>
            </a:r>
            <a:endParaRPr lang="en-US" sz="2300" dirty="0"/>
          </a:p>
        </p:txBody>
      </p:sp>
      <p:sp>
        <p:nvSpPr>
          <p:cNvPr id="11" name="Text 9">
            <a:extLst>
              <a:ext uri="{FF2B5EF4-FFF2-40B4-BE49-F238E27FC236}">
                <a16:creationId xmlns:a16="http://schemas.microsoft.com/office/drawing/2014/main" id="{71FEF953-CFF3-35F7-0219-2251DE02FB6A}"/>
              </a:ext>
            </a:extLst>
          </p:cNvPr>
          <p:cNvSpPr/>
          <p:nvPr/>
        </p:nvSpPr>
        <p:spPr>
          <a:xfrm>
            <a:off x="1106448" y="3642371"/>
            <a:ext cx="3704392" cy="2222778"/>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Средний слой содержит коллаген, эластин и гиалуроновую кислоту, которые обеспечивают упругость и эластичность кожи. Здесь также расположены кровеносные сосуды, нервные окончания, волосяные фолликулы и сальные железы.</a:t>
            </a:r>
            <a:endParaRPr lang="en-US" sz="1550" dirty="0"/>
          </a:p>
        </p:txBody>
      </p:sp>
      <p:pic>
        <p:nvPicPr>
          <p:cNvPr id="17" name="Picture 2">
            <a:extLst>
              <a:ext uri="{FF2B5EF4-FFF2-40B4-BE49-F238E27FC236}">
                <a16:creationId xmlns:a16="http://schemas.microsoft.com/office/drawing/2014/main" id="{A97B98F5-0AC5-4E53-087C-039656B4B9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89" y="2097730"/>
            <a:ext cx="6693084" cy="4774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64925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237541"/>
            <a:ext cx="6981111" cy="620078"/>
          </a:xfrm>
          <a:prstGeom prst="rect">
            <a:avLst/>
          </a:prstGeom>
          <a:noFill/>
          <a:ln/>
        </p:spPr>
        <p:txBody>
          <a:bodyPr wrap="none" lIns="0" tIns="0" rIns="0" bIns="0" rtlCol="0" anchor="t"/>
          <a:lstStyle/>
          <a:p>
            <a:pPr marL="0" indent="0" algn="r" rtl="1">
              <a:lnSpc>
                <a:spcPts val="4850"/>
              </a:lnSpc>
              <a:buNone/>
            </a:pPr>
            <a:r>
              <a:rPr lang="en-US" sz="3900" dirty="0">
                <a:solidFill>
                  <a:srgbClr val="1B1B27"/>
                </a:solidFill>
                <a:latin typeface="Geologica Light" pitchFamily="2" charset="0"/>
                <a:ea typeface="Raleway" pitchFamily="34" charset="-122"/>
                <a:cs typeface="Raleway" pitchFamily="34" charset="-120"/>
              </a:rPr>
              <a:t>ПАВ в очищающих средствах</a:t>
            </a:r>
            <a:endParaRPr lang="en-US" sz="3900" dirty="0"/>
          </a:p>
        </p:txBody>
      </p:sp>
      <p:sp>
        <p:nvSpPr>
          <p:cNvPr id="3" name="Shape 1"/>
          <p:cNvSpPr/>
          <p:nvPr/>
        </p:nvSpPr>
        <p:spPr>
          <a:xfrm>
            <a:off x="793790" y="3278267"/>
            <a:ext cx="6422231" cy="2590800"/>
          </a:xfrm>
          <a:prstGeom prst="roundRect">
            <a:avLst>
              <a:gd name="adj" fmla="val 3218"/>
            </a:avLst>
          </a:prstGeom>
          <a:solidFill>
            <a:srgbClr val="FFFFFF">
              <a:alpha val="95000"/>
            </a:srgbClr>
          </a:solidFill>
          <a:ln w="22860">
            <a:solidFill>
              <a:srgbClr val="9CD4EA"/>
            </a:solidFill>
            <a:prstDash val="solid"/>
          </a:ln>
        </p:spPr>
        <p:txBody>
          <a:bodyPr/>
          <a:lstStyle/>
          <a:p>
            <a:endParaRPr lang="ru-RU"/>
          </a:p>
        </p:txBody>
      </p:sp>
      <p:sp>
        <p:nvSpPr>
          <p:cNvPr id="4" name="Text 2"/>
          <p:cNvSpPr/>
          <p:nvPr/>
        </p:nvSpPr>
        <p:spPr>
          <a:xfrm>
            <a:off x="1015008" y="3499485"/>
            <a:ext cx="5979795" cy="620316"/>
          </a:xfrm>
          <a:prstGeom prst="rect">
            <a:avLst/>
          </a:prstGeom>
          <a:noFill/>
          <a:ln/>
        </p:spPr>
        <p:txBody>
          <a:bodyPr wrap="square" lIns="0" tIns="0" rIns="0" bIns="0" rtlCol="0" anchor="t"/>
          <a:lstStyle/>
          <a:p>
            <a:pPr marL="0" indent="0" rtl="1">
              <a:lnSpc>
                <a:spcPts val="2400"/>
              </a:lnSpc>
              <a:buNone/>
            </a:pPr>
            <a:r>
              <a:rPr lang="en-US" sz="1950" b="1" dirty="0">
                <a:solidFill>
                  <a:srgbClr val="3C3939"/>
                </a:solidFill>
                <a:latin typeface="Geologica Light" pitchFamily="2" charset="0"/>
                <a:ea typeface="Raleway" pitchFamily="34" charset="-122"/>
                <a:cs typeface="Raleway" pitchFamily="34" charset="-120"/>
              </a:rPr>
              <a:t>В очищающих средствах часто встречаются синтетические ПАВ:</a:t>
            </a:r>
            <a:endParaRPr lang="en-US" sz="1950" dirty="0"/>
          </a:p>
        </p:txBody>
      </p:sp>
      <p:sp>
        <p:nvSpPr>
          <p:cNvPr id="5" name="Text 3"/>
          <p:cNvSpPr/>
          <p:nvPr/>
        </p:nvSpPr>
        <p:spPr>
          <a:xfrm>
            <a:off x="1015008" y="4238863"/>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Sodium Laureth Sulfate</a:t>
            </a:r>
            <a:endParaRPr lang="en-US" sz="1550" dirty="0"/>
          </a:p>
        </p:txBody>
      </p:sp>
      <p:sp>
        <p:nvSpPr>
          <p:cNvPr id="6" name="Text 4"/>
          <p:cNvSpPr/>
          <p:nvPr/>
        </p:nvSpPr>
        <p:spPr>
          <a:xfrm>
            <a:off x="1015008" y="4625816"/>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Cocamidopropyl Betaine</a:t>
            </a:r>
            <a:endParaRPr lang="en-US" sz="1550" dirty="0"/>
          </a:p>
        </p:txBody>
      </p:sp>
      <p:sp>
        <p:nvSpPr>
          <p:cNvPr id="7" name="Text 5"/>
          <p:cNvSpPr/>
          <p:nvPr/>
        </p:nvSpPr>
        <p:spPr>
          <a:xfrm>
            <a:off x="1015008" y="5012769"/>
            <a:ext cx="5979795"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Окончания: Sulfonate, Sulfosuccinate, Sarcosinate, Sulfoacetate, Glucoside, Taurate, Cocoamphoacetate и тд</a:t>
            </a:r>
            <a:endParaRPr lang="en-US" sz="1550" dirty="0"/>
          </a:p>
        </p:txBody>
      </p:sp>
      <p:sp>
        <p:nvSpPr>
          <p:cNvPr id="8" name="Shape 6"/>
          <p:cNvSpPr/>
          <p:nvPr/>
        </p:nvSpPr>
        <p:spPr>
          <a:xfrm>
            <a:off x="7414379" y="3278267"/>
            <a:ext cx="6422231" cy="2590800"/>
          </a:xfrm>
          <a:prstGeom prst="roundRect">
            <a:avLst>
              <a:gd name="adj" fmla="val 3218"/>
            </a:avLst>
          </a:prstGeom>
          <a:solidFill>
            <a:srgbClr val="FFFFFF">
              <a:alpha val="95000"/>
            </a:srgbClr>
          </a:solidFill>
          <a:ln w="22860">
            <a:solidFill>
              <a:srgbClr val="9CD4EA"/>
            </a:solidFill>
            <a:prstDash val="solid"/>
          </a:ln>
        </p:spPr>
        <p:txBody>
          <a:bodyPr/>
          <a:lstStyle/>
          <a:p>
            <a:endParaRPr lang="ru-RU"/>
          </a:p>
        </p:txBody>
      </p:sp>
      <p:sp>
        <p:nvSpPr>
          <p:cNvPr id="9" name="Text 7"/>
          <p:cNvSpPr/>
          <p:nvPr/>
        </p:nvSpPr>
        <p:spPr>
          <a:xfrm>
            <a:off x="7635597" y="3499485"/>
            <a:ext cx="5739884" cy="310158"/>
          </a:xfrm>
          <a:prstGeom prst="rect">
            <a:avLst/>
          </a:prstGeom>
          <a:noFill/>
          <a:ln/>
        </p:spPr>
        <p:txBody>
          <a:bodyPr wrap="none" lIns="0" tIns="0" rIns="0" bIns="0" rtlCol="0" anchor="t"/>
          <a:lstStyle/>
          <a:p>
            <a:pPr marL="0" indent="0" algn="l">
              <a:lnSpc>
                <a:spcPts val="2400"/>
              </a:lnSpc>
              <a:buNone/>
            </a:pPr>
            <a:r>
              <a:rPr lang="en-US" sz="1950" b="1" dirty="0">
                <a:solidFill>
                  <a:srgbClr val="3C3939"/>
                </a:solidFill>
                <a:latin typeface="Geologica Light" pitchFamily="2" charset="0"/>
                <a:ea typeface="Raleway" pitchFamily="34" charset="-122"/>
                <a:cs typeface="Raleway" pitchFamily="34" charset="-120"/>
              </a:rPr>
              <a:t>Омыленные масла/жирные кислоты + щелочь</a:t>
            </a:r>
            <a:endParaRPr lang="en-US" sz="1950" dirty="0"/>
          </a:p>
        </p:txBody>
      </p:sp>
      <p:sp>
        <p:nvSpPr>
          <p:cNvPr id="10" name="Text 8"/>
          <p:cNvSpPr/>
          <p:nvPr/>
        </p:nvSpPr>
        <p:spPr>
          <a:xfrm>
            <a:off x="7635597" y="3928705"/>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Stearic acid, Lauric acid, + Potassium Hydroxide</a:t>
            </a:r>
            <a:endParaRPr lang="en-US" sz="1550" dirty="0"/>
          </a:p>
        </p:txBody>
      </p:sp>
      <p:sp>
        <p:nvSpPr>
          <p:cNvPr id="11" name="Text 9"/>
          <p:cNvSpPr/>
          <p:nvPr/>
        </p:nvSpPr>
        <p:spPr>
          <a:xfrm>
            <a:off x="7635597" y="4315658"/>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Olive Oil, Coconut Oil + Sodium Hydroxide</a:t>
            </a:r>
            <a:endParaRPr lang="en-US" sz="1550"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841778"/>
            <a:ext cx="865060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ПАВ: эмульгаторы/солюбилизаторы</a:t>
            </a:r>
            <a:endParaRPr lang="en-US" sz="3900" dirty="0"/>
          </a:p>
        </p:txBody>
      </p:sp>
      <p:sp>
        <p:nvSpPr>
          <p:cNvPr id="3" name="Text 1"/>
          <p:cNvSpPr/>
          <p:nvPr/>
        </p:nvSpPr>
        <p:spPr>
          <a:xfrm>
            <a:off x="793790" y="2600314"/>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Поверхностно-активные вещества, </a:t>
            </a:r>
            <a:r>
              <a:rPr lang="en-US" sz="1550" dirty="0" err="1">
                <a:solidFill>
                  <a:srgbClr val="3C3939"/>
                </a:solidFill>
                <a:latin typeface="Geologica Light" pitchFamily="2" charset="0"/>
                <a:ea typeface="Roboto" pitchFamily="34" charset="-122"/>
                <a:cs typeface="Roboto" pitchFamily="34" charset="-120"/>
              </a:rPr>
              <a:t>которые</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смешивают</a:t>
            </a:r>
            <a:br>
              <a:rPr lang="en-US"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масло</a:t>
            </a:r>
            <a:r>
              <a:rPr lang="en-US" sz="1550" dirty="0">
                <a:solidFill>
                  <a:srgbClr val="3C3939"/>
                </a:solidFill>
                <a:latin typeface="Geologica Light" pitchFamily="2" charset="0"/>
                <a:ea typeface="Roboto" pitchFamily="34" charset="-122"/>
                <a:cs typeface="Roboto" pitchFamily="34" charset="-120"/>
              </a:rPr>
              <a:t> и воду вместе, образуя эмульсии или растворяя нерастворимые компоненты.</a:t>
            </a:r>
            <a:endParaRPr lang="en-US" sz="1550" dirty="0"/>
          </a:p>
        </p:txBody>
      </p:sp>
      <p:sp>
        <p:nvSpPr>
          <p:cNvPr id="4" name="Shape 2"/>
          <p:cNvSpPr/>
          <p:nvPr/>
        </p:nvSpPr>
        <p:spPr>
          <a:xfrm>
            <a:off x="3077355" y="3592109"/>
            <a:ext cx="4564273" cy="843201"/>
          </a:xfrm>
          <a:prstGeom prst="roundRect">
            <a:avLst>
              <a:gd name="adj" fmla="val 9886"/>
            </a:avLst>
          </a:prstGeom>
          <a:solidFill>
            <a:srgbClr val="9CD4EA"/>
          </a:solidFill>
          <a:ln/>
        </p:spPr>
        <p:txBody>
          <a:bodyPr/>
          <a:lstStyle/>
          <a:p>
            <a:endParaRPr lang="ru-RU"/>
          </a:p>
        </p:txBody>
      </p:sp>
      <p:pic>
        <p:nvPicPr>
          <p:cNvPr id="5" name="Image 0" descr="preencoded.png"/>
          <p:cNvPicPr>
            <a:picLocks noChangeAspect="1"/>
          </p:cNvPicPr>
          <p:nvPr/>
        </p:nvPicPr>
        <p:blipFill>
          <a:blip r:embed="rId3">
            <a:biLevel thresh="25000"/>
          </a:blip>
          <a:stretch>
            <a:fillRect/>
          </a:stretch>
        </p:blipFill>
        <p:spPr>
          <a:xfrm>
            <a:off x="7155442" y="3665322"/>
            <a:ext cx="427578" cy="341980"/>
          </a:xfrm>
          <a:prstGeom prst="rect">
            <a:avLst/>
          </a:prstGeom>
        </p:spPr>
      </p:pic>
      <p:sp>
        <p:nvSpPr>
          <p:cNvPr id="6" name="Text 3"/>
          <p:cNvSpPr/>
          <p:nvPr/>
        </p:nvSpPr>
        <p:spPr>
          <a:xfrm>
            <a:off x="3298574" y="3863927"/>
            <a:ext cx="3893876" cy="317540"/>
          </a:xfrm>
          <a:prstGeom prst="rect">
            <a:avLst/>
          </a:prstGeom>
          <a:noFill/>
          <a:ln/>
        </p:spPr>
        <p:txBody>
          <a:bodyPr wrap="none" lIns="0" tIns="0" rIns="0" bIns="0" rtlCol="0" anchor="t"/>
          <a:lstStyle/>
          <a:p>
            <a:pPr marL="0" indent="0" algn="l">
              <a:lnSpc>
                <a:spcPts val="2500"/>
              </a:lnSpc>
              <a:buNone/>
            </a:pPr>
            <a:r>
              <a:rPr lang="en-US" sz="1550" dirty="0">
                <a:solidFill>
                  <a:srgbClr val="000000"/>
                </a:solidFill>
                <a:latin typeface="Geologica Light" pitchFamily="2" charset="0"/>
                <a:ea typeface="Roboto" pitchFamily="34" charset="-122"/>
                <a:cs typeface="Roboto" pitchFamily="34" charset="-120"/>
              </a:rPr>
              <a:t>Работают за счет образования мицелл.</a:t>
            </a:r>
            <a:endParaRPr lang="en-US" sz="1550" dirty="0"/>
          </a:p>
        </p:txBody>
      </p:sp>
      <p:sp>
        <p:nvSpPr>
          <p:cNvPr id="7" name="Shape 4"/>
          <p:cNvSpPr/>
          <p:nvPr/>
        </p:nvSpPr>
        <p:spPr>
          <a:xfrm>
            <a:off x="793791" y="4684276"/>
            <a:ext cx="4344484" cy="752594"/>
          </a:xfrm>
          <a:prstGeom prst="roundRect">
            <a:avLst>
              <a:gd name="adj" fmla="val 11076"/>
            </a:avLst>
          </a:prstGeom>
          <a:solidFill>
            <a:srgbClr val="FFFFFF">
              <a:alpha val="95000"/>
            </a:srgbClr>
          </a:solidFill>
          <a:ln w="22860">
            <a:solidFill>
              <a:srgbClr val="9CD4EA"/>
            </a:solidFill>
            <a:prstDash val="solid"/>
          </a:ln>
        </p:spPr>
        <p:txBody>
          <a:bodyPr/>
          <a:lstStyle/>
          <a:p>
            <a:endParaRPr lang="ru-RU"/>
          </a:p>
        </p:txBody>
      </p:sp>
      <p:sp>
        <p:nvSpPr>
          <p:cNvPr id="8" name="Text 5"/>
          <p:cNvSpPr/>
          <p:nvPr/>
        </p:nvSpPr>
        <p:spPr>
          <a:xfrm>
            <a:off x="1015008" y="4905494"/>
            <a:ext cx="3685461"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PEG-40 Hydrogenated castor oil</a:t>
            </a:r>
            <a:endParaRPr lang="en-US" sz="1950" dirty="0"/>
          </a:p>
        </p:txBody>
      </p:sp>
      <p:sp>
        <p:nvSpPr>
          <p:cNvPr id="9" name="Shape 6"/>
          <p:cNvSpPr/>
          <p:nvPr/>
        </p:nvSpPr>
        <p:spPr>
          <a:xfrm>
            <a:off x="5359492" y="4684276"/>
            <a:ext cx="4344484" cy="752594"/>
          </a:xfrm>
          <a:prstGeom prst="roundRect">
            <a:avLst>
              <a:gd name="adj" fmla="val 11076"/>
            </a:avLst>
          </a:prstGeom>
          <a:solidFill>
            <a:srgbClr val="FFFFFF">
              <a:alpha val="95000"/>
            </a:srgbClr>
          </a:solidFill>
          <a:ln w="22860">
            <a:solidFill>
              <a:srgbClr val="9CD4EA"/>
            </a:solidFill>
            <a:prstDash val="solid"/>
          </a:ln>
        </p:spPr>
        <p:txBody>
          <a:bodyPr/>
          <a:lstStyle/>
          <a:p>
            <a:endParaRPr lang="ru-RU"/>
          </a:p>
        </p:txBody>
      </p:sp>
      <p:sp>
        <p:nvSpPr>
          <p:cNvPr id="10" name="Text 7"/>
          <p:cNvSpPr/>
          <p:nvPr/>
        </p:nvSpPr>
        <p:spPr>
          <a:xfrm>
            <a:off x="5580709" y="4905494"/>
            <a:ext cx="2771299"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Ceteareth-23 (10,15 и тд)</a:t>
            </a:r>
            <a:endParaRPr lang="en-US" sz="1950" dirty="0"/>
          </a:p>
        </p:txBody>
      </p:sp>
      <p:sp>
        <p:nvSpPr>
          <p:cNvPr id="11" name="Shape 8"/>
          <p:cNvSpPr/>
          <p:nvPr/>
        </p:nvSpPr>
        <p:spPr>
          <a:xfrm>
            <a:off x="793791" y="5635228"/>
            <a:ext cx="4344484" cy="752594"/>
          </a:xfrm>
          <a:prstGeom prst="roundRect">
            <a:avLst>
              <a:gd name="adj" fmla="val 11076"/>
            </a:avLst>
          </a:prstGeom>
          <a:solidFill>
            <a:srgbClr val="FFFFFF">
              <a:alpha val="95000"/>
            </a:srgbClr>
          </a:solidFill>
          <a:ln w="22860">
            <a:solidFill>
              <a:srgbClr val="9CD4EA"/>
            </a:solidFill>
            <a:prstDash val="solid"/>
          </a:ln>
        </p:spPr>
        <p:txBody>
          <a:bodyPr/>
          <a:lstStyle/>
          <a:p>
            <a:endParaRPr lang="ru-RU"/>
          </a:p>
        </p:txBody>
      </p:sp>
      <p:sp>
        <p:nvSpPr>
          <p:cNvPr id="12" name="Text 9"/>
          <p:cNvSpPr/>
          <p:nvPr/>
        </p:nvSpPr>
        <p:spPr>
          <a:xfrm>
            <a:off x="1015008" y="5856446"/>
            <a:ext cx="2605087"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Steareth-23 (10,15 и тд)</a:t>
            </a:r>
            <a:endParaRPr lang="en-US" sz="1950" dirty="0"/>
          </a:p>
        </p:txBody>
      </p:sp>
      <p:sp>
        <p:nvSpPr>
          <p:cNvPr id="13" name="Shape 10"/>
          <p:cNvSpPr/>
          <p:nvPr/>
        </p:nvSpPr>
        <p:spPr>
          <a:xfrm>
            <a:off x="5359492" y="5635228"/>
            <a:ext cx="4344484" cy="752594"/>
          </a:xfrm>
          <a:prstGeom prst="roundRect">
            <a:avLst>
              <a:gd name="adj" fmla="val 11076"/>
            </a:avLst>
          </a:prstGeom>
          <a:solidFill>
            <a:srgbClr val="FFFFFF">
              <a:alpha val="95000"/>
            </a:srgbClr>
          </a:solidFill>
          <a:ln w="22860">
            <a:solidFill>
              <a:srgbClr val="9CD4EA"/>
            </a:solidFill>
            <a:prstDash val="solid"/>
          </a:ln>
        </p:spPr>
        <p:txBody>
          <a:bodyPr/>
          <a:lstStyle/>
          <a:p>
            <a:endParaRPr lang="ru-RU"/>
          </a:p>
        </p:txBody>
      </p:sp>
      <p:sp>
        <p:nvSpPr>
          <p:cNvPr id="14" name="Text 11"/>
          <p:cNvSpPr/>
          <p:nvPr/>
        </p:nvSpPr>
        <p:spPr>
          <a:xfrm>
            <a:off x="5580709" y="585644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Polysorbate 20</a:t>
            </a:r>
            <a:endParaRPr lang="en-US" sz="1950"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3025" y="2595086"/>
            <a:ext cx="4721900" cy="4721900"/>
          </a:xfrm>
          <a:prstGeom prst="rect">
            <a:avLst/>
          </a:prstGeom>
        </p:spPr>
      </p:pic>
      <p:sp>
        <p:nvSpPr>
          <p:cNvPr id="2" name="Text 0"/>
          <p:cNvSpPr/>
          <p:nvPr/>
        </p:nvSpPr>
        <p:spPr>
          <a:xfrm>
            <a:off x="793790" y="1069538"/>
            <a:ext cx="712851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Функциональные компоненты</a:t>
            </a:r>
            <a:endParaRPr lang="en-US" sz="3900" dirty="0"/>
          </a:p>
        </p:txBody>
      </p:sp>
      <p:sp>
        <p:nvSpPr>
          <p:cNvPr id="3" name="Text 1"/>
          <p:cNvSpPr/>
          <p:nvPr/>
        </p:nvSpPr>
        <p:spPr>
          <a:xfrm>
            <a:off x="793790" y="1987272"/>
            <a:ext cx="5951696" cy="310158"/>
          </a:xfrm>
          <a:prstGeom prst="rect">
            <a:avLst/>
          </a:prstGeom>
          <a:noFill/>
          <a:ln/>
        </p:spPr>
        <p:txBody>
          <a:bodyPr wrap="none" lIns="0" tIns="0" rIns="0" bIns="0" rtlCol="0" anchor="t"/>
          <a:lstStyle/>
          <a:p>
            <a:pPr marL="0" indent="0" algn="l">
              <a:lnSpc>
                <a:spcPts val="2400"/>
              </a:lnSpc>
              <a:buNone/>
            </a:pPr>
            <a:r>
              <a:rPr lang="en-US" sz="1950" b="1" dirty="0">
                <a:solidFill>
                  <a:srgbClr val="1B1B27"/>
                </a:solidFill>
                <a:latin typeface="Geologica Light" pitchFamily="2" charset="0"/>
                <a:ea typeface="Raleway" pitchFamily="34" charset="-122"/>
                <a:cs typeface="Raleway" pitchFamily="34" charset="-120"/>
              </a:rPr>
              <a:t>Поддерживают стабильность и форму средства</a:t>
            </a:r>
            <a:endParaRPr lang="en-US" sz="1950" dirty="0"/>
          </a:p>
        </p:txBody>
      </p:sp>
      <p:sp>
        <p:nvSpPr>
          <p:cNvPr id="4" name="Text 2"/>
          <p:cNvSpPr/>
          <p:nvPr/>
        </p:nvSpPr>
        <p:spPr>
          <a:xfrm>
            <a:off x="2818448" y="3079789"/>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3C3939"/>
                </a:solidFill>
                <a:latin typeface="Geologica Light" pitchFamily="2" charset="0"/>
                <a:ea typeface="Raleway" pitchFamily="34" charset="-122"/>
                <a:cs typeface="Raleway" pitchFamily="34" charset="-120"/>
              </a:rPr>
              <a:t>Консерванты</a:t>
            </a:r>
            <a:endParaRPr lang="en-US" sz="1950" dirty="0"/>
          </a:p>
        </p:txBody>
      </p:sp>
      <p:sp>
        <p:nvSpPr>
          <p:cNvPr id="5" name="Text 3"/>
          <p:cNvSpPr/>
          <p:nvPr/>
        </p:nvSpPr>
        <p:spPr>
          <a:xfrm>
            <a:off x="1060490" y="3509010"/>
            <a:ext cx="4238863" cy="317540"/>
          </a:xfrm>
          <a:prstGeom prst="rect">
            <a:avLst/>
          </a:prstGeom>
          <a:noFill/>
          <a:ln/>
        </p:spPr>
        <p:txBody>
          <a:bodyPr wrap="none" lIns="0" tIns="0" rIns="0" bIns="0" rtlCol="0" anchor="t"/>
          <a:lstStyle/>
          <a:p>
            <a:pPr marL="0" indent="0" algn="r">
              <a:lnSpc>
                <a:spcPts val="2500"/>
              </a:lnSpc>
              <a:buNone/>
            </a:pPr>
            <a:r>
              <a:rPr lang="en-US" sz="1550" dirty="0">
                <a:solidFill>
                  <a:srgbClr val="3C3939"/>
                </a:solidFill>
                <a:latin typeface="Geologica Light" pitchFamily="2" charset="0"/>
                <a:ea typeface="Roboto" pitchFamily="34" charset="-122"/>
                <a:cs typeface="Roboto" pitchFamily="34" charset="-120"/>
              </a:rPr>
              <a:t>Защищают от микробного загрязнения</a:t>
            </a:r>
            <a:endParaRPr lang="en-US" sz="1550" dirty="0"/>
          </a:p>
        </p:txBody>
      </p:sp>
      <p:sp>
        <p:nvSpPr>
          <p:cNvPr id="8" name="Text 4"/>
          <p:cNvSpPr/>
          <p:nvPr/>
        </p:nvSpPr>
        <p:spPr>
          <a:xfrm>
            <a:off x="9121378" y="254841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Стабилизаторы</a:t>
            </a:r>
            <a:endParaRPr lang="en-US" sz="1950" dirty="0"/>
          </a:p>
        </p:txBody>
      </p:sp>
      <p:sp>
        <p:nvSpPr>
          <p:cNvPr id="9" name="Text 5"/>
          <p:cNvSpPr/>
          <p:nvPr/>
        </p:nvSpPr>
        <p:spPr>
          <a:xfrm>
            <a:off x="9121378" y="2977634"/>
            <a:ext cx="4238982"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Поддерживают стабильность формулы</a:t>
            </a:r>
            <a:endParaRPr lang="en-US" sz="1550" dirty="0"/>
          </a:p>
        </p:txBody>
      </p:sp>
      <p:sp>
        <p:nvSpPr>
          <p:cNvPr id="12" name="Text 6"/>
          <p:cNvSpPr/>
          <p:nvPr/>
        </p:nvSpPr>
        <p:spPr>
          <a:xfrm>
            <a:off x="9994463" y="413408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pH-регуляторы</a:t>
            </a:r>
            <a:endParaRPr lang="en-US" sz="1950" dirty="0"/>
          </a:p>
        </p:txBody>
      </p:sp>
      <p:sp>
        <p:nvSpPr>
          <p:cNvPr id="13" name="Text 7"/>
          <p:cNvSpPr/>
          <p:nvPr/>
        </p:nvSpPr>
        <p:spPr>
          <a:xfrm>
            <a:off x="9994463" y="4563308"/>
            <a:ext cx="3842147"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Контролируют кислотность</a:t>
            </a:r>
            <a:endParaRPr lang="en-US" sz="1550" dirty="0"/>
          </a:p>
        </p:txBody>
      </p:sp>
      <p:sp>
        <p:nvSpPr>
          <p:cNvPr id="16" name="Text 8"/>
          <p:cNvSpPr/>
          <p:nvPr/>
        </p:nvSpPr>
        <p:spPr>
          <a:xfrm>
            <a:off x="8634472" y="657070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Растворители</a:t>
            </a:r>
            <a:endParaRPr lang="en-US" sz="1950" dirty="0"/>
          </a:p>
        </p:txBody>
      </p:sp>
      <p:sp>
        <p:nvSpPr>
          <p:cNvPr id="17" name="Text 9"/>
          <p:cNvSpPr/>
          <p:nvPr/>
        </p:nvSpPr>
        <p:spPr>
          <a:xfrm>
            <a:off x="8634472" y="6999922"/>
            <a:ext cx="4238982"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Улучшают растворимость</a:t>
            </a:r>
            <a:endParaRPr lang="en-US" sz="1550" dirty="0"/>
          </a:p>
        </p:txBody>
      </p:sp>
      <p:sp>
        <p:nvSpPr>
          <p:cNvPr id="20" name="Text 10"/>
          <p:cNvSpPr/>
          <p:nvPr/>
        </p:nvSpPr>
        <p:spPr>
          <a:xfrm>
            <a:off x="2406015" y="6015634"/>
            <a:ext cx="2747010" cy="310158"/>
          </a:xfrm>
          <a:prstGeom prst="rect">
            <a:avLst/>
          </a:prstGeom>
          <a:noFill/>
          <a:ln/>
        </p:spPr>
        <p:txBody>
          <a:bodyPr wrap="none" lIns="0" tIns="0" rIns="0" bIns="0" rtlCol="0" anchor="t"/>
          <a:lstStyle/>
          <a:p>
            <a:pPr marL="0" indent="0" algn="r">
              <a:lnSpc>
                <a:spcPts val="2400"/>
              </a:lnSpc>
              <a:buNone/>
            </a:pPr>
            <a:r>
              <a:rPr lang="en-US" sz="1950" dirty="0">
                <a:solidFill>
                  <a:srgbClr val="3C3939"/>
                </a:solidFill>
                <a:latin typeface="Geologica Light" pitchFamily="2" charset="0"/>
                <a:ea typeface="Raleway" pitchFamily="34" charset="-122"/>
                <a:cs typeface="Raleway" pitchFamily="34" charset="-120"/>
              </a:rPr>
              <a:t>Текстурообразователи</a:t>
            </a:r>
            <a:endParaRPr lang="en-US" sz="1950" dirty="0"/>
          </a:p>
        </p:txBody>
      </p:sp>
      <p:sp>
        <p:nvSpPr>
          <p:cNvPr id="21" name="Text 11"/>
          <p:cNvSpPr/>
          <p:nvPr/>
        </p:nvSpPr>
        <p:spPr>
          <a:xfrm>
            <a:off x="914162" y="6444854"/>
            <a:ext cx="4238863" cy="317540"/>
          </a:xfrm>
          <a:prstGeom prst="rect">
            <a:avLst/>
          </a:prstGeom>
          <a:noFill/>
          <a:ln/>
        </p:spPr>
        <p:txBody>
          <a:bodyPr wrap="none" lIns="0" tIns="0" rIns="0" bIns="0" rtlCol="0" anchor="t"/>
          <a:lstStyle/>
          <a:p>
            <a:pPr marL="0" indent="0" algn="r">
              <a:lnSpc>
                <a:spcPts val="2500"/>
              </a:lnSpc>
              <a:buNone/>
            </a:pPr>
            <a:r>
              <a:rPr lang="en-US" sz="1550" dirty="0">
                <a:solidFill>
                  <a:srgbClr val="3C3939"/>
                </a:solidFill>
                <a:latin typeface="Geologica Light" pitchFamily="2" charset="0"/>
                <a:ea typeface="Roboto" pitchFamily="34" charset="-122"/>
                <a:cs typeface="Roboto" pitchFamily="34" charset="-120"/>
              </a:rPr>
              <a:t>Придают нужную консистенцию</a:t>
            </a:r>
            <a:endParaRPr lang="en-US" sz="1550"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279446"/>
            <a:ext cx="770060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Консерванты: зачем они нужны?</a:t>
            </a:r>
            <a:endParaRPr lang="en-US" sz="3900" dirty="0"/>
          </a:p>
        </p:txBody>
      </p:sp>
      <p:sp>
        <p:nvSpPr>
          <p:cNvPr id="3" name="Text 1"/>
          <p:cNvSpPr/>
          <p:nvPr/>
        </p:nvSpPr>
        <p:spPr>
          <a:xfrm>
            <a:off x="836719" y="2035912"/>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Без консервантов крем «зацветёт».</a:t>
            </a:r>
            <a:endParaRPr lang="en-US" sz="1550" dirty="0"/>
          </a:p>
        </p:txBody>
      </p:sp>
      <p:pic>
        <p:nvPicPr>
          <p:cNvPr id="4" name="Image 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6803" y="3329163"/>
            <a:ext cx="662113" cy="688598"/>
          </a:xfrm>
          <a:prstGeom prst="rect">
            <a:avLst/>
          </a:prstGeom>
        </p:spPr>
      </p:pic>
      <p:sp>
        <p:nvSpPr>
          <p:cNvPr id="5" name="Text 2"/>
          <p:cNvSpPr/>
          <p:nvPr/>
        </p:nvSpPr>
        <p:spPr>
          <a:xfrm>
            <a:off x="2245560" y="327112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Защита от микробов</a:t>
            </a:r>
            <a:endParaRPr lang="en-US" sz="1950" dirty="0"/>
          </a:p>
        </p:txBody>
      </p:sp>
      <p:sp>
        <p:nvSpPr>
          <p:cNvPr id="6" name="Text 3"/>
          <p:cNvSpPr/>
          <p:nvPr/>
        </p:nvSpPr>
        <p:spPr>
          <a:xfrm>
            <a:off x="2245561" y="3700343"/>
            <a:ext cx="3568660"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Консерванты защищают косметику от бактерий, грибков и дрожжей.</a:t>
            </a:r>
            <a:endParaRPr lang="en-US" sz="1550" dirty="0"/>
          </a:p>
        </p:txBody>
      </p:sp>
      <p:pic>
        <p:nvPicPr>
          <p:cNvPr id="7" name="Imag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5832" y="3333273"/>
            <a:ext cx="658160" cy="684488"/>
          </a:xfrm>
          <a:prstGeom prst="rect">
            <a:avLst/>
          </a:prstGeom>
        </p:spPr>
      </p:pic>
      <p:sp>
        <p:nvSpPr>
          <p:cNvPr id="8" name="Text 4"/>
          <p:cNvSpPr/>
          <p:nvPr/>
        </p:nvSpPr>
        <p:spPr>
          <a:xfrm>
            <a:off x="8900636" y="3271123"/>
            <a:ext cx="3495913"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Безопасность использования</a:t>
            </a:r>
            <a:endParaRPr lang="en-US" sz="1950" dirty="0"/>
          </a:p>
        </p:txBody>
      </p:sp>
      <p:sp>
        <p:nvSpPr>
          <p:cNvPr id="9" name="Text 5"/>
          <p:cNvSpPr/>
          <p:nvPr/>
        </p:nvSpPr>
        <p:spPr>
          <a:xfrm>
            <a:off x="8900636" y="3700342"/>
            <a:ext cx="4114681" cy="573047"/>
          </a:xfrm>
          <a:prstGeom prst="rect">
            <a:avLst/>
          </a:prstGeom>
          <a:noFill/>
          <a:ln/>
        </p:spPr>
        <p:txBody>
          <a:bodyPr wrap="non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Нужны даже в натуральной </a:t>
            </a:r>
            <a:r>
              <a:rPr lang="en-US" sz="1550" dirty="0" err="1">
                <a:solidFill>
                  <a:srgbClr val="3C3939"/>
                </a:solidFill>
                <a:latin typeface="Geologica Light" pitchFamily="2" charset="0"/>
                <a:ea typeface="Roboto" pitchFamily="34" charset="-122"/>
                <a:cs typeface="Roboto" pitchFamily="34" charset="-120"/>
              </a:rPr>
              <a:t>косметике</a:t>
            </a:r>
            <a:r>
              <a:rPr lang="en-US" sz="1550" dirty="0">
                <a:solidFill>
                  <a:srgbClr val="3C3939"/>
                </a:solidFill>
                <a:latin typeface="Geologica Light" pitchFamily="2" charset="0"/>
                <a:ea typeface="Roboto" pitchFamily="34" charset="-122"/>
                <a:cs typeface="Roboto" pitchFamily="34" charset="-120"/>
              </a:rPr>
              <a:t> —</a:t>
            </a:r>
            <a:br>
              <a:rPr lang="en-US"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иначе</a:t>
            </a:r>
            <a:r>
              <a:rPr lang="en-US" sz="1550" dirty="0">
                <a:solidFill>
                  <a:srgbClr val="3C3939"/>
                </a:solidFill>
                <a:latin typeface="Geologica Light" pitchFamily="2" charset="0"/>
                <a:ea typeface="Roboto" pitchFamily="34" charset="-122"/>
                <a:cs typeface="Roboto" pitchFamily="34" charset="-120"/>
              </a:rPr>
              <a:t> опасно для кожи.</a:t>
            </a:r>
            <a:endParaRPr lang="en-US" sz="1550" dirty="0"/>
          </a:p>
        </p:txBody>
      </p:sp>
      <p:pic>
        <p:nvPicPr>
          <p:cNvPr id="10" name="Imag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9068" y="5173264"/>
            <a:ext cx="689848" cy="689848"/>
          </a:xfrm>
          <a:prstGeom prst="rect">
            <a:avLst/>
          </a:prstGeom>
        </p:spPr>
      </p:pic>
      <p:sp>
        <p:nvSpPr>
          <p:cNvPr id="11" name="Text 6"/>
          <p:cNvSpPr/>
          <p:nvPr/>
        </p:nvSpPr>
        <p:spPr>
          <a:xfrm>
            <a:off x="2245560" y="5061705"/>
            <a:ext cx="3196828"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Важны для водных формул</a:t>
            </a:r>
            <a:endParaRPr lang="en-US" sz="1950" dirty="0"/>
          </a:p>
        </p:txBody>
      </p:sp>
      <p:sp>
        <p:nvSpPr>
          <p:cNvPr id="12" name="Text 7"/>
          <p:cNvSpPr/>
          <p:nvPr/>
        </p:nvSpPr>
        <p:spPr>
          <a:xfrm>
            <a:off x="2245561" y="5490925"/>
            <a:ext cx="4883110"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Критичны в водных и эмульсионных </a:t>
            </a:r>
            <a:r>
              <a:rPr lang="en-US" sz="1550" dirty="0" err="1">
                <a:solidFill>
                  <a:srgbClr val="3C3939"/>
                </a:solidFill>
                <a:latin typeface="Geologica Light" pitchFamily="2" charset="0"/>
                <a:ea typeface="Roboto" pitchFamily="34" charset="-122"/>
                <a:cs typeface="Roboto" pitchFamily="34" charset="-120"/>
              </a:rPr>
              <a:t>формулах</a:t>
            </a:r>
            <a:r>
              <a:rPr lang="en-US" sz="1550" dirty="0">
                <a:solidFill>
                  <a:srgbClr val="3C3939"/>
                </a:solidFill>
                <a:latin typeface="Geologica Light" pitchFamily="2" charset="0"/>
                <a:ea typeface="Roboto" pitchFamily="34" charset="-122"/>
                <a:cs typeface="Roboto" pitchFamily="34" charset="-120"/>
              </a:rPr>
              <a:t>,</a:t>
            </a:r>
            <a:br>
              <a:rPr lang="en-US"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где</a:t>
            </a:r>
            <a:r>
              <a:rPr lang="en-US" sz="1550" dirty="0">
                <a:solidFill>
                  <a:srgbClr val="3C3939"/>
                </a:solidFill>
                <a:latin typeface="Geologica Light" pitchFamily="2" charset="0"/>
                <a:ea typeface="Roboto" pitchFamily="34" charset="-122"/>
                <a:cs typeface="Roboto" pitchFamily="34" charset="-120"/>
              </a:rPr>
              <a:t> влага создает риск микробного загрязнения.</a:t>
            </a:r>
            <a:endParaRPr lang="en-US" sz="1550" dirty="0"/>
          </a:p>
        </p:txBody>
      </p:sp>
      <p:pic>
        <p:nvPicPr>
          <p:cNvPr id="13" name="Imag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16290" y="5173264"/>
            <a:ext cx="667702" cy="667702"/>
          </a:xfrm>
          <a:prstGeom prst="rect">
            <a:avLst/>
          </a:prstGeom>
        </p:spPr>
      </p:pic>
      <p:sp>
        <p:nvSpPr>
          <p:cNvPr id="14" name="Text 8"/>
          <p:cNvSpPr/>
          <p:nvPr/>
        </p:nvSpPr>
        <p:spPr>
          <a:xfrm>
            <a:off x="8900636" y="5061705"/>
            <a:ext cx="2983349"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Индивидуальный подбор</a:t>
            </a:r>
            <a:endParaRPr lang="en-US" sz="1950" dirty="0"/>
          </a:p>
        </p:txBody>
      </p:sp>
      <p:sp>
        <p:nvSpPr>
          <p:cNvPr id="15" name="Text 9"/>
          <p:cNvSpPr/>
          <p:nvPr/>
        </p:nvSpPr>
        <p:spPr>
          <a:xfrm>
            <a:off x="8900636" y="5490925"/>
            <a:ext cx="6397466" cy="317540"/>
          </a:xfrm>
          <a:prstGeom prst="rect">
            <a:avLst/>
          </a:prstGeom>
          <a:noFill/>
          <a:ln/>
        </p:spPr>
        <p:txBody>
          <a:bodyPr wrap="non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Подбираются по </a:t>
            </a:r>
            <a:r>
              <a:rPr lang="en-US" sz="1550" dirty="0" err="1">
                <a:solidFill>
                  <a:srgbClr val="3C3939"/>
                </a:solidFill>
                <a:latin typeface="Geologica Light" pitchFamily="2" charset="0"/>
                <a:ea typeface="Roboto" pitchFamily="34" charset="-122"/>
                <a:cs typeface="Roboto" pitchFamily="34" charset="-120"/>
              </a:rPr>
              <a:t>типу</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продукта</a:t>
            </a:r>
            <a:r>
              <a:rPr lang="en-US" sz="1550" dirty="0">
                <a:solidFill>
                  <a:srgbClr val="3C3939"/>
                </a:solidFill>
                <a:latin typeface="Geologica Light" pitchFamily="2" charset="0"/>
                <a:ea typeface="Roboto" pitchFamily="34" charset="-122"/>
                <a:cs typeface="Roboto" pitchFamily="34" charset="-120"/>
              </a:rPr>
              <a:t>,</a:t>
            </a:r>
            <a:br>
              <a:rPr lang="en-US"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уровню</a:t>
            </a:r>
            <a:r>
              <a:rPr lang="en-US" sz="1550" dirty="0">
                <a:solidFill>
                  <a:srgbClr val="3C3939"/>
                </a:solidFill>
                <a:latin typeface="Geologica Light" pitchFamily="2" charset="0"/>
                <a:ea typeface="Roboto" pitchFamily="34" charset="-122"/>
                <a:cs typeface="Roboto" pitchFamily="34" charset="-120"/>
              </a:rPr>
              <a:t> pH и упаковке продукта.</a:t>
            </a:r>
            <a:endParaRPr lang="en-US" sz="1550"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536383"/>
            <a:ext cx="715684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Классификация консервантов</a:t>
            </a:r>
            <a:endParaRPr lang="en-US" sz="3900" dirty="0"/>
          </a:p>
        </p:txBody>
      </p:sp>
      <p:sp>
        <p:nvSpPr>
          <p:cNvPr id="3" name="Shape 1"/>
          <p:cNvSpPr/>
          <p:nvPr/>
        </p:nvSpPr>
        <p:spPr>
          <a:xfrm>
            <a:off x="793790" y="2553295"/>
            <a:ext cx="13042821" cy="4139922"/>
          </a:xfrm>
          <a:prstGeom prst="roundRect">
            <a:avLst>
              <a:gd name="adj" fmla="val 2014"/>
            </a:avLst>
          </a:prstGeom>
          <a:noFill/>
          <a:ln w="7620">
            <a:solidFill>
              <a:srgbClr val="000000">
                <a:alpha val="8000"/>
              </a:srgbClr>
            </a:solidFill>
            <a:prstDash val="solid"/>
          </a:ln>
        </p:spPr>
        <p:txBody>
          <a:bodyPr/>
          <a:lstStyle/>
          <a:p>
            <a:endParaRPr lang="ru-RU"/>
          </a:p>
        </p:txBody>
      </p:sp>
      <p:sp>
        <p:nvSpPr>
          <p:cNvPr id="4" name="Shape 2"/>
          <p:cNvSpPr/>
          <p:nvPr/>
        </p:nvSpPr>
        <p:spPr>
          <a:xfrm>
            <a:off x="801410" y="2560915"/>
            <a:ext cx="13026271" cy="570905"/>
          </a:xfrm>
          <a:prstGeom prst="rect">
            <a:avLst/>
          </a:prstGeom>
          <a:solidFill>
            <a:srgbClr val="FFFFFF">
              <a:alpha val="4000"/>
            </a:srgbClr>
          </a:solidFill>
          <a:ln/>
        </p:spPr>
        <p:txBody>
          <a:bodyPr/>
          <a:lstStyle/>
          <a:p>
            <a:endParaRPr lang="ru-RU"/>
          </a:p>
        </p:txBody>
      </p:sp>
      <p:sp>
        <p:nvSpPr>
          <p:cNvPr id="5" name="Text 3"/>
          <p:cNvSpPr/>
          <p:nvPr/>
        </p:nvSpPr>
        <p:spPr>
          <a:xfrm>
            <a:off x="1001197" y="2687598"/>
            <a:ext cx="394108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Категория</a:t>
            </a:r>
            <a:endParaRPr lang="en-US" sz="1550" dirty="0"/>
          </a:p>
        </p:txBody>
      </p:sp>
      <p:sp>
        <p:nvSpPr>
          <p:cNvPr id="6" name="Text 4"/>
          <p:cNvSpPr/>
          <p:nvPr/>
        </p:nvSpPr>
        <p:spPr>
          <a:xfrm>
            <a:off x="5346621" y="2687598"/>
            <a:ext cx="393727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Примеры</a:t>
            </a:r>
            <a:endParaRPr lang="en-US" sz="1550" dirty="0"/>
          </a:p>
        </p:txBody>
      </p:sp>
      <p:sp>
        <p:nvSpPr>
          <p:cNvPr id="7" name="Text 5"/>
          <p:cNvSpPr/>
          <p:nvPr/>
        </p:nvSpPr>
        <p:spPr>
          <a:xfrm>
            <a:off x="9688235" y="2687598"/>
            <a:ext cx="394108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Комментарий</a:t>
            </a:r>
            <a:endParaRPr lang="en-US" sz="1550" dirty="0"/>
          </a:p>
        </p:txBody>
      </p:sp>
      <p:sp>
        <p:nvSpPr>
          <p:cNvPr id="8" name="Shape 6"/>
          <p:cNvSpPr/>
          <p:nvPr/>
        </p:nvSpPr>
        <p:spPr>
          <a:xfrm>
            <a:off x="801410" y="3131820"/>
            <a:ext cx="13026271" cy="888444"/>
          </a:xfrm>
          <a:prstGeom prst="rect">
            <a:avLst/>
          </a:prstGeom>
          <a:solidFill>
            <a:srgbClr val="9CD4EA">
              <a:alpha val="23000"/>
            </a:srgbClr>
          </a:solidFill>
          <a:ln/>
        </p:spPr>
        <p:txBody>
          <a:bodyPr/>
          <a:lstStyle/>
          <a:p>
            <a:endParaRPr lang="ru-RU"/>
          </a:p>
        </p:txBody>
      </p:sp>
      <p:sp>
        <p:nvSpPr>
          <p:cNvPr id="9" name="Text 7"/>
          <p:cNvSpPr/>
          <p:nvPr/>
        </p:nvSpPr>
        <p:spPr>
          <a:xfrm>
            <a:off x="1001197" y="3417271"/>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Парабены</a:t>
            </a:r>
            <a:endParaRPr lang="en-US" sz="1550" dirty="0"/>
          </a:p>
        </p:txBody>
      </p:sp>
      <p:sp>
        <p:nvSpPr>
          <p:cNvPr id="10" name="Text 8"/>
          <p:cNvSpPr/>
          <p:nvPr/>
        </p:nvSpPr>
        <p:spPr>
          <a:xfrm>
            <a:off x="5346621" y="3385185"/>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Methylparaben, Propylparaben</a:t>
            </a:r>
            <a:endParaRPr lang="en-US" sz="1550" dirty="0"/>
          </a:p>
        </p:txBody>
      </p:sp>
      <p:sp>
        <p:nvSpPr>
          <p:cNvPr id="11" name="Text 9"/>
          <p:cNvSpPr/>
          <p:nvPr/>
        </p:nvSpPr>
        <p:spPr>
          <a:xfrm>
            <a:off x="9688235" y="3258502"/>
            <a:ext cx="3941088"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Эффективные, дешёвые, </a:t>
            </a:r>
            <a:r>
              <a:rPr lang="en-US" sz="1550" b="1" dirty="0">
                <a:solidFill>
                  <a:srgbClr val="3C3939"/>
                </a:solidFill>
                <a:latin typeface="Geologica Light" pitchFamily="2" charset="0"/>
                <a:ea typeface="Roboto" pitchFamily="34" charset="-122"/>
                <a:cs typeface="Roboto" pitchFamily="34" charset="-120"/>
              </a:rPr>
              <a:t>разрешены в малых дозах</a:t>
            </a:r>
            <a:r>
              <a:rPr lang="en-US" sz="1550" dirty="0">
                <a:solidFill>
                  <a:srgbClr val="3C3939"/>
                </a:solidFill>
                <a:latin typeface="Geologica Light" pitchFamily="2" charset="0"/>
                <a:ea typeface="Roboto" pitchFamily="34" charset="-122"/>
                <a:cs typeface="Roboto" pitchFamily="34" charset="-120"/>
              </a:rPr>
              <a:t>, не канцерогены</a:t>
            </a:r>
            <a:endParaRPr lang="en-US" sz="1550" dirty="0"/>
          </a:p>
        </p:txBody>
      </p:sp>
      <p:sp>
        <p:nvSpPr>
          <p:cNvPr id="12" name="Shape 10"/>
          <p:cNvSpPr/>
          <p:nvPr/>
        </p:nvSpPr>
        <p:spPr>
          <a:xfrm>
            <a:off x="801410" y="4020264"/>
            <a:ext cx="13026271" cy="888444"/>
          </a:xfrm>
          <a:prstGeom prst="rect">
            <a:avLst/>
          </a:prstGeom>
          <a:solidFill>
            <a:srgbClr val="FFFFFF">
              <a:alpha val="4000"/>
            </a:srgbClr>
          </a:solidFill>
          <a:ln/>
        </p:spPr>
        <p:txBody>
          <a:bodyPr/>
          <a:lstStyle/>
          <a:p>
            <a:endParaRPr lang="ru-RU"/>
          </a:p>
        </p:txBody>
      </p:sp>
      <p:sp>
        <p:nvSpPr>
          <p:cNvPr id="13" name="Text 11"/>
          <p:cNvSpPr/>
          <p:nvPr/>
        </p:nvSpPr>
        <p:spPr>
          <a:xfrm>
            <a:off x="1001197" y="4146947"/>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Формальдегид-релизеры</a:t>
            </a:r>
            <a:endParaRPr lang="en-US" sz="1550" dirty="0"/>
          </a:p>
        </p:txBody>
      </p:sp>
      <p:sp>
        <p:nvSpPr>
          <p:cNvPr id="14" name="Text 12"/>
          <p:cNvSpPr/>
          <p:nvPr/>
        </p:nvSpPr>
        <p:spPr>
          <a:xfrm>
            <a:off x="5346621" y="4146947"/>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DMDM Hydantoin, Imidazolidinyl urea</a:t>
            </a:r>
            <a:endParaRPr lang="en-US" sz="1550" dirty="0"/>
          </a:p>
        </p:txBody>
      </p:sp>
      <p:sp>
        <p:nvSpPr>
          <p:cNvPr id="15" name="Text 13"/>
          <p:cNvSpPr/>
          <p:nvPr/>
        </p:nvSpPr>
        <p:spPr>
          <a:xfrm>
            <a:off x="9688235" y="4146947"/>
            <a:ext cx="3941088"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Постепенно высвобождают формальдегид. Используются всё реже</a:t>
            </a:r>
            <a:endParaRPr lang="en-US" sz="1550" dirty="0"/>
          </a:p>
        </p:txBody>
      </p:sp>
      <p:sp>
        <p:nvSpPr>
          <p:cNvPr id="16" name="Shape 14"/>
          <p:cNvSpPr/>
          <p:nvPr/>
        </p:nvSpPr>
        <p:spPr>
          <a:xfrm>
            <a:off x="801410" y="4908709"/>
            <a:ext cx="13026271" cy="888444"/>
          </a:xfrm>
          <a:prstGeom prst="rect">
            <a:avLst/>
          </a:prstGeom>
          <a:solidFill>
            <a:srgbClr val="9CD4EA">
              <a:alpha val="23000"/>
            </a:srgbClr>
          </a:solidFill>
          <a:ln/>
        </p:spPr>
        <p:txBody>
          <a:bodyPr/>
          <a:lstStyle/>
          <a:p>
            <a:endParaRPr lang="ru-RU"/>
          </a:p>
        </p:txBody>
      </p:sp>
      <p:sp>
        <p:nvSpPr>
          <p:cNvPr id="17" name="Text 15"/>
          <p:cNvSpPr/>
          <p:nvPr/>
        </p:nvSpPr>
        <p:spPr>
          <a:xfrm>
            <a:off x="1001197" y="5194161"/>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Изотиазолиноны</a:t>
            </a:r>
            <a:endParaRPr lang="en-US" sz="1550" dirty="0"/>
          </a:p>
        </p:txBody>
      </p:sp>
      <p:sp>
        <p:nvSpPr>
          <p:cNvPr id="18" name="Text 16"/>
          <p:cNvSpPr/>
          <p:nvPr/>
        </p:nvSpPr>
        <p:spPr>
          <a:xfrm>
            <a:off x="5346621" y="5035391"/>
            <a:ext cx="3937278"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Methylisothiazolinone, Methylchloroisothiazolinone</a:t>
            </a:r>
            <a:endParaRPr lang="en-US" sz="1550" dirty="0"/>
          </a:p>
        </p:txBody>
      </p:sp>
      <p:sp>
        <p:nvSpPr>
          <p:cNvPr id="19" name="Text 17"/>
          <p:cNvSpPr/>
          <p:nvPr/>
        </p:nvSpPr>
        <p:spPr>
          <a:xfrm>
            <a:off x="9688235" y="5035391"/>
            <a:ext cx="3941088"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Мощные, но высокоаллергенные. Жёстко регулируются</a:t>
            </a:r>
            <a:endParaRPr lang="en-US" sz="1550" dirty="0"/>
          </a:p>
        </p:txBody>
      </p:sp>
      <p:sp>
        <p:nvSpPr>
          <p:cNvPr id="20" name="Shape 18"/>
          <p:cNvSpPr/>
          <p:nvPr/>
        </p:nvSpPr>
        <p:spPr>
          <a:xfrm>
            <a:off x="801410" y="5797153"/>
            <a:ext cx="13026271" cy="888444"/>
          </a:xfrm>
          <a:prstGeom prst="rect">
            <a:avLst/>
          </a:prstGeom>
          <a:solidFill>
            <a:srgbClr val="FFFFFF">
              <a:alpha val="4000"/>
            </a:srgbClr>
          </a:solidFill>
          <a:ln/>
        </p:spPr>
        <p:txBody>
          <a:bodyPr/>
          <a:lstStyle/>
          <a:p>
            <a:endParaRPr lang="ru-RU"/>
          </a:p>
        </p:txBody>
      </p:sp>
      <p:sp>
        <p:nvSpPr>
          <p:cNvPr id="21" name="Text 19"/>
          <p:cNvSpPr/>
          <p:nvPr/>
        </p:nvSpPr>
        <p:spPr>
          <a:xfrm>
            <a:off x="1001197" y="5923836"/>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Феноксиэтанол</a:t>
            </a:r>
            <a:endParaRPr lang="en-US" sz="1550" dirty="0"/>
          </a:p>
        </p:txBody>
      </p:sp>
      <p:sp>
        <p:nvSpPr>
          <p:cNvPr id="22" name="Text 20"/>
          <p:cNvSpPr/>
          <p:nvPr/>
        </p:nvSpPr>
        <p:spPr>
          <a:xfrm>
            <a:off x="5346621" y="5923836"/>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Phenoxyethanol</a:t>
            </a:r>
            <a:endParaRPr lang="en-US" sz="1550" dirty="0"/>
          </a:p>
        </p:txBody>
      </p:sp>
      <p:sp>
        <p:nvSpPr>
          <p:cNvPr id="23" name="Text 21"/>
          <p:cNvSpPr/>
          <p:nvPr/>
        </p:nvSpPr>
        <p:spPr>
          <a:xfrm>
            <a:off x="9688235" y="5923836"/>
            <a:ext cx="3941088"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Альтернатива парабенам. Эффективен, но может раздражать в высоких дозах</a:t>
            </a:r>
            <a:endParaRPr lang="en-US" sz="1550" dirty="0"/>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676638"/>
            <a:ext cx="1084802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Классификация консервантов (продолжение)</a:t>
            </a:r>
            <a:endParaRPr lang="en-US" sz="3900" dirty="0"/>
          </a:p>
        </p:txBody>
      </p:sp>
      <p:sp>
        <p:nvSpPr>
          <p:cNvPr id="3" name="Shape 1"/>
          <p:cNvSpPr/>
          <p:nvPr/>
        </p:nvSpPr>
        <p:spPr>
          <a:xfrm>
            <a:off x="793790" y="2693551"/>
            <a:ext cx="13042821" cy="3251478"/>
          </a:xfrm>
          <a:prstGeom prst="roundRect">
            <a:avLst>
              <a:gd name="adj" fmla="val 2564"/>
            </a:avLst>
          </a:prstGeom>
          <a:noFill/>
          <a:ln w="7620">
            <a:solidFill>
              <a:srgbClr val="000000">
                <a:alpha val="8000"/>
              </a:srgbClr>
            </a:solidFill>
            <a:prstDash val="solid"/>
          </a:ln>
        </p:spPr>
        <p:txBody>
          <a:bodyPr/>
          <a:lstStyle/>
          <a:p>
            <a:endParaRPr lang="ru-RU"/>
          </a:p>
        </p:txBody>
      </p:sp>
      <p:sp>
        <p:nvSpPr>
          <p:cNvPr id="4" name="Shape 2"/>
          <p:cNvSpPr/>
          <p:nvPr/>
        </p:nvSpPr>
        <p:spPr>
          <a:xfrm>
            <a:off x="801410" y="2701171"/>
            <a:ext cx="13026271" cy="570905"/>
          </a:xfrm>
          <a:prstGeom prst="rect">
            <a:avLst/>
          </a:prstGeom>
          <a:solidFill>
            <a:srgbClr val="FFFFFF">
              <a:alpha val="4000"/>
            </a:srgbClr>
          </a:solidFill>
          <a:ln/>
        </p:spPr>
        <p:txBody>
          <a:bodyPr/>
          <a:lstStyle/>
          <a:p>
            <a:endParaRPr lang="ru-RU"/>
          </a:p>
        </p:txBody>
      </p:sp>
      <p:sp>
        <p:nvSpPr>
          <p:cNvPr id="5" name="Text 3"/>
          <p:cNvSpPr/>
          <p:nvPr/>
        </p:nvSpPr>
        <p:spPr>
          <a:xfrm>
            <a:off x="1001197" y="2827853"/>
            <a:ext cx="394108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Категория</a:t>
            </a:r>
            <a:endParaRPr lang="en-US" sz="1550" dirty="0"/>
          </a:p>
        </p:txBody>
      </p:sp>
      <p:sp>
        <p:nvSpPr>
          <p:cNvPr id="6" name="Text 4"/>
          <p:cNvSpPr/>
          <p:nvPr/>
        </p:nvSpPr>
        <p:spPr>
          <a:xfrm>
            <a:off x="5346621" y="2827853"/>
            <a:ext cx="393727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Примеры</a:t>
            </a:r>
            <a:endParaRPr lang="en-US" sz="1550" dirty="0"/>
          </a:p>
        </p:txBody>
      </p:sp>
      <p:sp>
        <p:nvSpPr>
          <p:cNvPr id="7" name="Text 5"/>
          <p:cNvSpPr/>
          <p:nvPr/>
        </p:nvSpPr>
        <p:spPr>
          <a:xfrm>
            <a:off x="9688235" y="2827853"/>
            <a:ext cx="394108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Комментарий</a:t>
            </a:r>
            <a:endParaRPr lang="en-US" sz="1550" dirty="0"/>
          </a:p>
        </p:txBody>
      </p:sp>
      <p:sp>
        <p:nvSpPr>
          <p:cNvPr id="8" name="Shape 6"/>
          <p:cNvSpPr/>
          <p:nvPr/>
        </p:nvSpPr>
        <p:spPr>
          <a:xfrm>
            <a:off x="801410" y="3272076"/>
            <a:ext cx="13026271" cy="888444"/>
          </a:xfrm>
          <a:prstGeom prst="rect">
            <a:avLst/>
          </a:prstGeom>
          <a:solidFill>
            <a:srgbClr val="9CD4EA">
              <a:alpha val="23000"/>
            </a:srgbClr>
          </a:solidFill>
          <a:ln/>
        </p:spPr>
        <p:txBody>
          <a:bodyPr/>
          <a:lstStyle/>
          <a:p>
            <a:endParaRPr lang="ru-RU"/>
          </a:p>
        </p:txBody>
      </p:sp>
      <p:sp>
        <p:nvSpPr>
          <p:cNvPr id="9" name="Text 7"/>
          <p:cNvSpPr/>
          <p:nvPr/>
        </p:nvSpPr>
        <p:spPr>
          <a:xfrm>
            <a:off x="1001197" y="3510141"/>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Бензиловый спирт</a:t>
            </a:r>
            <a:endParaRPr lang="en-US" sz="1550" dirty="0"/>
          </a:p>
        </p:txBody>
      </p:sp>
      <p:sp>
        <p:nvSpPr>
          <p:cNvPr id="10" name="Text 8"/>
          <p:cNvSpPr/>
          <p:nvPr/>
        </p:nvSpPr>
        <p:spPr>
          <a:xfrm>
            <a:off x="5346621" y="3510141"/>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Benzyl alcohol</a:t>
            </a:r>
            <a:endParaRPr lang="en-US" sz="1550" dirty="0"/>
          </a:p>
        </p:txBody>
      </p:sp>
      <p:sp>
        <p:nvSpPr>
          <p:cNvPr id="11" name="Text 9"/>
          <p:cNvSpPr/>
          <p:nvPr/>
        </p:nvSpPr>
        <p:spPr>
          <a:xfrm>
            <a:off x="9688235" y="3398758"/>
            <a:ext cx="3941088"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Натуральный антимикробный агент. Часто в органике</a:t>
            </a:r>
            <a:endParaRPr lang="en-US" sz="1550" dirty="0"/>
          </a:p>
        </p:txBody>
      </p:sp>
      <p:sp>
        <p:nvSpPr>
          <p:cNvPr id="12" name="Shape 10"/>
          <p:cNvSpPr/>
          <p:nvPr/>
        </p:nvSpPr>
        <p:spPr>
          <a:xfrm>
            <a:off x="801410" y="4160520"/>
            <a:ext cx="13026271" cy="888444"/>
          </a:xfrm>
          <a:prstGeom prst="rect">
            <a:avLst/>
          </a:prstGeom>
          <a:solidFill>
            <a:srgbClr val="FFFFFF">
              <a:alpha val="4000"/>
            </a:srgbClr>
          </a:solidFill>
          <a:ln/>
        </p:spPr>
        <p:txBody>
          <a:bodyPr/>
          <a:lstStyle/>
          <a:p>
            <a:endParaRPr lang="ru-RU"/>
          </a:p>
        </p:txBody>
      </p:sp>
      <p:sp>
        <p:nvSpPr>
          <p:cNvPr id="13" name="Text 11"/>
          <p:cNvSpPr/>
          <p:nvPr/>
        </p:nvSpPr>
        <p:spPr>
          <a:xfrm>
            <a:off x="1001197" y="4398585"/>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Гликоли и их производные</a:t>
            </a:r>
            <a:endParaRPr lang="en-US" sz="1550" dirty="0"/>
          </a:p>
        </p:txBody>
      </p:sp>
      <p:sp>
        <p:nvSpPr>
          <p:cNvPr id="14" name="Text 12"/>
          <p:cNvSpPr/>
          <p:nvPr/>
        </p:nvSpPr>
        <p:spPr>
          <a:xfrm>
            <a:off x="5346621" y="4398585"/>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Caprylyl Glycol, Ethylhexylglycerin</a:t>
            </a:r>
            <a:endParaRPr lang="en-US" sz="1550" dirty="0"/>
          </a:p>
        </p:txBody>
      </p:sp>
      <p:sp>
        <p:nvSpPr>
          <p:cNvPr id="15" name="Text 13"/>
          <p:cNvSpPr/>
          <p:nvPr/>
        </p:nvSpPr>
        <p:spPr>
          <a:xfrm>
            <a:off x="9688235" y="4287203"/>
            <a:ext cx="3941088"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Обладают </a:t>
            </a:r>
            <a:r>
              <a:rPr lang="en-US" sz="1550" b="1" dirty="0">
                <a:solidFill>
                  <a:srgbClr val="3C3939"/>
                </a:solidFill>
                <a:latin typeface="Geologica Light" pitchFamily="2" charset="0"/>
                <a:ea typeface="Roboto" pitchFamily="34" charset="-122"/>
                <a:cs typeface="Roboto" pitchFamily="34" charset="-120"/>
              </a:rPr>
              <a:t>консервирующей активностью</a:t>
            </a:r>
            <a:r>
              <a:rPr lang="en-US" sz="1550" dirty="0">
                <a:solidFill>
                  <a:srgbClr val="3C3939"/>
                </a:solidFill>
                <a:latin typeface="Geologica Light" pitchFamily="2" charset="0"/>
                <a:ea typeface="Roboto" pitchFamily="34" charset="-122"/>
                <a:cs typeface="Roboto" pitchFamily="34" charset="-120"/>
              </a:rPr>
              <a:t> и смягчают кожу</a:t>
            </a:r>
            <a:endParaRPr lang="en-US" sz="1550" dirty="0"/>
          </a:p>
        </p:txBody>
      </p:sp>
      <p:sp>
        <p:nvSpPr>
          <p:cNvPr id="16" name="Shape 14"/>
          <p:cNvSpPr/>
          <p:nvPr/>
        </p:nvSpPr>
        <p:spPr>
          <a:xfrm>
            <a:off x="801410" y="5048964"/>
            <a:ext cx="13026271" cy="888444"/>
          </a:xfrm>
          <a:prstGeom prst="rect">
            <a:avLst/>
          </a:prstGeom>
          <a:solidFill>
            <a:srgbClr val="9CD4EA">
              <a:alpha val="23000"/>
            </a:srgbClr>
          </a:solidFill>
          <a:ln/>
        </p:spPr>
        <p:txBody>
          <a:bodyPr/>
          <a:lstStyle/>
          <a:p>
            <a:endParaRPr lang="ru-RU"/>
          </a:p>
        </p:txBody>
      </p:sp>
      <p:sp>
        <p:nvSpPr>
          <p:cNvPr id="17" name="Text 15"/>
          <p:cNvSpPr/>
          <p:nvPr/>
        </p:nvSpPr>
        <p:spPr>
          <a:xfrm>
            <a:off x="1001197" y="5287030"/>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Органические кислоты и их соли</a:t>
            </a:r>
            <a:endParaRPr lang="en-US" sz="1550" dirty="0"/>
          </a:p>
        </p:txBody>
      </p:sp>
      <p:sp>
        <p:nvSpPr>
          <p:cNvPr id="18" name="Text 16"/>
          <p:cNvSpPr/>
          <p:nvPr/>
        </p:nvSpPr>
        <p:spPr>
          <a:xfrm>
            <a:off x="5346621" y="5287030"/>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Benzoic acid, Sorbic acid</a:t>
            </a:r>
            <a:endParaRPr lang="en-US" sz="1550" dirty="0"/>
          </a:p>
        </p:txBody>
      </p:sp>
      <p:sp>
        <p:nvSpPr>
          <p:cNvPr id="19" name="Text 17"/>
          <p:cNvSpPr/>
          <p:nvPr/>
        </p:nvSpPr>
        <p:spPr>
          <a:xfrm>
            <a:off x="9688235" y="5175647"/>
            <a:ext cx="3941088"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Часто используются в мягких формулах. Эффективны при pH &lt; 5.5</a:t>
            </a:r>
            <a:endParaRPr lang="en-US" sz="1550" dirty="0"/>
          </a:p>
        </p:txBody>
      </p:sp>
      <p:sp>
        <p:nvSpPr>
          <p:cNvPr id="20" name="Text 18"/>
          <p:cNvSpPr/>
          <p:nvPr/>
        </p:nvSpPr>
        <p:spPr>
          <a:xfrm>
            <a:off x="793790" y="6242685"/>
            <a:ext cx="13025438"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Важно: один консервант = почти никогда. Обычно </a:t>
            </a:r>
            <a:r>
              <a:rPr lang="en-US" sz="1950" b="1" dirty="0">
                <a:solidFill>
                  <a:srgbClr val="1B1B27"/>
                </a:solidFill>
                <a:latin typeface="Geologica Light" pitchFamily="2" charset="0"/>
                <a:ea typeface="Raleway" pitchFamily="34" charset="-122"/>
                <a:cs typeface="Raleway" pitchFamily="34" charset="-120"/>
              </a:rPr>
              <a:t>используется смесь</a:t>
            </a:r>
            <a:r>
              <a:rPr lang="en-US" sz="1950" dirty="0">
                <a:solidFill>
                  <a:srgbClr val="1B1B27"/>
                </a:solidFill>
                <a:latin typeface="Geologica Light" pitchFamily="2" charset="0"/>
                <a:ea typeface="Raleway" pitchFamily="34" charset="-122"/>
                <a:cs typeface="Raleway" pitchFamily="34" charset="-120"/>
              </a:rPr>
              <a:t> для охвата спектра микроорганизмов.</a:t>
            </a:r>
            <a:endParaRPr lang="en-US" sz="1950"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275403"/>
            <a:ext cx="67906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Важно знать о консервантах</a:t>
            </a:r>
            <a:endParaRPr lang="en-US" sz="3900" dirty="0"/>
          </a:p>
        </p:txBody>
      </p:sp>
      <p:sp>
        <p:nvSpPr>
          <p:cNvPr id="3" name="Shape 1"/>
          <p:cNvSpPr/>
          <p:nvPr/>
        </p:nvSpPr>
        <p:spPr>
          <a:xfrm>
            <a:off x="793790" y="3601105"/>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4" name="Text 2"/>
          <p:cNvSpPr/>
          <p:nvPr/>
        </p:nvSpPr>
        <p:spPr>
          <a:xfrm>
            <a:off x="1438632" y="3669328"/>
            <a:ext cx="3391853"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Комбинированное действие</a:t>
            </a:r>
            <a:endParaRPr lang="en-US" sz="1950" dirty="0"/>
          </a:p>
        </p:txBody>
      </p:sp>
      <p:sp>
        <p:nvSpPr>
          <p:cNvPr id="5" name="Text 3"/>
          <p:cNvSpPr/>
          <p:nvPr/>
        </p:nvSpPr>
        <p:spPr>
          <a:xfrm>
            <a:off x="1438632" y="4098548"/>
            <a:ext cx="575250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Один консервант = почти никогда. Обычно </a:t>
            </a:r>
            <a:r>
              <a:rPr lang="en-US" sz="1550" b="1" dirty="0">
                <a:solidFill>
                  <a:srgbClr val="3C3939"/>
                </a:solidFill>
                <a:latin typeface="Geologica Light" pitchFamily="2" charset="0"/>
                <a:ea typeface="Roboto" pitchFamily="34" charset="-122"/>
                <a:cs typeface="Roboto" pitchFamily="34" charset="-120"/>
              </a:rPr>
              <a:t>используется смесь</a:t>
            </a:r>
            <a:r>
              <a:rPr lang="en-US" sz="1550" dirty="0">
                <a:solidFill>
                  <a:srgbClr val="3C3939"/>
                </a:solidFill>
                <a:latin typeface="Geologica Light" pitchFamily="2" charset="0"/>
                <a:ea typeface="Roboto" pitchFamily="34" charset="-122"/>
                <a:cs typeface="Roboto" pitchFamily="34" charset="-120"/>
              </a:rPr>
              <a:t> для охвата спектра микроорганизмов.</a:t>
            </a:r>
            <a:endParaRPr lang="en-US" sz="1550" dirty="0"/>
          </a:p>
        </p:txBody>
      </p:sp>
      <p:sp>
        <p:nvSpPr>
          <p:cNvPr id="6" name="Shape 4"/>
          <p:cNvSpPr/>
          <p:nvPr/>
        </p:nvSpPr>
        <p:spPr>
          <a:xfrm>
            <a:off x="7439144" y="3604795"/>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7" name="Text 5"/>
          <p:cNvSpPr/>
          <p:nvPr/>
        </p:nvSpPr>
        <p:spPr>
          <a:xfrm>
            <a:off x="8083987" y="3673018"/>
            <a:ext cx="3873937"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Аллергенность ≠ эффективность</a:t>
            </a:r>
            <a:endParaRPr lang="en-US" sz="1950" dirty="0"/>
          </a:p>
        </p:txBody>
      </p:sp>
      <p:sp>
        <p:nvSpPr>
          <p:cNvPr id="8" name="Text 6"/>
          <p:cNvSpPr/>
          <p:nvPr/>
        </p:nvSpPr>
        <p:spPr>
          <a:xfrm>
            <a:off x="8083987" y="4102238"/>
            <a:ext cx="575262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Сильный аллерген ≠ сильный консервант.</a:t>
            </a:r>
            <a:endParaRPr lang="en-US" sz="1550" dirty="0"/>
          </a:p>
        </p:txBody>
      </p:sp>
      <p:sp>
        <p:nvSpPr>
          <p:cNvPr id="9" name="Shape 7"/>
          <p:cNvSpPr/>
          <p:nvPr/>
        </p:nvSpPr>
        <p:spPr>
          <a:xfrm>
            <a:off x="793790" y="5507474"/>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10" name="Text 8"/>
          <p:cNvSpPr/>
          <p:nvPr/>
        </p:nvSpPr>
        <p:spPr>
          <a:xfrm>
            <a:off x="1438632" y="5575697"/>
            <a:ext cx="2997518"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Безопасность парабенов</a:t>
            </a:r>
            <a:endParaRPr lang="en-US" sz="1950" dirty="0"/>
          </a:p>
        </p:txBody>
      </p:sp>
      <p:sp>
        <p:nvSpPr>
          <p:cNvPr id="11" name="Text 9"/>
          <p:cNvSpPr/>
          <p:nvPr/>
        </p:nvSpPr>
        <p:spPr>
          <a:xfrm>
            <a:off x="1438632" y="6004917"/>
            <a:ext cx="5752505" cy="635079"/>
          </a:xfrm>
          <a:prstGeom prst="rect">
            <a:avLst/>
          </a:prstGeom>
          <a:noFill/>
          <a:ln/>
        </p:spPr>
        <p:txBody>
          <a:bodyPr wrap="squar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Парабены</a:t>
            </a:r>
            <a:r>
              <a:rPr lang="en-US" sz="1550" dirty="0">
                <a:solidFill>
                  <a:srgbClr val="3C3939"/>
                </a:solidFill>
                <a:latin typeface="Geologica Light" pitchFamily="2" charset="0"/>
                <a:ea typeface="Roboto" pitchFamily="34" charset="-122"/>
                <a:cs typeface="Roboto" pitchFamily="34" charset="-120"/>
              </a:rPr>
              <a:t> — одни из самых исследованных и безопасных при соблюдении концентрации.</a:t>
            </a:r>
            <a:endParaRPr lang="en-US" sz="1550" dirty="0"/>
          </a:p>
        </p:txBody>
      </p:sp>
      <p:sp>
        <p:nvSpPr>
          <p:cNvPr id="12" name="Shape 10"/>
          <p:cNvSpPr/>
          <p:nvPr/>
        </p:nvSpPr>
        <p:spPr>
          <a:xfrm>
            <a:off x="7439144" y="5439251"/>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13" name="Text 11"/>
          <p:cNvSpPr/>
          <p:nvPr/>
        </p:nvSpPr>
        <p:spPr>
          <a:xfrm>
            <a:off x="8083987" y="5507474"/>
            <a:ext cx="329755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Натуральные альтернативы</a:t>
            </a:r>
            <a:endParaRPr lang="en-US" sz="1950" dirty="0"/>
          </a:p>
        </p:txBody>
      </p:sp>
      <p:sp>
        <p:nvSpPr>
          <p:cNvPr id="14" name="Text 12"/>
          <p:cNvSpPr/>
          <p:nvPr/>
        </p:nvSpPr>
        <p:spPr>
          <a:xfrm>
            <a:off x="8083987" y="5936694"/>
            <a:ext cx="5752624"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Натуральные альтернативы — не всегда лучше: часто требуют </a:t>
            </a:r>
            <a:r>
              <a:rPr lang="en-US" sz="1550" b="1" dirty="0">
                <a:solidFill>
                  <a:srgbClr val="3C3939"/>
                </a:solidFill>
                <a:latin typeface="Geologica Light" pitchFamily="2" charset="0"/>
                <a:ea typeface="Roboto" pitchFamily="34" charset="-122"/>
                <a:cs typeface="Roboto" pitchFamily="34" charset="-120"/>
              </a:rPr>
              <a:t>больше концентрации</a:t>
            </a:r>
            <a:r>
              <a:rPr lang="en-US" sz="1550" dirty="0">
                <a:solidFill>
                  <a:srgbClr val="3C3939"/>
                </a:solidFill>
                <a:latin typeface="Geologica Light" pitchFamily="2" charset="0"/>
                <a:ea typeface="Roboto" pitchFamily="34" charset="-122"/>
                <a:cs typeface="Roboto" pitchFamily="34" charset="-120"/>
              </a:rPr>
              <a:t> и </a:t>
            </a:r>
            <a:r>
              <a:rPr lang="en-US" sz="1550" b="1" dirty="0">
                <a:solidFill>
                  <a:srgbClr val="3C3939"/>
                </a:solidFill>
                <a:latin typeface="Geologica Light" pitchFamily="2" charset="0"/>
                <a:ea typeface="Roboto" pitchFamily="34" charset="-122"/>
                <a:cs typeface="Roboto" pitchFamily="34" charset="-120"/>
              </a:rPr>
              <a:t>меньше стабильны</a:t>
            </a:r>
            <a:r>
              <a:rPr lang="en-US" sz="1550" dirty="0">
                <a:solidFill>
                  <a:srgbClr val="3C3939"/>
                </a:solidFill>
                <a:latin typeface="Geologica Light" pitchFamily="2" charset="0"/>
                <a:ea typeface="Roboto" pitchFamily="34" charset="-122"/>
                <a:cs typeface="Roboto" pitchFamily="34" charset="-120"/>
              </a:rPr>
              <a:t>.</a:t>
            </a:r>
            <a:endParaRPr lang="en-US" sz="1550"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587222"/>
            <a:ext cx="568178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Примеры консервантов</a:t>
            </a:r>
            <a:endParaRPr lang="en-US" sz="3900" dirty="0"/>
          </a:p>
        </p:txBody>
      </p:sp>
      <p:sp>
        <p:nvSpPr>
          <p:cNvPr id="3" name="Text 1"/>
          <p:cNvSpPr/>
          <p:nvPr/>
        </p:nvSpPr>
        <p:spPr>
          <a:xfrm>
            <a:off x="793790" y="2604135"/>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Компоненты, защищающие продукт от микробного загрязнения:</a:t>
            </a:r>
            <a:endParaRPr lang="en-US" sz="1550" dirty="0"/>
          </a:p>
        </p:txBody>
      </p:sp>
      <p:sp>
        <p:nvSpPr>
          <p:cNvPr id="4" name="Text 2"/>
          <p:cNvSpPr/>
          <p:nvPr/>
        </p:nvSpPr>
        <p:spPr>
          <a:xfrm>
            <a:off x="793790" y="3323511"/>
            <a:ext cx="2387560"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Potassiun Sorbate</a:t>
            </a:r>
            <a:endParaRPr lang="en-US" sz="1550" dirty="0"/>
          </a:p>
        </p:txBody>
      </p:sp>
      <p:sp>
        <p:nvSpPr>
          <p:cNvPr id="5" name="Text 3"/>
          <p:cNvSpPr/>
          <p:nvPr/>
        </p:nvSpPr>
        <p:spPr>
          <a:xfrm>
            <a:off x="793790" y="3710464"/>
            <a:ext cx="2387560"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Sodium Benzoate</a:t>
            </a:r>
            <a:endParaRPr lang="en-US" sz="1550" dirty="0"/>
          </a:p>
        </p:txBody>
      </p:sp>
      <p:sp>
        <p:nvSpPr>
          <p:cNvPr id="6" name="Text 4"/>
          <p:cNvSpPr/>
          <p:nvPr/>
        </p:nvSpPr>
        <p:spPr>
          <a:xfrm>
            <a:off x="793790" y="4097417"/>
            <a:ext cx="2387560"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Phenoxyethanol</a:t>
            </a:r>
            <a:endParaRPr lang="en-US" sz="1550" dirty="0"/>
          </a:p>
        </p:txBody>
      </p:sp>
      <p:sp>
        <p:nvSpPr>
          <p:cNvPr id="7" name="Text 5"/>
          <p:cNvSpPr/>
          <p:nvPr/>
        </p:nvSpPr>
        <p:spPr>
          <a:xfrm>
            <a:off x="793790" y="4484370"/>
            <a:ext cx="2387560"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Сhlorphenesin</a:t>
            </a:r>
            <a:endParaRPr lang="en-US" sz="1550" dirty="0"/>
          </a:p>
        </p:txBody>
      </p:sp>
      <p:sp>
        <p:nvSpPr>
          <p:cNvPr id="8" name="Text 6"/>
          <p:cNvSpPr/>
          <p:nvPr/>
        </p:nvSpPr>
        <p:spPr>
          <a:xfrm>
            <a:off x="793790" y="4871323"/>
            <a:ext cx="2387560"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Diazolidinyl Urea</a:t>
            </a:r>
            <a:endParaRPr lang="en-US" sz="1550" dirty="0"/>
          </a:p>
        </p:txBody>
      </p:sp>
      <p:sp>
        <p:nvSpPr>
          <p:cNvPr id="9" name="Text 7"/>
          <p:cNvSpPr/>
          <p:nvPr/>
        </p:nvSpPr>
        <p:spPr>
          <a:xfrm>
            <a:off x="3315296" y="3323511"/>
            <a:ext cx="316027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DMDM Hydantion</a:t>
            </a:r>
            <a:endParaRPr lang="en-US" sz="1550" dirty="0"/>
          </a:p>
        </p:txBody>
      </p:sp>
      <p:sp>
        <p:nvSpPr>
          <p:cNvPr id="10" name="Text 8"/>
          <p:cNvSpPr/>
          <p:nvPr/>
        </p:nvSpPr>
        <p:spPr>
          <a:xfrm>
            <a:off x="3315296" y="3710464"/>
            <a:ext cx="316027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Methylparaben и др</a:t>
            </a:r>
            <a:endParaRPr lang="en-US" sz="1550" dirty="0"/>
          </a:p>
        </p:txBody>
      </p:sp>
      <p:sp>
        <p:nvSpPr>
          <p:cNvPr id="11" name="Text 9"/>
          <p:cNvSpPr/>
          <p:nvPr/>
        </p:nvSpPr>
        <p:spPr>
          <a:xfrm>
            <a:off x="3315296" y="4097417"/>
            <a:ext cx="316027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Ethylhexylglycerin</a:t>
            </a:r>
            <a:endParaRPr lang="en-US" sz="1550" dirty="0"/>
          </a:p>
        </p:txBody>
      </p:sp>
      <p:sp>
        <p:nvSpPr>
          <p:cNvPr id="12" name="Text 10"/>
          <p:cNvSpPr/>
          <p:nvPr/>
        </p:nvSpPr>
        <p:spPr>
          <a:xfrm>
            <a:off x="3315296" y="4484370"/>
            <a:ext cx="316027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Hydroxyacetophenone</a:t>
            </a:r>
            <a:endParaRPr lang="en-US" sz="1550" dirty="0"/>
          </a:p>
        </p:txBody>
      </p:sp>
      <p:sp>
        <p:nvSpPr>
          <p:cNvPr id="13" name="Text 11"/>
          <p:cNvSpPr/>
          <p:nvPr/>
        </p:nvSpPr>
        <p:spPr>
          <a:xfrm>
            <a:off x="3315296" y="4871323"/>
            <a:ext cx="3160276" cy="317540"/>
          </a:xfrm>
          <a:prstGeom prst="rect">
            <a:avLst/>
          </a:prstGeom>
          <a:noFill/>
          <a:ln/>
        </p:spPr>
        <p:txBody>
          <a:bodyPr wrap="none" lIns="0" tIns="0" rIns="0" bIns="0" rtlCol="0" anchor="t"/>
          <a:lstStyle/>
          <a:p>
            <a:pPr marL="342900" indent="-342900" algn="l">
              <a:lnSpc>
                <a:spcPts val="2500"/>
              </a:lnSpc>
              <a:buSzPct val="100000"/>
              <a:buChar char="•"/>
            </a:pPr>
            <a:r>
              <a:rPr lang="en-US" sz="1550" b="1" dirty="0">
                <a:solidFill>
                  <a:srgbClr val="3C3939"/>
                </a:solidFill>
                <a:latin typeface="Geologica Light" pitchFamily="2" charset="0"/>
                <a:ea typeface="Roboto" pitchFamily="34" charset="-122"/>
                <a:cs typeface="Roboto" pitchFamily="34" charset="-120"/>
              </a:rPr>
              <a:t>Methylchloroisothiazolinone</a:t>
            </a:r>
            <a:endParaRPr lang="en-US" sz="1550" dirty="0"/>
          </a:p>
        </p:txBody>
      </p:sp>
      <p:sp>
        <p:nvSpPr>
          <p:cNvPr id="14" name="Shape 12"/>
          <p:cNvSpPr/>
          <p:nvPr/>
        </p:nvSpPr>
        <p:spPr>
          <a:xfrm>
            <a:off x="8566488" y="3447634"/>
            <a:ext cx="4730412" cy="1600616"/>
          </a:xfrm>
          <a:prstGeom prst="roundRect">
            <a:avLst>
              <a:gd name="adj" fmla="val 7182"/>
            </a:avLst>
          </a:prstGeom>
          <a:solidFill>
            <a:srgbClr val="FFB3B4"/>
          </a:solidFill>
          <a:ln/>
        </p:spPr>
        <p:txBody>
          <a:bodyPr/>
          <a:lstStyle/>
          <a:p>
            <a:endParaRPr lang="ru-RU"/>
          </a:p>
        </p:txBody>
      </p:sp>
      <p:pic>
        <p:nvPicPr>
          <p:cNvPr id="15" name="Image 0" descr="preencoded.png"/>
          <p:cNvPicPr>
            <a:picLocks noChangeAspect="1"/>
          </p:cNvPicPr>
          <p:nvPr/>
        </p:nvPicPr>
        <p:blipFill>
          <a:blip r:embed="rId3"/>
          <a:stretch>
            <a:fillRect/>
          </a:stretch>
        </p:blipFill>
        <p:spPr>
          <a:xfrm>
            <a:off x="12586214" y="3569390"/>
            <a:ext cx="573405" cy="458614"/>
          </a:xfrm>
          <a:prstGeom prst="rect">
            <a:avLst/>
          </a:prstGeom>
        </p:spPr>
      </p:pic>
      <p:sp>
        <p:nvSpPr>
          <p:cNvPr id="16" name="Text 13"/>
          <p:cNvSpPr/>
          <p:nvPr/>
        </p:nvSpPr>
        <p:spPr>
          <a:xfrm>
            <a:off x="8854319" y="3586401"/>
            <a:ext cx="3844411" cy="1339572"/>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Geologica Light" pitchFamily="2" charset="0"/>
                <a:ea typeface="Roboto" pitchFamily="34" charset="-122"/>
                <a:cs typeface="Roboto" pitchFamily="34" charset="-120"/>
              </a:rPr>
              <a:t>Некоторые консерванты (например, Methylchloroisothiazolinone) имеют повышенный риск аллергических реакций и строго регламентируются.</a:t>
            </a:r>
            <a:endParaRPr lang="en-US" sz="155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663065"/>
            <a:ext cx="965382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Распространённые смеси консервантов</a:t>
            </a:r>
            <a:endParaRPr lang="en-US" sz="3900" dirty="0"/>
          </a:p>
        </p:txBody>
      </p:sp>
      <p:sp>
        <p:nvSpPr>
          <p:cNvPr id="3" name="Shape 1"/>
          <p:cNvSpPr/>
          <p:nvPr/>
        </p:nvSpPr>
        <p:spPr>
          <a:xfrm>
            <a:off x="793790" y="2679978"/>
            <a:ext cx="13042821" cy="3886557"/>
          </a:xfrm>
          <a:prstGeom prst="roundRect">
            <a:avLst>
              <a:gd name="adj" fmla="val 2145"/>
            </a:avLst>
          </a:prstGeom>
          <a:noFill/>
          <a:ln w="7620">
            <a:solidFill>
              <a:srgbClr val="000000">
                <a:alpha val="8000"/>
              </a:srgbClr>
            </a:solidFill>
            <a:prstDash val="solid"/>
          </a:ln>
        </p:spPr>
        <p:txBody>
          <a:bodyPr/>
          <a:lstStyle/>
          <a:p>
            <a:endParaRPr lang="ru-RU"/>
          </a:p>
        </p:txBody>
      </p:sp>
      <p:sp>
        <p:nvSpPr>
          <p:cNvPr id="4" name="Shape 2"/>
          <p:cNvSpPr/>
          <p:nvPr/>
        </p:nvSpPr>
        <p:spPr>
          <a:xfrm>
            <a:off x="801410" y="2687598"/>
            <a:ext cx="13027581" cy="570905"/>
          </a:xfrm>
          <a:prstGeom prst="rect">
            <a:avLst/>
          </a:prstGeom>
          <a:solidFill>
            <a:srgbClr val="FFFFFF">
              <a:alpha val="4000"/>
            </a:srgbClr>
          </a:solidFill>
          <a:ln/>
        </p:spPr>
        <p:txBody>
          <a:bodyPr/>
          <a:lstStyle/>
          <a:p>
            <a:endParaRPr lang="ru-RU"/>
          </a:p>
        </p:txBody>
      </p:sp>
      <p:sp>
        <p:nvSpPr>
          <p:cNvPr id="5" name="Text 3"/>
          <p:cNvSpPr/>
          <p:nvPr/>
        </p:nvSpPr>
        <p:spPr>
          <a:xfrm>
            <a:off x="999768" y="2814280"/>
            <a:ext cx="6113264"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Состав</a:t>
            </a:r>
            <a:endParaRPr lang="en-US" sz="1550" dirty="0"/>
          </a:p>
        </p:txBody>
      </p:sp>
      <p:sp>
        <p:nvSpPr>
          <p:cNvPr id="6" name="Text 4"/>
          <p:cNvSpPr/>
          <p:nvPr/>
        </p:nvSpPr>
        <p:spPr>
          <a:xfrm>
            <a:off x="7517368" y="2814280"/>
            <a:ext cx="6113264"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Описание и применение</a:t>
            </a:r>
            <a:endParaRPr lang="en-US" sz="1550" dirty="0"/>
          </a:p>
        </p:txBody>
      </p:sp>
      <p:sp>
        <p:nvSpPr>
          <p:cNvPr id="7" name="Shape 5"/>
          <p:cNvSpPr/>
          <p:nvPr/>
        </p:nvSpPr>
        <p:spPr>
          <a:xfrm>
            <a:off x="801410" y="3258502"/>
            <a:ext cx="13027581" cy="1205984"/>
          </a:xfrm>
          <a:prstGeom prst="rect">
            <a:avLst/>
          </a:prstGeom>
          <a:solidFill>
            <a:srgbClr val="9CD4EA">
              <a:alpha val="23000"/>
            </a:srgbClr>
          </a:solidFill>
          <a:ln/>
        </p:spPr>
        <p:txBody>
          <a:bodyPr/>
          <a:lstStyle/>
          <a:p>
            <a:endParaRPr lang="ru-RU"/>
          </a:p>
        </p:txBody>
      </p:sp>
      <p:sp>
        <p:nvSpPr>
          <p:cNvPr id="8" name="Text 6"/>
          <p:cNvSpPr/>
          <p:nvPr/>
        </p:nvSpPr>
        <p:spPr>
          <a:xfrm>
            <a:off x="999768" y="3702724"/>
            <a:ext cx="611326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Phenoxyethanol + Ethylhexylglycerin</a:t>
            </a:r>
            <a:endParaRPr lang="en-US" sz="1550" dirty="0"/>
          </a:p>
        </p:txBody>
      </p:sp>
      <p:sp>
        <p:nvSpPr>
          <p:cNvPr id="9" name="Text 7"/>
          <p:cNvSpPr/>
          <p:nvPr/>
        </p:nvSpPr>
        <p:spPr>
          <a:xfrm>
            <a:off x="7517368" y="3385185"/>
            <a:ext cx="6113264"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Универсальный и мягкий консервант. Хорошая переносимость, подходит для большинства эмульсий и гелей. Эффективен в широком pH.</a:t>
            </a:r>
            <a:endParaRPr lang="en-US" sz="1550" dirty="0"/>
          </a:p>
        </p:txBody>
      </p:sp>
      <p:sp>
        <p:nvSpPr>
          <p:cNvPr id="10" name="Shape 8"/>
          <p:cNvSpPr/>
          <p:nvPr/>
        </p:nvSpPr>
        <p:spPr>
          <a:xfrm>
            <a:off x="801410" y="4464487"/>
            <a:ext cx="13027581" cy="888444"/>
          </a:xfrm>
          <a:prstGeom prst="rect">
            <a:avLst/>
          </a:prstGeom>
          <a:solidFill>
            <a:srgbClr val="FFFFFF">
              <a:alpha val="4000"/>
            </a:srgbClr>
          </a:solidFill>
          <a:ln/>
        </p:spPr>
        <p:txBody>
          <a:bodyPr/>
          <a:lstStyle/>
          <a:p>
            <a:endParaRPr lang="ru-RU"/>
          </a:p>
        </p:txBody>
      </p:sp>
      <p:sp>
        <p:nvSpPr>
          <p:cNvPr id="11" name="Text 9"/>
          <p:cNvSpPr/>
          <p:nvPr/>
        </p:nvSpPr>
        <p:spPr>
          <a:xfrm>
            <a:off x="999768" y="4762796"/>
            <a:ext cx="611326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Dehydroacetic acid + Benzyl alcohol</a:t>
            </a:r>
            <a:endParaRPr lang="en-US" sz="1550" dirty="0"/>
          </a:p>
        </p:txBody>
      </p:sp>
      <p:sp>
        <p:nvSpPr>
          <p:cNvPr id="12" name="Text 10"/>
          <p:cNvSpPr/>
          <p:nvPr/>
        </p:nvSpPr>
        <p:spPr>
          <a:xfrm>
            <a:off x="7517368" y="4591169"/>
            <a:ext cx="6113264"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Часто используется в натуральной косметике. Эффективен при pH до 5.5. Подходит для чувствительной кожи.</a:t>
            </a:r>
            <a:endParaRPr lang="en-US" sz="1550" dirty="0"/>
          </a:p>
        </p:txBody>
      </p:sp>
      <p:sp>
        <p:nvSpPr>
          <p:cNvPr id="13" name="Shape 11"/>
          <p:cNvSpPr/>
          <p:nvPr/>
        </p:nvSpPr>
        <p:spPr>
          <a:xfrm>
            <a:off x="801410" y="5352931"/>
            <a:ext cx="13027581" cy="1205984"/>
          </a:xfrm>
          <a:prstGeom prst="rect">
            <a:avLst/>
          </a:prstGeom>
          <a:solidFill>
            <a:srgbClr val="9CD4EA">
              <a:alpha val="23000"/>
            </a:srgbClr>
          </a:solidFill>
          <a:ln/>
        </p:spPr>
        <p:txBody>
          <a:bodyPr/>
          <a:lstStyle/>
          <a:p>
            <a:endParaRPr lang="ru-RU"/>
          </a:p>
        </p:txBody>
      </p:sp>
      <p:sp>
        <p:nvSpPr>
          <p:cNvPr id="14" name="Text 12"/>
          <p:cNvSpPr/>
          <p:nvPr/>
        </p:nvSpPr>
        <p:spPr>
          <a:xfrm>
            <a:off x="999768" y="5797152"/>
            <a:ext cx="611326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Benzoic acid + Sorbic acid + Benzyl alcohol</a:t>
            </a:r>
            <a:endParaRPr lang="en-US" sz="1550" dirty="0"/>
          </a:p>
        </p:txBody>
      </p:sp>
      <p:sp>
        <p:nvSpPr>
          <p:cNvPr id="15" name="Text 13"/>
          <p:cNvSpPr/>
          <p:nvPr/>
        </p:nvSpPr>
        <p:spPr>
          <a:xfrm>
            <a:off x="7517368" y="5479613"/>
            <a:ext cx="6113264"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Натурально-ориентированная комбинация. Эффективна против плесени и дрожжей. Чаще в продуктах с сертификатами Ecocert, COSMOS.</a:t>
            </a:r>
            <a:endParaRPr lang="en-US" sz="1550"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908804"/>
            <a:ext cx="130428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Распространённые смеси консервантов (продолжение)</a:t>
            </a:r>
            <a:endParaRPr lang="en-US" sz="3900" dirty="0"/>
          </a:p>
        </p:txBody>
      </p:sp>
      <p:sp>
        <p:nvSpPr>
          <p:cNvPr id="3" name="Shape 1"/>
          <p:cNvSpPr/>
          <p:nvPr/>
        </p:nvSpPr>
        <p:spPr>
          <a:xfrm>
            <a:off x="793790" y="2545794"/>
            <a:ext cx="13042821" cy="4775002"/>
          </a:xfrm>
          <a:prstGeom prst="roundRect">
            <a:avLst>
              <a:gd name="adj" fmla="val 1746"/>
            </a:avLst>
          </a:prstGeom>
          <a:noFill/>
          <a:ln w="7620">
            <a:solidFill>
              <a:srgbClr val="000000">
                <a:alpha val="8000"/>
              </a:srgbClr>
            </a:solidFill>
            <a:prstDash val="solid"/>
          </a:ln>
        </p:spPr>
        <p:txBody>
          <a:bodyPr/>
          <a:lstStyle/>
          <a:p>
            <a:endParaRPr lang="ru-RU"/>
          </a:p>
        </p:txBody>
      </p:sp>
      <p:sp>
        <p:nvSpPr>
          <p:cNvPr id="4" name="Shape 2"/>
          <p:cNvSpPr/>
          <p:nvPr/>
        </p:nvSpPr>
        <p:spPr>
          <a:xfrm>
            <a:off x="801410" y="2553414"/>
            <a:ext cx="13027581" cy="570905"/>
          </a:xfrm>
          <a:prstGeom prst="rect">
            <a:avLst/>
          </a:prstGeom>
          <a:solidFill>
            <a:srgbClr val="FFFFFF">
              <a:alpha val="4000"/>
            </a:srgbClr>
          </a:solidFill>
          <a:ln/>
        </p:spPr>
        <p:txBody>
          <a:bodyPr/>
          <a:lstStyle/>
          <a:p>
            <a:endParaRPr lang="ru-RU"/>
          </a:p>
        </p:txBody>
      </p:sp>
      <p:sp>
        <p:nvSpPr>
          <p:cNvPr id="5" name="Text 3"/>
          <p:cNvSpPr/>
          <p:nvPr/>
        </p:nvSpPr>
        <p:spPr>
          <a:xfrm>
            <a:off x="999768" y="2680097"/>
            <a:ext cx="6113264"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Состав</a:t>
            </a:r>
            <a:endParaRPr lang="en-US" sz="1550" dirty="0"/>
          </a:p>
        </p:txBody>
      </p:sp>
      <p:sp>
        <p:nvSpPr>
          <p:cNvPr id="6" name="Text 4"/>
          <p:cNvSpPr/>
          <p:nvPr/>
        </p:nvSpPr>
        <p:spPr>
          <a:xfrm>
            <a:off x="7517368" y="2680097"/>
            <a:ext cx="6113264"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Описание и применение</a:t>
            </a:r>
            <a:endParaRPr lang="en-US" sz="1550" dirty="0"/>
          </a:p>
        </p:txBody>
      </p:sp>
      <p:sp>
        <p:nvSpPr>
          <p:cNvPr id="7" name="Shape 5"/>
          <p:cNvSpPr/>
          <p:nvPr/>
        </p:nvSpPr>
        <p:spPr>
          <a:xfrm>
            <a:off x="801410" y="3124319"/>
            <a:ext cx="13027581" cy="1205984"/>
          </a:xfrm>
          <a:prstGeom prst="rect">
            <a:avLst/>
          </a:prstGeom>
          <a:solidFill>
            <a:srgbClr val="9CD4EA">
              <a:alpha val="23000"/>
            </a:srgbClr>
          </a:solidFill>
          <a:ln/>
        </p:spPr>
        <p:txBody>
          <a:bodyPr/>
          <a:lstStyle/>
          <a:p>
            <a:endParaRPr lang="ru-RU"/>
          </a:p>
        </p:txBody>
      </p:sp>
      <p:sp>
        <p:nvSpPr>
          <p:cNvPr id="8" name="Text 6"/>
          <p:cNvSpPr/>
          <p:nvPr/>
        </p:nvSpPr>
        <p:spPr>
          <a:xfrm>
            <a:off x="999768" y="3631883"/>
            <a:ext cx="611326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Caprylyl glycol + Glyceryl caprylate + Phenylpropanol</a:t>
            </a:r>
            <a:endParaRPr lang="en-US" sz="1550" dirty="0"/>
          </a:p>
        </p:txBody>
      </p:sp>
      <p:sp>
        <p:nvSpPr>
          <p:cNvPr id="9" name="Text 7"/>
          <p:cNvSpPr/>
          <p:nvPr/>
        </p:nvSpPr>
        <p:spPr>
          <a:xfrm>
            <a:off x="7517368" y="3251002"/>
            <a:ext cx="5693807"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Комбинация с увлажняющим и консервирующим эффектом. Подходит для систем без воды или с низким содержанием воды.</a:t>
            </a:r>
            <a:endParaRPr lang="en-US" sz="1550" dirty="0"/>
          </a:p>
        </p:txBody>
      </p:sp>
      <p:sp>
        <p:nvSpPr>
          <p:cNvPr id="10" name="Shape 8"/>
          <p:cNvSpPr/>
          <p:nvPr/>
        </p:nvSpPr>
        <p:spPr>
          <a:xfrm>
            <a:off x="801410" y="4330303"/>
            <a:ext cx="13027581" cy="888444"/>
          </a:xfrm>
          <a:prstGeom prst="rect">
            <a:avLst/>
          </a:prstGeom>
          <a:solidFill>
            <a:srgbClr val="FFFFFF">
              <a:alpha val="4000"/>
            </a:srgbClr>
          </a:solidFill>
          <a:ln/>
        </p:spPr>
        <p:txBody>
          <a:bodyPr/>
          <a:lstStyle/>
          <a:p>
            <a:endParaRPr lang="ru-RU"/>
          </a:p>
        </p:txBody>
      </p:sp>
      <p:sp>
        <p:nvSpPr>
          <p:cNvPr id="11" name="Text 9"/>
          <p:cNvSpPr/>
          <p:nvPr/>
        </p:nvSpPr>
        <p:spPr>
          <a:xfrm>
            <a:off x="999768" y="4679097"/>
            <a:ext cx="611326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Phenoxyethanol + Methylparaben + Ethylparaben</a:t>
            </a:r>
            <a:endParaRPr lang="en-US" sz="1550" dirty="0"/>
          </a:p>
        </p:txBody>
      </p:sp>
      <p:sp>
        <p:nvSpPr>
          <p:cNvPr id="12" name="Text 10"/>
          <p:cNvSpPr/>
          <p:nvPr/>
        </p:nvSpPr>
        <p:spPr>
          <a:xfrm>
            <a:off x="7517368" y="4456986"/>
            <a:ext cx="6113264"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Классическое сочетание с широким спектром антимикробной активности. Часто используется в аптечной косметике.</a:t>
            </a:r>
            <a:endParaRPr lang="en-US" sz="1550" dirty="0"/>
          </a:p>
        </p:txBody>
      </p:sp>
      <p:sp>
        <p:nvSpPr>
          <p:cNvPr id="13" name="Shape 11"/>
          <p:cNvSpPr/>
          <p:nvPr/>
        </p:nvSpPr>
        <p:spPr>
          <a:xfrm>
            <a:off x="801410" y="5218748"/>
            <a:ext cx="13027581" cy="1205984"/>
          </a:xfrm>
          <a:prstGeom prst="rect">
            <a:avLst/>
          </a:prstGeom>
          <a:solidFill>
            <a:srgbClr val="9CD4EA">
              <a:alpha val="23000"/>
            </a:srgbClr>
          </a:solidFill>
          <a:ln/>
        </p:spPr>
        <p:txBody>
          <a:bodyPr/>
          <a:lstStyle/>
          <a:p>
            <a:endParaRPr lang="ru-RU"/>
          </a:p>
        </p:txBody>
      </p:sp>
      <p:sp>
        <p:nvSpPr>
          <p:cNvPr id="14" name="Text 12"/>
          <p:cNvSpPr/>
          <p:nvPr/>
        </p:nvSpPr>
        <p:spPr>
          <a:xfrm>
            <a:off x="999768" y="5726311"/>
            <a:ext cx="611326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Gluconolactone + Sodium benzoate</a:t>
            </a:r>
            <a:endParaRPr lang="en-US" sz="1550" dirty="0"/>
          </a:p>
        </p:txBody>
      </p:sp>
      <p:sp>
        <p:nvSpPr>
          <p:cNvPr id="15" name="Text 13"/>
          <p:cNvSpPr/>
          <p:nvPr/>
        </p:nvSpPr>
        <p:spPr>
          <a:xfrm>
            <a:off x="7517368" y="5345430"/>
            <a:ext cx="6113264"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Мягкий вариант для натуральной косметики. Не всегда достаточно силён для сложных формул, но хорошо переносится кожей.</a:t>
            </a:r>
            <a:endParaRPr lang="en-US" sz="1550" dirty="0"/>
          </a:p>
        </p:txBody>
      </p:sp>
      <p:sp>
        <p:nvSpPr>
          <p:cNvPr id="16" name="Shape 14"/>
          <p:cNvSpPr/>
          <p:nvPr/>
        </p:nvSpPr>
        <p:spPr>
          <a:xfrm>
            <a:off x="801410" y="6424732"/>
            <a:ext cx="13027581" cy="888444"/>
          </a:xfrm>
          <a:prstGeom prst="rect">
            <a:avLst/>
          </a:prstGeom>
          <a:solidFill>
            <a:srgbClr val="FFFFFF">
              <a:alpha val="4000"/>
            </a:srgbClr>
          </a:solidFill>
          <a:ln/>
        </p:spPr>
        <p:txBody>
          <a:bodyPr/>
          <a:lstStyle/>
          <a:p>
            <a:endParaRPr lang="ru-RU"/>
          </a:p>
        </p:txBody>
      </p:sp>
      <p:sp>
        <p:nvSpPr>
          <p:cNvPr id="17" name="Text 15"/>
          <p:cNvSpPr/>
          <p:nvPr/>
        </p:nvSpPr>
        <p:spPr>
          <a:xfrm>
            <a:off x="999768" y="6773525"/>
            <a:ext cx="611326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Isopropylparaben + Isobutylparaben + Butylparaben</a:t>
            </a:r>
            <a:endParaRPr lang="en-US" sz="1550" dirty="0"/>
          </a:p>
        </p:txBody>
      </p:sp>
      <p:sp>
        <p:nvSpPr>
          <p:cNvPr id="18" name="Text 16"/>
          <p:cNvSpPr/>
          <p:nvPr/>
        </p:nvSpPr>
        <p:spPr>
          <a:xfrm>
            <a:off x="7517368" y="6551414"/>
            <a:ext cx="6113264"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Подходит для безводных продуктов (бальзамов, масел). Эффективен в жировой фазе.</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60490-052F-39CF-2F51-0C6A92D774F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94F8F4AC-6341-47EB-537C-A0A0F038BBB6}"/>
              </a:ext>
            </a:extLst>
          </p:cNvPr>
          <p:cNvSpPr/>
          <p:nvPr/>
        </p:nvSpPr>
        <p:spPr>
          <a:xfrm>
            <a:off x="793790" y="1194673"/>
            <a:ext cx="654950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Строение кожи: три уровня</a:t>
            </a:r>
            <a:endParaRPr lang="en-US" sz="3900" dirty="0"/>
          </a:p>
        </p:txBody>
      </p:sp>
      <p:sp>
        <p:nvSpPr>
          <p:cNvPr id="3" name="Shape 1">
            <a:extLst>
              <a:ext uri="{FF2B5EF4-FFF2-40B4-BE49-F238E27FC236}">
                <a16:creationId xmlns:a16="http://schemas.microsoft.com/office/drawing/2014/main" id="{CDBA5788-32FD-0241-5831-01A5B9AD21D7}"/>
              </a:ext>
            </a:extLst>
          </p:cNvPr>
          <p:cNvSpPr/>
          <p:nvPr/>
        </p:nvSpPr>
        <p:spPr>
          <a:xfrm>
            <a:off x="793790" y="2211586"/>
            <a:ext cx="4215289" cy="3965019"/>
          </a:xfrm>
          <a:prstGeom prst="roundRect">
            <a:avLst>
              <a:gd name="adj" fmla="val 2767"/>
            </a:avLst>
          </a:prstGeom>
          <a:solidFill>
            <a:srgbClr val="FFFFFF">
              <a:alpha val="95000"/>
            </a:srgbClr>
          </a:solidFill>
          <a:ln w="22860">
            <a:solidFill>
              <a:srgbClr val="9CD4EA"/>
            </a:solidFill>
            <a:prstDash val="solid"/>
          </a:ln>
        </p:spPr>
        <p:txBody>
          <a:bodyPr/>
          <a:lstStyle/>
          <a:p>
            <a:endParaRPr lang="ru-RU"/>
          </a:p>
        </p:txBody>
      </p:sp>
      <p:sp>
        <p:nvSpPr>
          <p:cNvPr id="4" name="Shape 2">
            <a:extLst>
              <a:ext uri="{FF2B5EF4-FFF2-40B4-BE49-F238E27FC236}">
                <a16:creationId xmlns:a16="http://schemas.microsoft.com/office/drawing/2014/main" id="{86FE7664-0A69-9018-4F56-6746E98360DD}"/>
              </a:ext>
            </a:extLst>
          </p:cNvPr>
          <p:cNvSpPr/>
          <p:nvPr/>
        </p:nvSpPr>
        <p:spPr>
          <a:xfrm>
            <a:off x="770930" y="2211586"/>
            <a:ext cx="91440" cy="3965019"/>
          </a:xfrm>
          <a:prstGeom prst="roundRect">
            <a:avLst>
              <a:gd name="adj" fmla="val 91163"/>
            </a:avLst>
          </a:prstGeom>
          <a:solidFill>
            <a:srgbClr val="9CD4EA"/>
          </a:solidFill>
          <a:ln/>
        </p:spPr>
        <p:txBody>
          <a:bodyPr/>
          <a:lstStyle/>
          <a:p>
            <a:endParaRPr lang="ru-RU"/>
          </a:p>
        </p:txBody>
      </p:sp>
      <p:sp>
        <p:nvSpPr>
          <p:cNvPr id="5" name="Text 3">
            <a:extLst>
              <a:ext uri="{FF2B5EF4-FFF2-40B4-BE49-F238E27FC236}">
                <a16:creationId xmlns:a16="http://schemas.microsoft.com/office/drawing/2014/main" id="{0837A635-A437-861B-999D-89A0E4BEB3F8}"/>
              </a:ext>
            </a:extLst>
          </p:cNvPr>
          <p:cNvSpPr/>
          <p:nvPr/>
        </p:nvSpPr>
        <p:spPr>
          <a:xfrm>
            <a:off x="1083588" y="2432804"/>
            <a:ext cx="3704273" cy="744141"/>
          </a:xfrm>
          <a:prstGeom prst="rect">
            <a:avLst/>
          </a:prstGeom>
          <a:noFill/>
          <a:ln/>
        </p:spPr>
        <p:txBody>
          <a:bodyPr wrap="squar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Эпидермис — </a:t>
            </a:r>
            <a:r>
              <a:rPr lang="en-US" sz="2300" dirty="0" err="1">
                <a:solidFill>
                  <a:srgbClr val="3C3939"/>
                </a:solidFill>
                <a:latin typeface="Geologica Light" pitchFamily="2" charset="0"/>
                <a:ea typeface="Raleway" pitchFamily="34" charset="-122"/>
                <a:cs typeface="Raleway" pitchFamily="34" charset="-120"/>
              </a:rPr>
              <a:t>барьер</a:t>
            </a:r>
            <a:endParaRPr lang="en-US" sz="2300" dirty="0">
              <a:solidFill>
                <a:srgbClr val="3C3939"/>
              </a:solidFill>
              <a:latin typeface="Geologica Light" pitchFamily="2" charset="0"/>
              <a:ea typeface="Raleway" pitchFamily="34" charset="-122"/>
              <a:cs typeface="Raleway" pitchFamily="34" charset="-120"/>
            </a:endParaRPr>
          </a:p>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и обновление</a:t>
            </a:r>
            <a:endParaRPr lang="en-US" sz="2300" dirty="0"/>
          </a:p>
        </p:txBody>
      </p:sp>
      <p:sp>
        <p:nvSpPr>
          <p:cNvPr id="6" name="Text 4">
            <a:extLst>
              <a:ext uri="{FF2B5EF4-FFF2-40B4-BE49-F238E27FC236}">
                <a16:creationId xmlns:a16="http://schemas.microsoft.com/office/drawing/2014/main" id="{A6A3F826-8DA5-D1D4-4D79-08BF09BB0CD3}"/>
              </a:ext>
            </a:extLst>
          </p:cNvPr>
          <p:cNvSpPr/>
          <p:nvPr/>
        </p:nvSpPr>
        <p:spPr>
          <a:xfrm>
            <a:off x="1083588" y="3296007"/>
            <a:ext cx="3704273" cy="1905238"/>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Самый верхний слой кожи состоит из 5 подслоев. Главная функция — защита от внешних воздействий и потери влаги. Клетки постоянно обновляются, двигаясь от базального слоя к роговому.</a:t>
            </a:r>
            <a:endParaRPr lang="en-US" sz="1550" dirty="0"/>
          </a:p>
        </p:txBody>
      </p:sp>
      <p:sp>
        <p:nvSpPr>
          <p:cNvPr id="7" name="Text 5">
            <a:extLst>
              <a:ext uri="{FF2B5EF4-FFF2-40B4-BE49-F238E27FC236}">
                <a16:creationId xmlns:a16="http://schemas.microsoft.com/office/drawing/2014/main" id="{DECA805B-1A3B-2CD7-74BB-57452499C21F}"/>
              </a:ext>
            </a:extLst>
          </p:cNvPr>
          <p:cNvSpPr/>
          <p:nvPr/>
        </p:nvSpPr>
        <p:spPr>
          <a:xfrm>
            <a:off x="1083588" y="5320308"/>
            <a:ext cx="3902631" cy="635079"/>
          </a:xfrm>
          <a:prstGeom prst="rect">
            <a:avLst/>
          </a:prstGeom>
          <a:noFill/>
          <a:ln/>
        </p:spPr>
        <p:txBody>
          <a:bodyPr wrap="squar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Именно здесь работает большинство косметических средств!</a:t>
            </a:r>
            <a:endParaRPr lang="en-US" sz="1550" dirty="0"/>
          </a:p>
        </p:txBody>
      </p:sp>
      <p:sp>
        <p:nvSpPr>
          <p:cNvPr id="16" name="Text 14">
            <a:extLst>
              <a:ext uri="{FF2B5EF4-FFF2-40B4-BE49-F238E27FC236}">
                <a16:creationId xmlns:a16="http://schemas.microsoft.com/office/drawing/2014/main" id="{FB635B95-50E8-1EE1-A554-70AEE0B09E23}"/>
              </a:ext>
            </a:extLst>
          </p:cNvPr>
          <p:cNvSpPr/>
          <p:nvPr/>
        </p:nvSpPr>
        <p:spPr>
          <a:xfrm>
            <a:off x="793790" y="6762274"/>
            <a:ext cx="8629055" cy="724852"/>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Косметика взаимодействует преимущественно с эпидермисом, но может опосредованно влиять на процессы в дерме через сигнальные молекулы.</a:t>
            </a:r>
            <a:endParaRPr lang="en-US" sz="1550" dirty="0"/>
          </a:p>
        </p:txBody>
      </p:sp>
      <p:pic>
        <p:nvPicPr>
          <p:cNvPr id="17" name="Picture 2">
            <a:extLst>
              <a:ext uri="{FF2B5EF4-FFF2-40B4-BE49-F238E27FC236}">
                <a16:creationId xmlns:a16="http://schemas.microsoft.com/office/drawing/2014/main" id="{36F47BB9-1704-EEE5-4C5E-56D426E9A9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89" y="1814751"/>
            <a:ext cx="6693084" cy="4774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045182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157078"/>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Стабилизаторы</a:t>
            </a:r>
            <a:endParaRPr lang="en-US" sz="3900" dirty="0"/>
          </a:p>
        </p:txBody>
      </p:sp>
      <p:sp>
        <p:nvSpPr>
          <p:cNvPr id="3" name="Text 1"/>
          <p:cNvSpPr/>
          <p:nvPr/>
        </p:nvSpPr>
        <p:spPr>
          <a:xfrm>
            <a:off x="793791" y="2074811"/>
            <a:ext cx="5968960" cy="964913"/>
          </a:xfrm>
          <a:prstGeom prst="rect">
            <a:avLst/>
          </a:prstGeom>
          <a:noFill/>
          <a:ln/>
        </p:spPr>
        <p:txBody>
          <a:bodyPr wrap="squar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Выполняют множество функций: регулируют рН, улучшают работу консервантов, связывают ионы жесткой воды</a:t>
            </a:r>
            <a:endParaRPr lang="en-US" sz="1950" dirty="0"/>
          </a:p>
        </p:txBody>
      </p:sp>
      <p:sp>
        <p:nvSpPr>
          <p:cNvPr id="4" name="Shape 2"/>
          <p:cNvSpPr/>
          <p:nvPr/>
        </p:nvSpPr>
        <p:spPr>
          <a:xfrm>
            <a:off x="793790" y="4131826"/>
            <a:ext cx="4215289" cy="2099191"/>
          </a:xfrm>
          <a:prstGeom prst="roundRect">
            <a:avLst>
              <a:gd name="adj" fmla="val 5227"/>
            </a:avLst>
          </a:prstGeom>
          <a:solidFill>
            <a:srgbClr val="FFFFFF">
              <a:alpha val="95000"/>
            </a:srgbClr>
          </a:solidFill>
          <a:ln/>
        </p:spPr>
        <p:txBody>
          <a:bodyPr/>
          <a:lstStyle/>
          <a:p>
            <a:endParaRPr lang="ru-RU"/>
          </a:p>
        </p:txBody>
      </p:sp>
      <p:sp>
        <p:nvSpPr>
          <p:cNvPr id="5" name="Shape 3"/>
          <p:cNvSpPr/>
          <p:nvPr/>
        </p:nvSpPr>
        <p:spPr>
          <a:xfrm>
            <a:off x="793790" y="4108966"/>
            <a:ext cx="4215289" cy="91440"/>
          </a:xfrm>
          <a:prstGeom prst="roundRect">
            <a:avLst>
              <a:gd name="adj" fmla="val 91163"/>
            </a:avLst>
          </a:prstGeom>
          <a:solidFill>
            <a:srgbClr val="9CD4EA"/>
          </a:solidFill>
          <a:ln/>
        </p:spPr>
        <p:txBody>
          <a:bodyPr/>
          <a:lstStyle/>
          <a:p>
            <a:endParaRPr lang="ru-RU"/>
          </a:p>
        </p:txBody>
      </p:sp>
      <p:sp>
        <p:nvSpPr>
          <p:cNvPr id="6" name="Shape 4"/>
          <p:cNvSpPr/>
          <p:nvPr/>
        </p:nvSpPr>
        <p:spPr>
          <a:xfrm>
            <a:off x="2603778" y="3834170"/>
            <a:ext cx="595313" cy="595313"/>
          </a:xfrm>
          <a:prstGeom prst="roundRect">
            <a:avLst>
              <a:gd name="adj" fmla="val 153600"/>
            </a:avLst>
          </a:prstGeom>
          <a:solidFill>
            <a:srgbClr val="9CD4EA"/>
          </a:solidFill>
          <a:ln/>
        </p:spPr>
        <p:txBody>
          <a:bodyPr/>
          <a:lstStyle/>
          <a:p>
            <a:endParaRPr lang="ru-RU"/>
          </a:p>
        </p:txBody>
      </p:sp>
      <p:pic>
        <p:nvPicPr>
          <p:cNvPr id="7" name="Image 0" descr="preencoded.png"/>
          <p:cNvPicPr>
            <a:picLocks noChangeAspect="1"/>
          </p:cNvPicPr>
          <p:nvPr/>
        </p:nvPicPr>
        <p:blipFill>
          <a:blip r:embed="rId3"/>
          <a:stretch>
            <a:fillRect/>
          </a:stretch>
        </p:blipFill>
        <p:spPr>
          <a:xfrm>
            <a:off x="2713172" y="3896499"/>
            <a:ext cx="376524" cy="470654"/>
          </a:xfrm>
          <a:prstGeom prst="rect">
            <a:avLst/>
          </a:prstGeom>
        </p:spPr>
      </p:pic>
      <p:sp>
        <p:nvSpPr>
          <p:cNvPr id="8" name="Text 5"/>
          <p:cNvSpPr/>
          <p:nvPr/>
        </p:nvSpPr>
        <p:spPr>
          <a:xfrm>
            <a:off x="1015008" y="462795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Disodium EDTA</a:t>
            </a:r>
            <a:endParaRPr lang="en-US" sz="1950" dirty="0"/>
          </a:p>
        </p:txBody>
      </p:sp>
      <p:sp>
        <p:nvSpPr>
          <p:cNvPr id="9" name="Text 6"/>
          <p:cNvSpPr/>
          <p:nvPr/>
        </p:nvSpPr>
        <p:spPr>
          <a:xfrm>
            <a:off x="1015008" y="5057180"/>
            <a:ext cx="3772853"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Хелатирующий агент, связывает ионы металлов, улучшает стабильность формулы</a:t>
            </a:r>
            <a:endParaRPr lang="en-US" sz="1550" dirty="0"/>
          </a:p>
        </p:txBody>
      </p:sp>
      <p:sp>
        <p:nvSpPr>
          <p:cNvPr id="10" name="Shape 7"/>
          <p:cNvSpPr/>
          <p:nvPr/>
        </p:nvSpPr>
        <p:spPr>
          <a:xfrm>
            <a:off x="5207437" y="4131826"/>
            <a:ext cx="4215408" cy="2099191"/>
          </a:xfrm>
          <a:prstGeom prst="roundRect">
            <a:avLst>
              <a:gd name="adj" fmla="val 5227"/>
            </a:avLst>
          </a:prstGeom>
          <a:solidFill>
            <a:srgbClr val="FFFFFF">
              <a:alpha val="95000"/>
            </a:srgbClr>
          </a:solidFill>
          <a:ln/>
        </p:spPr>
        <p:txBody>
          <a:bodyPr/>
          <a:lstStyle/>
          <a:p>
            <a:endParaRPr lang="ru-RU"/>
          </a:p>
        </p:txBody>
      </p:sp>
      <p:sp>
        <p:nvSpPr>
          <p:cNvPr id="11" name="Shape 8"/>
          <p:cNvSpPr/>
          <p:nvPr/>
        </p:nvSpPr>
        <p:spPr>
          <a:xfrm>
            <a:off x="5207437" y="4108966"/>
            <a:ext cx="4215408" cy="91440"/>
          </a:xfrm>
          <a:prstGeom prst="roundRect">
            <a:avLst>
              <a:gd name="adj" fmla="val 91163"/>
            </a:avLst>
          </a:prstGeom>
          <a:solidFill>
            <a:srgbClr val="9CD4EA"/>
          </a:solidFill>
          <a:ln/>
        </p:spPr>
        <p:txBody>
          <a:bodyPr/>
          <a:lstStyle/>
          <a:p>
            <a:endParaRPr lang="ru-RU"/>
          </a:p>
        </p:txBody>
      </p:sp>
      <p:sp>
        <p:nvSpPr>
          <p:cNvPr id="12" name="Shape 9"/>
          <p:cNvSpPr/>
          <p:nvPr/>
        </p:nvSpPr>
        <p:spPr>
          <a:xfrm>
            <a:off x="7017425" y="3834170"/>
            <a:ext cx="595313" cy="595313"/>
          </a:xfrm>
          <a:prstGeom prst="roundRect">
            <a:avLst>
              <a:gd name="adj" fmla="val 153600"/>
            </a:avLst>
          </a:prstGeom>
          <a:solidFill>
            <a:srgbClr val="9CD4EA"/>
          </a:solidFill>
          <a:ln/>
        </p:spPr>
        <p:txBody>
          <a:bodyPr/>
          <a:lstStyle/>
          <a:p>
            <a:endParaRPr lang="ru-RU"/>
          </a:p>
        </p:txBody>
      </p:sp>
      <p:pic>
        <p:nvPicPr>
          <p:cNvPr id="13" name="Image 1" descr="preencoded.png"/>
          <p:cNvPicPr>
            <a:picLocks noChangeAspect="1"/>
          </p:cNvPicPr>
          <p:nvPr/>
        </p:nvPicPr>
        <p:blipFill>
          <a:blip r:embed="rId4"/>
          <a:stretch>
            <a:fillRect/>
          </a:stretch>
        </p:blipFill>
        <p:spPr>
          <a:xfrm>
            <a:off x="7122140" y="3884801"/>
            <a:ext cx="385882" cy="482352"/>
          </a:xfrm>
          <a:prstGeom prst="rect">
            <a:avLst/>
          </a:prstGeom>
        </p:spPr>
      </p:pic>
      <p:sp>
        <p:nvSpPr>
          <p:cNvPr id="14" name="Text 10"/>
          <p:cNvSpPr/>
          <p:nvPr/>
        </p:nvSpPr>
        <p:spPr>
          <a:xfrm>
            <a:off x="5428655" y="462795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Phytic Acid</a:t>
            </a:r>
            <a:endParaRPr lang="en-US" sz="1950" dirty="0"/>
          </a:p>
        </p:txBody>
      </p:sp>
      <p:sp>
        <p:nvSpPr>
          <p:cNvPr id="15" name="Text 11"/>
          <p:cNvSpPr/>
          <p:nvPr/>
        </p:nvSpPr>
        <p:spPr>
          <a:xfrm>
            <a:off x="5428655" y="5057180"/>
            <a:ext cx="3772972"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Натуральный хелатирующий агент, получаемый из растительного сырья</a:t>
            </a:r>
            <a:endParaRPr lang="en-US" sz="1550" dirty="0"/>
          </a:p>
        </p:txBody>
      </p:sp>
      <p:sp>
        <p:nvSpPr>
          <p:cNvPr id="16" name="Shape 12"/>
          <p:cNvSpPr/>
          <p:nvPr/>
        </p:nvSpPr>
        <p:spPr>
          <a:xfrm>
            <a:off x="9621203" y="4131826"/>
            <a:ext cx="4215289" cy="2099191"/>
          </a:xfrm>
          <a:prstGeom prst="roundRect">
            <a:avLst>
              <a:gd name="adj" fmla="val 5227"/>
            </a:avLst>
          </a:prstGeom>
          <a:solidFill>
            <a:srgbClr val="FFFFFF">
              <a:alpha val="95000"/>
            </a:srgbClr>
          </a:solidFill>
          <a:ln/>
        </p:spPr>
        <p:txBody>
          <a:bodyPr/>
          <a:lstStyle/>
          <a:p>
            <a:endParaRPr lang="ru-RU"/>
          </a:p>
        </p:txBody>
      </p:sp>
      <p:sp>
        <p:nvSpPr>
          <p:cNvPr id="17" name="Shape 13"/>
          <p:cNvSpPr/>
          <p:nvPr/>
        </p:nvSpPr>
        <p:spPr>
          <a:xfrm>
            <a:off x="9621203" y="4108966"/>
            <a:ext cx="4215289" cy="91440"/>
          </a:xfrm>
          <a:prstGeom prst="roundRect">
            <a:avLst>
              <a:gd name="adj" fmla="val 91163"/>
            </a:avLst>
          </a:prstGeom>
          <a:solidFill>
            <a:srgbClr val="9CD4EA"/>
          </a:solidFill>
          <a:ln/>
        </p:spPr>
        <p:txBody>
          <a:bodyPr/>
          <a:lstStyle/>
          <a:p>
            <a:endParaRPr lang="ru-RU"/>
          </a:p>
        </p:txBody>
      </p:sp>
      <p:sp>
        <p:nvSpPr>
          <p:cNvPr id="18" name="Shape 14"/>
          <p:cNvSpPr/>
          <p:nvPr/>
        </p:nvSpPr>
        <p:spPr>
          <a:xfrm>
            <a:off x="11431191" y="3834170"/>
            <a:ext cx="595313" cy="595313"/>
          </a:xfrm>
          <a:prstGeom prst="roundRect">
            <a:avLst>
              <a:gd name="adj" fmla="val 153600"/>
            </a:avLst>
          </a:prstGeom>
          <a:solidFill>
            <a:srgbClr val="9CD4EA"/>
          </a:solidFill>
          <a:ln/>
        </p:spPr>
        <p:txBody>
          <a:bodyPr/>
          <a:lstStyle/>
          <a:p>
            <a:endParaRPr lang="ru-RU"/>
          </a:p>
        </p:txBody>
      </p:sp>
      <p:pic>
        <p:nvPicPr>
          <p:cNvPr id="19" name="Image 2" descr="preencoded.png"/>
          <p:cNvPicPr>
            <a:picLocks noChangeAspect="1"/>
          </p:cNvPicPr>
          <p:nvPr/>
        </p:nvPicPr>
        <p:blipFill>
          <a:blip r:embed="rId5"/>
          <a:stretch>
            <a:fillRect/>
          </a:stretch>
        </p:blipFill>
        <p:spPr>
          <a:xfrm>
            <a:off x="11546681" y="3907542"/>
            <a:ext cx="364332" cy="455415"/>
          </a:xfrm>
          <a:prstGeom prst="rect">
            <a:avLst/>
          </a:prstGeom>
        </p:spPr>
      </p:pic>
      <p:sp>
        <p:nvSpPr>
          <p:cNvPr id="20" name="Text 15"/>
          <p:cNvSpPr/>
          <p:nvPr/>
        </p:nvSpPr>
        <p:spPr>
          <a:xfrm>
            <a:off x="9842421" y="4627959"/>
            <a:ext cx="3772853" cy="620316"/>
          </a:xfrm>
          <a:prstGeom prst="rect">
            <a:avLst/>
          </a:prstGeom>
          <a:noFill/>
          <a:ln/>
        </p:spPr>
        <p:txBody>
          <a:bodyPr wrap="squar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Tetrasodium Glutamate Diacetate</a:t>
            </a:r>
            <a:endParaRPr lang="en-US" sz="1950" dirty="0"/>
          </a:p>
        </p:txBody>
      </p:sp>
      <p:sp>
        <p:nvSpPr>
          <p:cNvPr id="21" name="Text 16"/>
          <p:cNvSpPr/>
          <p:nvPr/>
        </p:nvSpPr>
        <p:spPr>
          <a:xfrm>
            <a:off x="9842421" y="5367338"/>
            <a:ext cx="3772853"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Современная альтернатива EDTA, более биоразлагаемая</a:t>
            </a:r>
            <a:endParaRPr lang="en-US" sz="1550"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031206"/>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pH-регуляторы</a:t>
            </a:r>
            <a:endParaRPr lang="en-US" sz="3900" dirty="0"/>
          </a:p>
        </p:txBody>
      </p:sp>
      <p:sp>
        <p:nvSpPr>
          <p:cNvPr id="3" name="Text 1"/>
          <p:cNvSpPr/>
          <p:nvPr/>
        </p:nvSpPr>
        <p:spPr>
          <a:xfrm>
            <a:off x="793790" y="2948940"/>
            <a:ext cx="4906566"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Регулируют рН, нейтрализуют полимеры</a:t>
            </a:r>
            <a:endParaRPr lang="en-US" sz="1950" dirty="0"/>
          </a:p>
        </p:txBody>
      </p:sp>
      <p:sp>
        <p:nvSpPr>
          <p:cNvPr id="4" name="Text 2"/>
          <p:cNvSpPr/>
          <p:nvPr/>
        </p:nvSpPr>
        <p:spPr>
          <a:xfrm>
            <a:off x="793790" y="375511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Кислоты</a:t>
            </a:r>
            <a:endParaRPr lang="en-US" sz="1950" dirty="0"/>
          </a:p>
        </p:txBody>
      </p:sp>
      <p:sp>
        <p:nvSpPr>
          <p:cNvPr id="5" name="Text 3"/>
          <p:cNvSpPr/>
          <p:nvPr/>
        </p:nvSpPr>
        <p:spPr>
          <a:xfrm>
            <a:off x="793790" y="426362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Citric Acid</a:t>
            </a:r>
            <a:endParaRPr lang="en-US" sz="1550" dirty="0"/>
          </a:p>
        </p:txBody>
      </p:sp>
      <p:sp>
        <p:nvSpPr>
          <p:cNvPr id="6" name="Text 4"/>
          <p:cNvSpPr/>
          <p:nvPr/>
        </p:nvSpPr>
        <p:spPr>
          <a:xfrm>
            <a:off x="793790" y="465058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Lactiс Acid</a:t>
            </a:r>
            <a:endParaRPr lang="en-US" sz="1550" dirty="0"/>
          </a:p>
        </p:txBody>
      </p:sp>
      <p:sp>
        <p:nvSpPr>
          <p:cNvPr id="7" name="Text 5"/>
          <p:cNvSpPr/>
          <p:nvPr/>
        </p:nvSpPr>
        <p:spPr>
          <a:xfrm>
            <a:off x="793790" y="503753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Tartaric Acid</a:t>
            </a:r>
            <a:endParaRPr lang="en-US" sz="1550" dirty="0"/>
          </a:p>
        </p:txBody>
      </p:sp>
      <p:sp>
        <p:nvSpPr>
          <p:cNvPr id="8" name="Text 6"/>
          <p:cNvSpPr/>
          <p:nvPr/>
        </p:nvSpPr>
        <p:spPr>
          <a:xfrm>
            <a:off x="793790" y="542448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Malic Acid</a:t>
            </a:r>
            <a:endParaRPr lang="en-US" sz="1550" dirty="0"/>
          </a:p>
        </p:txBody>
      </p:sp>
      <p:sp>
        <p:nvSpPr>
          <p:cNvPr id="9" name="Text 7"/>
          <p:cNvSpPr/>
          <p:nvPr/>
        </p:nvSpPr>
        <p:spPr>
          <a:xfrm>
            <a:off x="793790" y="581144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Salicylic Acid</a:t>
            </a:r>
            <a:endParaRPr lang="en-US" sz="1550" dirty="0"/>
          </a:p>
        </p:txBody>
      </p:sp>
      <p:sp>
        <p:nvSpPr>
          <p:cNvPr id="10" name="Text 8"/>
          <p:cNvSpPr/>
          <p:nvPr/>
        </p:nvSpPr>
        <p:spPr>
          <a:xfrm>
            <a:off x="7564874" y="375511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Щелочи</a:t>
            </a:r>
            <a:endParaRPr lang="en-US" sz="1950" dirty="0"/>
          </a:p>
        </p:txBody>
      </p:sp>
      <p:sp>
        <p:nvSpPr>
          <p:cNvPr id="11" name="Text 9"/>
          <p:cNvSpPr/>
          <p:nvPr/>
        </p:nvSpPr>
        <p:spPr>
          <a:xfrm>
            <a:off x="7564874" y="426362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Triethanolamine (TEA)</a:t>
            </a:r>
            <a:endParaRPr lang="en-US" sz="1550" dirty="0"/>
          </a:p>
        </p:txBody>
      </p:sp>
      <p:sp>
        <p:nvSpPr>
          <p:cNvPr id="12" name="Text 10"/>
          <p:cNvSpPr/>
          <p:nvPr/>
        </p:nvSpPr>
        <p:spPr>
          <a:xfrm>
            <a:off x="7564874" y="465058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Aminomethyl propanol</a:t>
            </a:r>
            <a:endParaRPr lang="en-US" sz="1550" dirty="0"/>
          </a:p>
        </p:txBody>
      </p:sp>
      <p:sp>
        <p:nvSpPr>
          <p:cNvPr id="13" name="Text 11"/>
          <p:cNvSpPr/>
          <p:nvPr/>
        </p:nvSpPr>
        <p:spPr>
          <a:xfrm>
            <a:off x="7564874" y="503753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Arginine</a:t>
            </a:r>
            <a:endParaRPr lang="en-US" sz="1550" dirty="0"/>
          </a:p>
        </p:txBody>
      </p:sp>
      <p:sp>
        <p:nvSpPr>
          <p:cNvPr id="14" name="Text 12"/>
          <p:cNvSpPr/>
          <p:nvPr/>
        </p:nvSpPr>
        <p:spPr>
          <a:xfrm>
            <a:off x="7564874" y="542448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Sodium Hydroxide</a:t>
            </a:r>
            <a:endParaRPr lang="en-US" sz="1550" dirty="0"/>
          </a:p>
        </p:txBody>
      </p:sp>
      <p:sp>
        <p:nvSpPr>
          <p:cNvPr id="15" name="Text 13"/>
          <p:cNvSpPr/>
          <p:nvPr/>
        </p:nvSpPr>
        <p:spPr>
          <a:xfrm>
            <a:off x="7564874" y="581144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Potassium Hydroxide</a:t>
            </a:r>
            <a:endParaRPr lang="en-US" sz="155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950296"/>
            <a:ext cx="616600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Растворители, энхансеры</a:t>
            </a:r>
            <a:endParaRPr lang="en-US" sz="3900" dirty="0"/>
          </a:p>
        </p:txBody>
      </p:sp>
      <p:sp>
        <p:nvSpPr>
          <p:cNvPr id="3" name="Text 1"/>
          <p:cNvSpPr/>
          <p:nvPr/>
        </p:nvSpPr>
        <p:spPr>
          <a:xfrm>
            <a:off x="793790" y="1868030"/>
            <a:ext cx="6620589" cy="620316"/>
          </a:xfrm>
          <a:prstGeom prst="rect">
            <a:avLst/>
          </a:prstGeom>
          <a:noFill/>
          <a:ln/>
        </p:spPr>
        <p:txBody>
          <a:bodyPr wrap="squar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Компоненты, которые улучшают растворимость других компонентов и их проникновение в кожу (особенно для водорастворимых)</a:t>
            </a:r>
            <a:endParaRPr lang="en-US" sz="1950" dirty="0"/>
          </a:p>
        </p:txBody>
      </p:sp>
      <p:sp>
        <p:nvSpPr>
          <p:cNvPr id="4" name="Shape 2"/>
          <p:cNvSpPr/>
          <p:nvPr/>
        </p:nvSpPr>
        <p:spPr>
          <a:xfrm>
            <a:off x="793790" y="3585448"/>
            <a:ext cx="4739521" cy="1506736"/>
          </a:xfrm>
          <a:prstGeom prst="roundRect">
            <a:avLst>
              <a:gd name="adj" fmla="val 5532"/>
            </a:avLst>
          </a:prstGeom>
          <a:solidFill>
            <a:srgbClr val="FFFFFF">
              <a:alpha val="95000"/>
            </a:srgbClr>
          </a:solidFill>
          <a:ln w="22860">
            <a:solidFill>
              <a:srgbClr val="9CD4EA"/>
            </a:solidFill>
            <a:prstDash val="solid"/>
          </a:ln>
        </p:spPr>
        <p:txBody>
          <a:bodyPr/>
          <a:lstStyle/>
          <a:p>
            <a:endParaRPr lang="ru-RU"/>
          </a:p>
        </p:txBody>
      </p:sp>
      <p:sp>
        <p:nvSpPr>
          <p:cNvPr id="5" name="Text 3"/>
          <p:cNvSpPr/>
          <p:nvPr/>
        </p:nvSpPr>
        <p:spPr>
          <a:xfrm>
            <a:off x="1015008" y="380666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Вода</a:t>
            </a:r>
            <a:endParaRPr lang="en-US" sz="1950" dirty="0"/>
          </a:p>
        </p:txBody>
      </p:sp>
      <p:sp>
        <p:nvSpPr>
          <p:cNvPr id="6" name="Text 4"/>
          <p:cNvSpPr/>
          <p:nvPr/>
        </p:nvSpPr>
        <p:spPr>
          <a:xfrm>
            <a:off x="1015009" y="4235887"/>
            <a:ext cx="4052292"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Основной растворитель для большинства косметических формул</a:t>
            </a:r>
            <a:endParaRPr lang="en-US" sz="1550" dirty="0"/>
          </a:p>
        </p:txBody>
      </p:sp>
      <p:sp>
        <p:nvSpPr>
          <p:cNvPr id="7" name="Shape 5"/>
          <p:cNvSpPr/>
          <p:nvPr/>
        </p:nvSpPr>
        <p:spPr>
          <a:xfrm>
            <a:off x="5754529" y="3585448"/>
            <a:ext cx="4739521" cy="1506736"/>
          </a:xfrm>
          <a:prstGeom prst="roundRect">
            <a:avLst>
              <a:gd name="adj" fmla="val 5532"/>
            </a:avLst>
          </a:prstGeom>
          <a:solidFill>
            <a:srgbClr val="FFFFFF">
              <a:alpha val="95000"/>
            </a:srgbClr>
          </a:solidFill>
          <a:ln w="22860">
            <a:solidFill>
              <a:srgbClr val="9CD4EA"/>
            </a:solidFill>
            <a:prstDash val="solid"/>
          </a:ln>
        </p:spPr>
        <p:txBody>
          <a:bodyPr/>
          <a:lstStyle/>
          <a:p>
            <a:endParaRPr lang="ru-RU"/>
          </a:p>
        </p:txBody>
      </p:sp>
      <p:sp>
        <p:nvSpPr>
          <p:cNvPr id="8" name="Text 6"/>
          <p:cNvSpPr/>
          <p:nvPr/>
        </p:nvSpPr>
        <p:spPr>
          <a:xfrm>
            <a:off x="5975747" y="380666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Гликоли</a:t>
            </a:r>
            <a:endParaRPr lang="en-US" sz="1950" dirty="0"/>
          </a:p>
        </p:txBody>
      </p:sp>
      <p:sp>
        <p:nvSpPr>
          <p:cNvPr id="9" name="Text 7"/>
          <p:cNvSpPr/>
          <p:nvPr/>
        </p:nvSpPr>
        <p:spPr>
          <a:xfrm>
            <a:off x="5975748" y="4235887"/>
            <a:ext cx="327052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Ethoxydi</a:t>
            </a:r>
            <a:r>
              <a:rPr lang="en-US" sz="1550" b="1" dirty="0">
                <a:solidFill>
                  <a:srgbClr val="3C3939"/>
                </a:solidFill>
                <a:latin typeface="Geologica Light" pitchFamily="2" charset="0"/>
                <a:ea typeface="Roboto" pitchFamily="34" charset="-122"/>
                <a:cs typeface="Roboto" pitchFamily="34" charset="-120"/>
              </a:rPr>
              <a:t>glycol</a:t>
            </a:r>
            <a:r>
              <a:rPr lang="en-US" sz="1550" dirty="0">
                <a:solidFill>
                  <a:srgbClr val="3C3939"/>
                </a:solidFill>
                <a:latin typeface="Geologica Light" pitchFamily="2" charset="0"/>
                <a:ea typeface="Roboto" pitchFamily="34" charset="-122"/>
                <a:cs typeface="Roboto" pitchFamily="34" charset="-120"/>
              </a:rPr>
              <a:t>, Propylene </a:t>
            </a:r>
            <a:r>
              <a:rPr lang="en-US" sz="1550" b="1" dirty="0">
                <a:solidFill>
                  <a:srgbClr val="3C3939"/>
                </a:solidFill>
                <a:latin typeface="Geologica Light" pitchFamily="2" charset="0"/>
                <a:ea typeface="Roboto" pitchFamily="34" charset="-122"/>
                <a:cs typeface="Roboto" pitchFamily="34" charset="-120"/>
              </a:rPr>
              <a:t>Glycol</a:t>
            </a:r>
            <a:r>
              <a:rPr lang="en-US" sz="1550" dirty="0">
                <a:solidFill>
                  <a:srgbClr val="3C3939"/>
                </a:solidFill>
                <a:latin typeface="Geologica Light" pitchFamily="2" charset="0"/>
                <a:ea typeface="Roboto" pitchFamily="34" charset="-122"/>
                <a:cs typeface="Roboto" pitchFamily="34" charset="-120"/>
              </a:rPr>
              <a:t>,</a:t>
            </a:r>
            <a:br>
              <a:rPr lang="en-US"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Propanediol</a:t>
            </a:r>
            <a:endParaRPr lang="en-US" sz="1550" dirty="0"/>
          </a:p>
        </p:txBody>
      </p:sp>
      <p:sp>
        <p:nvSpPr>
          <p:cNvPr id="10" name="Shape 8"/>
          <p:cNvSpPr/>
          <p:nvPr/>
        </p:nvSpPr>
        <p:spPr>
          <a:xfrm>
            <a:off x="793790" y="5290542"/>
            <a:ext cx="4739521" cy="1189196"/>
          </a:xfrm>
          <a:prstGeom prst="roundRect">
            <a:avLst>
              <a:gd name="adj" fmla="val 7010"/>
            </a:avLst>
          </a:prstGeom>
          <a:solidFill>
            <a:srgbClr val="FFFFFF">
              <a:alpha val="95000"/>
            </a:srgbClr>
          </a:solidFill>
          <a:ln w="22860">
            <a:solidFill>
              <a:srgbClr val="9CD4EA"/>
            </a:solidFill>
            <a:prstDash val="solid"/>
          </a:ln>
        </p:spPr>
        <p:txBody>
          <a:bodyPr/>
          <a:lstStyle/>
          <a:p>
            <a:endParaRPr lang="ru-RU"/>
          </a:p>
        </p:txBody>
      </p:sp>
      <p:sp>
        <p:nvSpPr>
          <p:cNvPr id="11" name="Text 9"/>
          <p:cNvSpPr/>
          <p:nvPr/>
        </p:nvSpPr>
        <p:spPr>
          <a:xfrm>
            <a:off x="1015008" y="551176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Простые спирты</a:t>
            </a:r>
            <a:endParaRPr lang="en-US" sz="1950" dirty="0"/>
          </a:p>
        </p:txBody>
      </p:sp>
      <p:sp>
        <p:nvSpPr>
          <p:cNvPr id="12" name="Text 10"/>
          <p:cNvSpPr/>
          <p:nvPr/>
        </p:nvSpPr>
        <p:spPr>
          <a:xfrm>
            <a:off x="1015008" y="5940981"/>
            <a:ext cx="597979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Alcohol denat., Isopropyl Alcohol</a:t>
            </a:r>
            <a:endParaRPr lang="en-US" sz="1550" dirty="0"/>
          </a:p>
        </p:txBody>
      </p:sp>
      <p:sp>
        <p:nvSpPr>
          <p:cNvPr id="13" name="Shape 11"/>
          <p:cNvSpPr/>
          <p:nvPr/>
        </p:nvSpPr>
        <p:spPr>
          <a:xfrm>
            <a:off x="5754529" y="5290542"/>
            <a:ext cx="4739521" cy="1189196"/>
          </a:xfrm>
          <a:prstGeom prst="roundRect">
            <a:avLst>
              <a:gd name="adj" fmla="val 7010"/>
            </a:avLst>
          </a:prstGeom>
          <a:solidFill>
            <a:srgbClr val="FFFFFF">
              <a:alpha val="95000"/>
            </a:srgbClr>
          </a:solidFill>
          <a:ln w="22860">
            <a:solidFill>
              <a:srgbClr val="9CD4EA"/>
            </a:solidFill>
            <a:prstDash val="solid"/>
          </a:ln>
        </p:spPr>
        <p:txBody>
          <a:bodyPr/>
          <a:lstStyle/>
          <a:p>
            <a:endParaRPr lang="ru-RU"/>
          </a:p>
        </p:txBody>
      </p:sp>
      <p:sp>
        <p:nvSpPr>
          <p:cNvPr id="14" name="Text 12"/>
          <p:cNvSpPr/>
          <p:nvPr/>
        </p:nvSpPr>
        <p:spPr>
          <a:xfrm>
            <a:off x="5975747" y="551176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Специальные</a:t>
            </a:r>
            <a:endParaRPr lang="en-US" sz="1950" dirty="0"/>
          </a:p>
        </p:txBody>
      </p:sp>
      <p:sp>
        <p:nvSpPr>
          <p:cNvPr id="15" name="Text 13"/>
          <p:cNvSpPr/>
          <p:nvPr/>
        </p:nvSpPr>
        <p:spPr>
          <a:xfrm>
            <a:off x="5975747" y="5940981"/>
            <a:ext cx="597979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Dimethylisosorbide</a:t>
            </a:r>
            <a:endParaRPr lang="en-US" sz="155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932146"/>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Спирты в составе</a:t>
            </a:r>
            <a:endParaRPr lang="en-US" sz="3900" dirty="0"/>
          </a:p>
        </p:txBody>
      </p:sp>
      <p:sp>
        <p:nvSpPr>
          <p:cNvPr id="3" name="Text 1"/>
          <p:cNvSpPr/>
          <p:nvPr/>
        </p:nvSpPr>
        <p:spPr>
          <a:xfrm>
            <a:off x="793790" y="284988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Alcohol ≠ вред</a:t>
            </a:r>
            <a:endParaRPr lang="en-US" sz="1950" dirty="0"/>
          </a:p>
        </p:txBody>
      </p:sp>
      <p:sp>
        <p:nvSpPr>
          <p:cNvPr id="4" name="Text 2"/>
          <p:cNvSpPr/>
          <p:nvPr/>
        </p:nvSpPr>
        <p:spPr>
          <a:xfrm>
            <a:off x="793790" y="3261717"/>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«Alcohol» в INCI не всегда = этанол. Есть разные типы спиртов с различными функциями.</a:t>
            </a:r>
            <a:endParaRPr lang="en-US" sz="1550" dirty="0"/>
          </a:p>
        </p:txBody>
      </p:sp>
      <p:sp>
        <p:nvSpPr>
          <p:cNvPr id="5" name="Shape 3"/>
          <p:cNvSpPr/>
          <p:nvPr/>
        </p:nvSpPr>
        <p:spPr>
          <a:xfrm>
            <a:off x="793790" y="3998476"/>
            <a:ext cx="13042821" cy="2298859"/>
          </a:xfrm>
          <a:prstGeom prst="roundRect">
            <a:avLst>
              <a:gd name="adj" fmla="val 3626"/>
            </a:avLst>
          </a:prstGeom>
          <a:noFill/>
          <a:ln w="7620">
            <a:solidFill>
              <a:srgbClr val="000000">
                <a:alpha val="8000"/>
              </a:srgbClr>
            </a:solidFill>
            <a:prstDash val="solid"/>
          </a:ln>
        </p:spPr>
        <p:txBody>
          <a:bodyPr/>
          <a:lstStyle/>
          <a:p>
            <a:endParaRPr lang="ru-RU"/>
          </a:p>
        </p:txBody>
      </p:sp>
      <p:sp>
        <p:nvSpPr>
          <p:cNvPr id="6" name="Shape 4"/>
          <p:cNvSpPr/>
          <p:nvPr/>
        </p:nvSpPr>
        <p:spPr>
          <a:xfrm>
            <a:off x="801410" y="4006096"/>
            <a:ext cx="13026271" cy="570905"/>
          </a:xfrm>
          <a:prstGeom prst="rect">
            <a:avLst/>
          </a:prstGeom>
          <a:solidFill>
            <a:srgbClr val="FFFFFF">
              <a:alpha val="4000"/>
            </a:srgbClr>
          </a:solidFill>
          <a:ln/>
        </p:spPr>
        <p:txBody>
          <a:bodyPr/>
          <a:lstStyle/>
          <a:p>
            <a:endParaRPr lang="ru-RU"/>
          </a:p>
        </p:txBody>
      </p:sp>
      <p:sp>
        <p:nvSpPr>
          <p:cNvPr id="7" name="Text 5"/>
          <p:cNvSpPr/>
          <p:nvPr/>
        </p:nvSpPr>
        <p:spPr>
          <a:xfrm>
            <a:off x="1001197" y="4132778"/>
            <a:ext cx="394108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Тип</a:t>
            </a:r>
            <a:endParaRPr lang="en-US" sz="1550" dirty="0"/>
          </a:p>
        </p:txBody>
      </p:sp>
      <p:sp>
        <p:nvSpPr>
          <p:cNvPr id="8" name="Text 6"/>
          <p:cNvSpPr/>
          <p:nvPr/>
        </p:nvSpPr>
        <p:spPr>
          <a:xfrm>
            <a:off x="5346621" y="4132778"/>
            <a:ext cx="393727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Примеры</a:t>
            </a:r>
            <a:endParaRPr lang="en-US" sz="1550" dirty="0"/>
          </a:p>
        </p:txBody>
      </p:sp>
      <p:sp>
        <p:nvSpPr>
          <p:cNvPr id="9" name="Text 7"/>
          <p:cNvSpPr/>
          <p:nvPr/>
        </p:nvSpPr>
        <p:spPr>
          <a:xfrm>
            <a:off x="9688235" y="4132778"/>
            <a:ext cx="394108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Функция</a:t>
            </a:r>
            <a:endParaRPr lang="en-US" sz="1550" dirty="0"/>
          </a:p>
        </p:txBody>
      </p:sp>
      <p:sp>
        <p:nvSpPr>
          <p:cNvPr id="10" name="Shape 8"/>
          <p:cNvSpPr/>
          <p:nvPr/>
        </p:nvSpPr>
        <p:spPr>
          <a:xfrm>
            <a:off x="801410" y="4577001"/>
            <a:ext cx="13026271" cy="570905"/>
          </a:xfrm>
          <a:prstGeom prst="rect">
            <a:avLst/>
          </a:prstGeom>
          <a:solidFill>
            <a:srgbClr val="9CD4EA">
              <a:alpha val="23000"/>
            </a:srgbClr>
          </a:solidFill>
          <a:ln/>
        </p:spPr>
        <p:txBody>
          <a:bodyPr/>
          <a:lstStyle/>
          <a:p>
            <a:endParaRPr lang="ru-RU"/>
          </a:p>
        </p:txBody>
      </p:sp>
      <p:sp>
        <p:nvSpPr>
          <p:cNvPr id="11" name="Text 9"/>
          <p:cNvSpPr/>
          <p:nvPr/>
        </p:nvSpPr>
        <p:spPr>
          <a:xfrm>
            <a:off x="1001197" y="4703683"/>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Простые</a:t>
            </a:r>
            <a:endParaRPr lang="en-US" sz="1550" dirty="0"/>
          </a:p>
        </p:txBody>
      </p:sp>
      <p:sp>
        <p:nvSpPr>
          <p:cNvPr id="12" name="Text 10"/>
          <p:cNvSpPr/>
          <p:nvPr/>
        </p:nvSpPr>
        <p:spPr>
          <a:xfrm>
            <a:off x="5346621" y="4703683"/>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Ethanol, Isopropyl alcohol</a:t>
            </a:r>
            <a:endParaRPr lang="en-US" sz="1550" dirty="0"/>
          </a:p>
        </p:txBody>
      </p:sp>
      <p:sp>
        <p:nvSpPr>
          <p:cNvPr id="13" name="Text 11"/>
          <p:cNvSpPr/>
          <p:nvPr/>
        </p:nvSpPr>
        <p:spPr>
          <a:xfrm>
            <a:off x="9688235" y="4703683"/>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Обезжиривание, антисептик</a:t>
            </a:r>
            <a:endParaRPr lang="en-US" sz="1550" dirty="0"/>
          </a:p>
        </p:txBody>
      </p:sp>
      <p:sp>
        <p:nvSpPr>
          <p:cNvPr id="14" name="Shape 12"/>
          <p:cNvSpPr/>
          <p:nvPr/>
        </p:nvSpPr>
        <p:spPr>
          <a:xfrm>
            <a:off x="801410" y="5147905"/>
            <a:ext cx="13026271" cy="570905"/>
          </a:xfrm>
          <a:prstGeom prst="rect">
            <a:avLst/>
          </a:prstGeom>
          <a:solidFill>
            <a:srgbClr val="FFFFFF">
              <a:alpha val="4000"/>
            </a:srgbClr>
          </a:solidFill>
          <a:ln/>
        </p:spPr>
        <p:txBody>
          <a:bodyPr/>
          <a:lstStyle/>
          <a:p>
            <a:endParaRPr lang="ru-RU"/>
          </a:p>
        </p:txBody>
      </p:sp>
      <p:sp>
        <p:nvSpPr>
          <p:cNvPr id="15" name="Text 13"/>
          <p:cNvSpPr/>
          <p:nvPr/>
        </p:nvSpPr>
        <p:spPr>
          <a:xfrm>
            <a:off x="1001197" y="5274588"/>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Жирные</a:t>
            </a:r>
            <a:endParaRPr lang="en-US" sz="1550" dirty="0"/>
          </a:p>
        </p:txBody>
      </p:sp>
      <p:sp>
        <p:nvSpPr>
          <p:cNvPr id="16" name="Text 14"/>
          <p:cNvSpPr/>
          <p:nvPr/>
        </p:nvSpPr>
        <p:spPr>
          <a:xfrm>
            <a:off x="5346621" y="5274588"/>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Cetyl, Stearyl, Cetearyl alcohol</a:t>
            </a:r>
            <a:endParaRPr lang="en-US" sz="1550" dirty="0"/>
          </a:p>
        </p:txBody>
      </p:sp>
      <p:sp>
        <p:nvSpPr>
          <p:cNvPr id="17" name="Text 15"/>
          <p:cNvSpPr/>
          <p:nvPr/>
        </p:nvSpPr>
        <p:spPr>
          <a:xfrm>
            <a:off x="9688235" y="5274588"/>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Смягчение, эмульсия</a:t>
            </a:r>
            <a:endParaRPr lang="en-US" sz="1550" dirty="0"/>
          </a:p>
        </p:txBody>
      </p:sp>
      <p:sp>
        <p:nvSpPr>
          <p:cNvPr id="18" name="Shape 16"/>
          <p:cNvSpPr/>
          <p:nvPr/>
        </p:nvSpPr>
        <p:spPr>
          <a:xfrm>
            <a:off x="801410" y="5718810"/>
            <a:ext cx="13026271" cy="570905"/>
          </a:xfrm>
          <a:prstGeom prst="rect">
            <a:avLst/>
          </a:prstGeom>
          <a:solidFill>
            <a:srgbClr val="9CD4EA">
              <a:alpha val="23000"/>
            </a:srgbClr>
          </a:solidFill>
          <a:ln/>
        </p:spPr>
        <p:txBody>
          <a:bodyPr/>
          <a:lstStyle/>
          <a:p>
            <a:endParaRPr lang="ru-RU"/>
          </a:p>
        </p:txBody>
      </p:sp>
      <p:sp>
        <p:nvSpPr>
          <p:cNvPr id="19" name="Text 17"/>
          <p:cNvSpPr/>
          <p:nvPr/>
        </p:nvSpPr>
        <p:spPr>
          <a:xfrm>
            <a:off x="1001197" y="5845493"/>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Многоатомные</a:t>
            </a:r>
            <a:endParaRPr lang="en-US" sz="1550" dirty="0"/>
          </a:p>
        </p:txBody>
      </p:sp>
      <p:sp>
        <p:nvSpPr>
          <p:cNvPr id="20" name="Text 18"/>
          <p:cNvSpPr/>
          <p:nvPr/>
        </p:nvSpPr>
        <p:spPr>
          <a:xfrm>
            <a:off x="5346621" y="5845493"/>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Glycerin, Butylene Glycol</a:t>
            </a:r>
            <a:endParaRPr lang="en-US" sz="1550" dirty="0"/>
          </a:p>
        </p:txBody>
      </p:sp>
      <p:sp>
        <p:nvSpPr>
          <p:cNvPr id="21" name="Text 19"/>
          <p:cNvSpPr/>
          <p:nvPr/>
        </p:nvSpPr>
        <p:spPr>
          <a:xfrm>
            <a:off x="9688235" y="5845493"/>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Увлажнение</a:t>
            </a:r>
            <a:endParaRPr lang="en-US" sz="1550"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458754"/>
            <a:ext cx="863274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Загустители, текстурообразователи</a:t>
            </a:r>
            <a:endParaRPr lang="en-US" sz="3900" dirty="0"/>
          </a:p>
        </p:txBody>
      </p:sp>
      <p:sp>
        <p:nvSpPr>
          <p:cNvPr id="3" name="Text 1"/>
          <p:cNvSpPr/>
          <p:nvPr/>
        </p:nvSpPr>
        <p:spPr>
          <a:xfrm>
            <a:off x="793790" y="2300050"/>
            <a:ext cx="9293185" cy="112656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Компоненты, придающие средству густоту и </a:t>
            </a:r>
            <a:r>
              <a:rPr lang="en-US" sz="1950" dirty="0" err="1">
                <a:solidFill>
                  <a:srgbClr val="1B1B27"/>
                </a:solidFill>
                <a:latin typeface="Geologica Light" pitchFamily="2" charset="0"/>
                <a:ea typeface="Raleway" pitchFamily="34" charset="-122"/>
                <a:cs typeface="Raleway" pitchFamily="34" charset="-120"/>
              </a:rPr>
              <a:t>текстуру</a:t>
            </a:r>
            <a:r>
              <a:rPr lang="en-US" sz="1950" dirty="0">
                <a:solidFill>
                  <a:srgbClr val="1B1B27"/>
                </a:solidFill>
                <a:latin typeface="Geologica Light" pitchFamily="2" charset="0"/>
                <a:ea typeface="Raleway" pitchFamily="34" charset="-122"/>
                <a:cs typeface="Raleway" pitchFamily="34" charset="-120"/>
              </a:rPr>
              <a:t>.</a:t>
            </a:r>
          </a:p>
          <a:p>
            <a:pPr marL="0" indent="0" algn="l">
              <a:lnSpc>
                <a:spcPts val="2400"/>
              </a:lnSpc>
              <a:buNone/>
            </a:pPr>
            <a:r>
              <a:rPr lang="en-US" sz="1950" dirty="0" err="1">
                <a:solidFill>
                  <a:srgbClr val="1B1B27"/>
                </a:solidFill>
                <a:latin typeface="Geologica Light" pitchFamily="2" charset="0"/>
                <a:ea typeface="Raleway" pitchFamily="34" charset="-122"/>
                <a:cs typeface="Raleway" pitchFamily="34" charset="-120"/>
              </a:rPr>
              <a:t>Чаще</a:t>
            </a:r>
            <a:r>
              <a:rPr lang="en-US" sz="1950" dirty="0">
                <a:solidFill>
                  <a:srgbClr val="1B1B27"/>
                </a:solidFill>
                <a:latin typeface="Geologica Light" pitchFamily="2" charset="0"/>
                <a:ea typeface="Raleway" pitchFamily="34" charset="-122"/>
                <a:cs typeface="Raleway" pitchFamily="34" charset="-120"/>
              </a:rPr>
              <a:t> всего представляют собой полимеры</a:t>
            </a:r>
            <a:endParaRPr lang="en-US" sz="1950" dirty="0"/>
          </a:p>
        </p:txBody>
      </p:sp>
      <p:sp>
        <p:nvSpPr>
          <p:cNvPr id="4" name="Shape 2"/>
          <p:cNvSpPr/>
          <p:nvPr/>
        </p:nvSpPr>
        <p:spPr>
          <a:xfrm>
            <a:off x="793790" y="3965377"/>
            <a:ext cx="4215289" cy="1824276"/>
          </a:xfrm>
          <a:prstGeom prst="roundRect">
            <a:avLst>
              <a:gd name="adj" fmla="val 6015"/>
            </a:avLst>
          </a:prstGeom>
          <a:solidFill>
            <a:srgbClr val="FFFFFF">
              <a:alpha val="95000"/>
            </a:srgbClr>
          </a:solidFill>
          <a:ln w="22860">
            <a:solidFill>
              <a:srgbClr val="9CD4EA"/>
            </a:solidFill>
            <a:prstDash val="solid"/>
          </a:ln>
        </p:spPr>
        <p:txBody>
          <a:bodyPr/>
          <a:lstStyle/>
          <a:p>
            <a:endParaRPr lang="ru-RU"/>
          </a:p>
        </p:txBody>
      </p:sp>
      <p:sp>
        <p:nvSpPr>
          <p:cNvPr id="5" name="Shape 3"/>
          <p:cNvSpPr/>
          <p:nvPr/>
        </p:nvSpPr>
        <p:spPr>
          <a:xfrm>
            <a:off x="770930" y="3965377"/>
            <a:ext cx="91440" cy="1824276"/>
          </a:xfrm>
          <a:prstGeom prst="roundRect">
            <a:avLst>
              <a:gd name="adj" fmla="val 91163"/>
            </a:avLst>
          </a:prstGeom>
          <a:solidFill>
            <a:srgbClr val="9CD4EA"/>
          </a:solidFill>
          <a:ln/>
        </p:spPr>
        <p:txBody>
          <a:bodyPr/>
          <a:lstStyle/>
          <a:p>
            <a:endParaRPr lang="ru-RU"/>
          </a:p>
        </p:txBody>
      </p:sp>
      <p:sp>
        <p:nvSpPr>
          <p:cNvPr id="6" name="Text 4"/>
          <p:cNvSpPr/>
          <p:nvPr/>
        </p:nvSpPr>
        <p:spPr>
          <a:xfrm>
            <a:off x="1083588" y="4186595"/>
            <a:ext cx="3103840"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Синтетические полимеры</a:t>
            </a:r>
            <a:endParaRPr lang="en-US" sz="1950" dirty="0"/>
          </a:p>
        </p:txBody>
      </p:sp>
      <p:sp>
        <p:nvSpPr>
          <p:cNvPr id="7" name="Text 5"/>
          <p:cNvSpPr/>
          <p:nvPr/>
        </p:nvSpPr>
        <p:spPr>
          <a:xfrm>
            <a:off x="1083588" y="4615815"/>
            <a:ext cx="370427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Acrylates Copolymer, VP/VA Copolymer</a:t>
            </a:r>
            <a:endParaRPr lang="en-US" sz="1550" dirty="0"/>
          </a:p>
        </p:txBody>
      </p:sp>
      <p:sp>
        <p:nvSpPr>
          <p:cNvPr id="8" name="Shape 6"/>
          <p:cNvSpPr/>
          <p:nvPr/>
        </p:nvSpPr>
        <p:spPr>
          <a:xfrm>
            <a:off x="5207437" y="3965377"/>
            <a:ext cx="4215408" cy="1824276"/>
          </a:xfrm>
          <a:prstGeom prst="roundRect">
            <a:avLst>
              <a:gd name="adj" fmla="val 6015"/>
            </a:avLst>
          </a:prstGeom>
          <a:solidFill>
            <a:srgbClr val="FFFFFF">
              <a:alpha val="95000"/>
            </a:srgbClr>
          </a:solidFill>
          <a:ln w="22860">
            <a:solidFill>
              <a:srgbClr val="9CD4EA"/>
            </a:solidFill>
            <a:prstDash val="solid"/>
          </a:ln>
        </p:spPr>
        <p:txBody>
          <a:bodyPr/>
          <a:lstStyle/>
          <a:p>
            <a:endParaRPr lang="ru-RU"/>
          </a:p>
        </p:txBody>
      </p:sp>
      <p:sp>
        <p:nvSpPr>
          <p:cNvPr id="9" name="Shape 7"/>
          <p:cNvSpPr/>
          <p:nvPr/>
        </p:nvSpPr>
        <p:spPr>
          <a:xfrm>
            <a:off x="5184577" y="3965377"/>
            <a:ext cx="91440" cy="1824276"/>
          </a:xfrm>
          <a:prstGeom prst="roundRect">
            <a:avLst>
              <a:gd name="adj" fmla="val 91163"/>
            </a:avLst>
          </a:prstGeom>
          <a:solidFill>
            <a:srgbClr val="9CD4EA"/>
          </a:solidFill>
          <a:ln/>
        </p:spPr>
        <p:txBody>
          <a:bodyPr/>
          <a:lstStyle/>
          <a:p>
            <a:endParaRPr lang="ru-RU"/>
          </a:p>
        </p:txBody>
      </p:sp>
      <p:sp>
        <p:nvSpPr>
          <p:cNvPr id="10" name="Text 8"/>
          <p:cNvSpPr/>
          <p:nvPr/>
        </p:nvSpPr>
        <p:spPr>
          <a:xfrm>
            <a:off x="5497235" y="418659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Карбомеры</a:t>
            </a:r>
            <a:endParaRPr lang="en-US" sz="1950" dirty="0"/>
          </a:p>
        </p:txBody>
      </p:sp>
      <p:sp>
        <p:nvSpPr>
          <p:cNvPr id="11" name="Text 9"/>
          <p:cNvSpPr/>
          <p:nvPr/>
        </p:nvSpPr>
        <p:spPr>
          <a:xfrm>
            <a:off x="5497235" y="4615815"/>
            <a:ext cx="3704392"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Carbomer - один из самых распространенных загустителей в водных системах</a:t>
            </a:r>
            <a:endParaRPr lang="en-US" sz="1550" dirty="0"/>
          </a:p>
        </p:txBody>
      </p:sp>
      <p:sp>
        <p:nvSpPr>
          <p:cNvPr id="12" name="Shape 10"/>
          <p:cNvSpPr/>
          <p:nvPr/>
        </p:nvSpPr>
        <p:spPr>
          <a:xfrm>
            <a:off x="9621203" y="3965377"/>
            <a:ext cx="4215289" cy="1824276"/>
          </a:xfrm>
          <a:prstGeom prst="roundRect">
            <a:avLst>
              <a:gd name="adj" fmla="val 6015"/>
            </a:avLst>
          </a:prstGeom>
          <a:solidFill>
            <a:srgbClr val="FFFFFF">
              <a:alpha val="95000"/>
            </a:srgbClr>
          </a:solidFill>
          <a:ln w="22860">
            <a:solidFill>
              <a:srgbClr val="9CD4EA"/>
            </a:solidFill>
            <a:prstDash val="solid"/>
          </a:ln>
        </p:spPr>
        <p:txBody>
          <a:bodyPr/>
          <a:lstStyle/>
          <a:p>
            <a:endParaRPr lang="ru-RU"/>
          </a:p>
        </p:txBody>
      </p:sp>
      <p:sp>
        <p:nvSpPr>
          <p:cNvPr id="13" name="Shape 11"/>
          <p:cNvSpPr/>
          <p:nvPr/>
        </p:nvSpPr>
        <p:spPr>
          <a:xfrm>
            <a:off x="9598343" y="3965377"/>
            <a:ext cx="91440" cy="1824276"/>
          </a:xfrm>
          <a:prstGeom prst="roundRect">
            <a:avLst>
              <a:gd name="adj" fmla="val 91163"/>
            </a:avLst>
          </a:prstGeom>
          <a:solidFill>
            <a:srgbClr val="9CD4EA"/>
          </a:solidFill>
          <a:ln/>
        </p:spPr>
        <p:txBody>
          <a:bodyPr/>
          <a:lstStyle/>
          <a:p>
            <a:endParaRPr lang="ru-RU"/>
          </a:p>
        </p:txBody>
      </p:sp>
      <p:sp>
        <p:nvSpPr>
          <p:cNvPr id="14" name="Text 12"/>
          <p:cNvSpPr/>
          <p:nvPr/>
        </p:nvSpPr>
        <p:spPr>
          <a:xfrm>
            <a:off x="9911001" y="4186595"/>
            <a:ext cx="2513647"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Натуральные камеди</a:t>
            </a:r>
            <a:endParaRPr lang="en-US" sz="1950" dirty="0"/>
          </a:p>
        </p:txBody>
      </p:sp>
      <p:sp>
        <p:nvSpPr>
          <p:cNvPr id="15" name="Text 13"/>
          <p:cNvSpPr/>
          <p:nvPr/>
        </p:nvSpPr>
        <p:spPr>
          <a:xfrm>
            <a:off x="9911001" y="4615815"/>
            <a:ext cx="3704273"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Xanthan Gum, Guar Gum - природные полисахариды</a:t>
            </a:r>
            <a:endParaRPr lang="en-US" sz="1550"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031206"/>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Отдушки, красители</a:t>
            </a:r>
            <a:endParaRPr lang="en-US" sz="3900" dirty="0"/>
          </a:p>
        </p:txBody>
      </p:sp>
      <p:sp>
        <p:nvSpPr>
          <p:cNvPr id="3" name="Text 1"/>
          <p:cNvSpPr/>
          <p:nvPr/>
        </p:nvSpPr>
        <p:spPr>
          <a:xfrm>
            <a:off x="793790" y="2948940"/>
            <a:ext cx="7414736"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Компоненты, придающие аромат и цвет - сенсорика средства</a:t>
            </a:r>
            <a:endParaRPr lang="en-US" sz="1950" dirty="0"/>
          </a:p>
        </p:txBody>
      </p:sp>
      <p:sp>
        <p:nvSpPr>
          <p:cNvPr id="4" name="Text 2"/>
          <p:cNvSpPr/>
          <p:nvPr/>
        </p:nvSpPr>
        <p:spPr>
          <a:xfrm>
            <a:off x="793790" y="375511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Отдушки</a:t>
            </a:r>
            <a:endParaRPr lang="en-US" sz="1950" dirty="0"/>
          </a:p>
        </p:txBody>
      </p:sp>
      <p:sp>
        <p:nvSpPr>
          <p:cNvPr id="5" name="Text 3"/>
          <p:cNvSpPr/>
          <p:nvPr/>
        </p:nvSpPr>
        <p:spPr>
          <a:xfrm>
            <a:off x="793790" y="426362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Fragrance</a:t>
            </a:r>
            <a:endParaRPr lang="en-US" sz="1550" dirty="0"/>
          </a:p>
        </p:txBody>
      </p:sp>
      <p:sp>
        <p:nvSpPr>
          <p:cNvPr id="6" name="Text 4"/>
          <p:cNvSpPr/>
          <p:nvPr/>
        </p:nvSpPr>
        <p:spPr>
          <a:xfrm>
            <a:off x="793790" y="465058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Aroma</a:t>
            </a:r>
            <a:endParaRPr lang="en-US" sz="1550" dirty="0"/>
          </a:p>
        </p:txBody>
      </p:sp>
      <p:sp>
        <p:nvSpPr>
          <p:cNvPr id="7" name="Text 5"/>
          <p:cNvSpPr/>
          <p:nvPr/>
        </p:nvSpPr>
        <p:spPr>
          <a:xfrm>
            <a:off x="793790" y="503753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Parfum</a:t>
            </a:r>
            <a:endParaRPr lang="en-US" sz="1550" dirty="0"/>
          </a:p>
        </p:txBody>
      </p:sp>
      <p:sp>
        <p:nvSpPr>
          <p:cNvPr id="8" name="Text 6"/>
          <p:cNvSpPr/>
          <p:nvPr/>
        </p:nvSpPr>
        <p:spPr>
          <a:xfrm>
            <a:off x="793790" y="542448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 перечень потенциальных аллергенов</a:t>
            </a:r>
            <a:endParaRPr lang="en-US" sz="1550" dirty="0"/>
          </a:p>
        </p:txBody>
      </p:sp>
      <p:sp>
        <p:nvSpPr>
          <p:cNvPr id="9" name="Text 7"/>
          <p:cNvSpPr/>
          <p:nvPr/>
        </p:nvSpPr>
        <p:spPr>
          <a:xfrm>
            <a:off x="7564874" y="375511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Красители</a:t>
            </a:r>
            <a:endParaRPr lang="en-US" sz="1950" dirty="0"/>
          </a:p>
        </p:txBody>
      </p:sp>
      <p:sp>
        <p:nvSpPr>
          <p:cNvPr id="10" name="Text 8"/>
          <p:cNvSpPr/>
          <p:nvPr/>
        </p:nvSpPr>
        <p:spPr>
          <a:xfrm>
            <a:off x="7564874" y="426362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Caramel</a:t>
            </a:r>
            <a:endParaRPr lang="en-US" sz="1550" dirty="0"/>
          </a:p>
        </p:txBody>
      </p:sp>
      <p:sp>
        <p:nvSpPr>
          <p:cNvPr id="11" name="Text 9"/>
          <p:cNvSpPr/>
          <p:nvPr/>
        </p:nvSpPr>
        <p:spPr>
          <a:xfrm>
            <a:off x="7564874" y="465058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CI 42090</a:t>
            </a:r>
            <a:endParaRPr lang="en-US" sz="1550" dirty="0"/>
          </a:p>
        </p:txBody>
      </p:sp>
      <p:sp>
        <p:nvSpPr>
          <p:cNvPr id="12" name="Text 10"/>
          <p:cNvSpPr/>
          <p:nvPr/>
        </p:nvSpPr>
        <p:spPr>
          <a:xfrm>
            <a:off x="7564874" y="503753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Titanium Dioxide</a:t>
            </a:r>
            <a:endParaRPr lang="en-US" sz="1550" dirty="0"/>
          </a:p>
        </p:txBody>
      </p:sp>
      <p:sp>
        <p:nvSpPr>
          <p:cNvPr id="13" name="Text 11"/>
          <p:cNvSpPr/>
          <p:nvPr/>
        </p:nvSpPr>
        <p:spPr>
          <a:xfrm>
            <a:off x="7564874" y="542448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Tin Oxide</a:t>
            </a:r>
            <a:endParaRPr lang="en-US" sz="1550" dirty="0"/>
          </a:p>
        </p:txBody>
      </p:sp>
      <p:sp>
        <p:nvSpPr>
          <p:cNvPr id="14" name="Text 12"/>
          <p:cNvSpPr/>
          <p:nvPr/>
        </p:nvSpPr>
        <p:spPr>
          <a:xfrm>
            <a:off x="7564874" y="581144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Iron Oxide</a:t>
            </a:r>
            <a:endParaRPr lang="en-US" sz="1550"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882729"/>
            <a:ext cx="518719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Отдушки и аллергены</a:t>
            </a:r>
            <a:endParaRPr lang="en-US" sz="3900" dirty="0"/>
          </a:p>
        </p:txBody>
      </p:sp>
      <p:sp>
        <p:nvSpPr>
          <p:cNvPr id="3" name="Text 1"/>
          <p:cNvSpPr/>
          <p:nvPr/>
        </p:nvSpPr>
        <p:spPr>
          <a:xfrm>
            <a:off x="793790" y="1899642"/>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Композиция отдушки производителем не раскрывается, НО FDA выделяет аллергены в ароматических композициях, которые должны быть перечислены ОТДЕЛЬНО!</a:t>
            </a:r>
            <a:endParaRPr lang="en-US" sz="1550" dirty="0"/>
          </a:p>
        </p:txBody>
      </p:sp>
      <p:sp>
        <p:nvSpPr>
          <p:cNvPr id="4" name="Text 2"/>
          <p:cNvSpPr/>
          <p:nvPr/>
        </p:nvSpPr>
        <p:spPr>
          <a:xfrm>
            <a:off x="793790" y="293655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Amyl Cinnamal</a:t>
            </a:r>
            <a:endParaRPr lang="en-US" sz="1550" dirty="0"/>
          </a:p>
        </p:txBody>
      </p:sp>
      <p:sp>
        <p:nvSpPr>
          <p:cNvPr id="5" name="Text 3"/>
          <p:cNvSpPr/>
          <p:nvPr/>
        </p:nvSpPr>
        <p:spPr>
          <a:xfrm>
            <a:off x="793790" y="332351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Amylcinnamyl Alcohol</a:t>
            </a:r>
            <a:endParaRPr lang="en-US" sz="1550" dirty="0"/>
          </a:p>
        </p:txBody>
      </p:sp>
      <p:sp>
        <p:nvSpPr>
          <p:cNvPr id="6" name="Text 4"/>
          <p:cNvSpPr/>
          <p:nvPr/>
        </p:nvSpPr>
        <p:spPr>
          <a:xfrm>
            <a:off x="793790" y="371046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Anise Alcohol</a:t>
            </a:r>
            <a:endParaRPr lang="en-US" sz="1550" dirty="0"/>
          </a:p>
        </p:txBody>
      </p:sp>
      <p:sp>
        <p:nvSpPr>
          <p:cNvPr id="7" name="Text 5"/>
          <p:cNvSpPr/>
          <p:nvPr/>
        </p:nvSpPr>
        <p:spPr>
          <a:xfrm>
            <a:off x="793790" y="409741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Benzyl Alcohol</a:t>
            </a:r>
            <a:endParaRPr lang="en-US" sz="1550" dirty="0"/>
          </a:p>
        </p:txBody>
      </p:sp>
      <p:sp>
        <p:nvSpPr>
          <p:cNvPr id="8" name="Text 6"/>
          <p:cNvSpPr/>
          <p:nvPr/>
        </p:nvSpPr>
        <p:spPr>
          <a:xfrm>
            <a:off x="793790" y="448437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Benzyl Benzoate</a:t>
            </a:r>
            <a:endParaRPr lang="en-US" sz="1550" dirty="0"/>
          </a:p>
        </p:txBody>
      </p:sp>
      <p:sp>
        <p:nvSpPr>
          <p:cNvPr id="9" name="Text 7"/>
          <p:cNvSpPr/>
          <p:nvPr/>
        </p:nvSpPr>
        <p:spPr>
          <a:xfrm>
            <a:off x="793790" y="487132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Benzyl Cinnamate</a:t>
            </a:r>
            <a:endParaRPr lang="en-US" sz="1550" dirty="0"/>
          </a:p>
        </p:txBody>
      </p:sp>
      <p:sp>
        <p:nvSpPr>
          <p:cNvPr id="10" name="Text 8"/>
          <p:cNvSpPr/>
          <p:nvPr/>
        </p:nvSpPr>
        <p:spPr>
          <a:xfrm>
            <a:off x="793790" y="525827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Benzyl Salicylate</a:t>
            </a:r>
            <a:endParaRPr lang="en-US" sz="1550" dirty="0"/>
          </a:p>
        </p:txBody>
      </p:sp>
      <p:sp>
        <p:nvSpPr>
          <p:cNvPr id="11" name="Text 9"/>
          <p:cNvSpPr/>
          <p:nvPr/>
        </p:nvSpPr>
        <p:spPr>
          <a:xfrm>
            <a:off x="793790" y="564522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Butylphenyl Methylpropional*</a:t>
            </a:r>
            <a:endParaRPr lang="en-US" sz="1550" dirty="0"/>
          </a:p>
        </p:txBody>
      </p:sp>
      <p:sp>
        <p:nvSpPr>
          <p:cNvPr id="12" name="Text 10"/>
          <p:cNvSpPr/>
          <p:nvPr/>
        </p:nvSpPr>
        <p:spPr>
          <a:xfrm>
            <a:off x="793790" y="603218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Сinnamal</a:t>
            </a:r>
            <a:endParaRPr lang="en-US" sz="1550" dirty="0"/>
          </a:p>
        </p:txBody>
      </p:sp>
      <p:sp>
        <p:nvSpPr>
          <p:cNvPr id="13" name="Text 11"/>
          <p:cNvSpPr/>
          <p:nvPr/>
        </p:nvSpPr>
        <p:spPr>
          <a:xfrm>
            <a:off x="793790" y="641913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Cinnamyl Alcohol</a:t>
            </a:r>
            <a:endParaRPr lang="en-US" sz="1550" dirty="0"/>
          </a:p>
        </p:txBody>
      </p:sp>
      <p:sp>
        <p:nvSpPr>
          <p:cNvPr id="14" name="Text 12"/>
          <p:cNvSpPr/>
          <p:nvPr/>
        </p:nvSpPr>
        <p:spPr>
          <a:xfrm>
            <a:off x="7564874" y="293655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Citral Citronellol</a:t>
            </a:r>
            <a:endParaRPr lang="en-US" sz="1550" dirty="0"/>
          </a:p>
        </p:txBody>
      </p:sp>
      <p:sp>
        <p:nvSpPr>
          <p:cNvPr id="15" name="Text 13"/>
          <p:cNvSpPr/>
          <p:nvPr/>
        </p:nvSpPr>
        <p:spPr>
          <a:xfrm>
            <a:off x="7564874" y="332351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Coumarin</a:t>
            </a:r>
            <a:endParaRPr lang="en-US" sz="1550" dirty="0"/>
          </a:p>
        </p:txBody>
      </p:sp>
      <p:sp>
        <p:nvSpPr>
          <p:cNvPr id="16" name="Text 14"/>
          <p:cNvSpPr/>
          <p:nvPr/>
        </p:nvSpPr>
        <p:spPr>
          <a:xfrm>
            <a:off x="7564874" y="371046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Eugenol</a:t>
            </a:r>
            <a:endParaRPr lang="en-US" sz="1550" dirty="0"/>
          </a:p>
        </p:txBody>
      </p:sp>
      <p:sp>
        <p:nvSpPr>
          <p:cNvPr id="17" name="Text 15"/>
          <p:cNvSpPr/>
          <p:nvPr/>
        </p:nvSpPr>
        <p:spPr>
          <a:xfrm>
            <a:off x="7564874" y="409741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Evernia Furfuracea Extract</a:t>
            </a:r>
            <a:endParaRPr lang="en-US" sz="1550" dirty="0"/>
          </a:p>
        </p:txBody>
      </p:sp>
      <p:sp>
        <p:nvSpPr>
          <p:cNvPr id="18" name="Text 16"/>
          <p:cNvSpPr/>
          <p:nvPr/>
        </p:nvSpPr>
        <p:spPr>
          <a:xfrm>
            <a:off x="7564874" y="448437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Evernia Prunastri Extract</a:t>
            </a:r>
            <a:endParaRPr lang="en-US" sz="1550" dirty="0"/>
          </a:p>
        </p:txBody>
      </p:sp>
      <p:sp>
        <p:nvSpPr>
          <p:cNvPr id="19" name="Text 17"/>
          <p:cNvSpPr/>
          <p:nvPr/>
        </p:nvSpPr>
        <p:spPr>
          <a:xfrm>
            <a:off x="7564874" y="487132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Farnesol</a:t>
            </a:r>
            <a:endParaRPr lang="en-US" sz="1550" dirty="0"/>
          </a:p>
        </p:txBody>
      </p:sp>
      <p:sp>
        <p:nvSpPr>
          <p:cNvPr id="20" name="Text 18"/>
          <p:cNvSpPr/>
          <p:nvPr/>
        </p:nvSpPr>
        <p:spPr>
          <a:xfrm>
            <a:off x="7564874" y="525827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Geraniol</a:t>
            </a:r>
            <a:endParaRPr lang="en-US" sz="1550" dirty="0"/>
          </a:p>
        </p:txBody>
      </p:sp>
      <p:sp>
        <p:nvSpPr>
          <p:cNvPr id="21" name="Text 19"/>
          <p:cNvSpPr/>
          <p:nvPr/>
        </p:nvSpPr>
        <p:spPr>
          <a:xfrm>
            <a:off x="7564874" y="564522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Hexyl Cinnamal</a:t>
            </a:r>
            <a:endParaRPr lang="en-US" sz="1550" dirty="0"/>
          </a:p>
        </p:txBody>
      </p:sp>
      <p:sp>
        <p:nvSpPr>
          <p:cNvPr id="22" name="Text 20"/>
          <p:cNvSpPr/>
          <p:nvPr/>
        </p:nvSpPr>
        <p:spPr>
          <a:xfrm>
            <a:off x="7564874" y="603218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Hydroxycitronellal</a:t>
            </a:r>
            <a:endParaRPr lang="en-US" sz="1550" dirty="0"/>
          </a:p>
        </p:txBody>
      </p:sp>
      <p:sp>
        <p:nvSpPr>
          <p:cNvPr id="23" name="Text 21"/>
          <p:cNvSpPr/>
          <p:nvPr/>
        </p:nvSpPr>
        <p:spPr>
          <a:xfrm>
            <a:off x="7564874" y="641913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Hydroxyisohexyl 3-Cyclohexene Carboxaldehyde*</a:t>
            </a:r>
            <a:endParaRPr lang="en-US" sz="1550" dirty="0"/>
          </a:p>
        </p:txBody>
      </p:sp>
      <p:sp>
        <p:nvSpPr>
          <p:cNvPr id="24" name="Text 22"/>
          <p:cNvSpPr/>
          <p:nvPr/>
        </p:nvSpPr>
        <p:spPr>
          <a:xfrm>
            <a:off x="793790" y="7029331"/>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 С 2022 года в Европейском Союзе перешли в число запрещённых в косметике.</a:t>
            </a:r>
            <a:endParaRPr lang="en-US" sz="1550"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643301"/>
            <a:ext cx="705362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Когда компонент не известен</a:t>
            </a:r>
            <a:endParaRPr lang="en-US" sz="3900" dirty="0"/>
          </a:p>
        </p:txBody>
      </p:sp>
      <p:pic>
        <p:nvPicPr>
          <p:cNvPr id="3" name="Image 0" descr="preencoded.png"/>
          <p:cNvPicPr>
            <a:picLocks noChangeAspect="1"/>
          </p:cNvPicPr>
          <p:nvPr/>
        </p:nvPicPr>
        <p:blipFill>
          <a:blip r:embed="rId3"/>
          <a:stretch>
            <a:fillRect/>
          </a:stretch>
        </p:blipFill>
        <p:spPr>
          <a:xfrm>
            <a:off x="9006920" y="2838373"/>
            <a:ext cx="2940010" cy="2666244"/>
          </a:xfrm>
          <a:prstGeom prst="rect">
            <a:avLst/>
          </a:prstGeom>
        </p:spPr>
      </p:pic>
      <p:sp>
        <p:nvSpPr>
          <p:cNvPr id="5" name="Text 1"/>
          <p:cNvSpPr/>
          <p:nvPr/>
        </p:nvSpPr>
        <p:spPr>
          <a:xfrm>
            <a:off x="793791" y="5951101"/>
            <a:ext cx="5664160" cy="1373624"/>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При анализе состава косметического средства мы часто сталкиваемся с компонентами, функция которых не очевидна или название которых нам незнакомо.</a:t>
            </a:r>
            <a:endParaRPr lang="en-US" sz="1550" dirty="0"/>
          </a:p>
        </p:txBody>
      </p:sp>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791" y="2784277"/>
            <a:ext cx="5440679" cy="2720340"/>
          </a:xfrm>
          <a:prstGeom prst="rect">
            <a:avLst/>
          </a:prstGeom>
        </p:spPr>
      </p:pic>
      <p:pic>
        <p:nvPicPr>
          <p:cNvPr id="4" name="Image 1" descr="preencoded.png"/>
          <p:cNvPicPr>
            <a:picLocks noChangeAspect="1"/>
          </p:cNvPicPr>
          <p:nvPr/>
        </p:nvPicPr>
        <p:blipFill>
          <a:blip r:embed="rId5"/>
          <a:stretch>
            <a:fillRect/>
          </a:stretch>
        </p:blipFill>
        <p:spPr>
          <a:xfrm>
            <a:off x="4808300" y="2784277"/>
            <a:ext cx="4198620" cy="2720340"/>
          </a:xfrm>
          <a:prstGeom prst="rect">
            <a:avLst/>
          </a:prstGeom>
        </p:spPr>
      </p:pic>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893451"/>
            <a:ext cx="637782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Практика — читаем состав</a:t>
            </a:r>
            <a:endParaRPr lang="en-US" sz="3900" dirty="0"/>
          </a:p>
        </p:txBody>
      </p:sp>
      <p:sp>
        <p:nvSpPr>
          <p:cNvPr id="3" name="Text 1"/>
          <p:cNvSpPr/>
          <p:nvPr/>
        </p:nvSpPr>
        <p:spPr>
          <a:xfrm>
            <a:off x="793790" y="2563118"/>
            <a:ext cx="4689038"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Geologica Light" pitchFamily="2" charset="0"/>
                <a:ea typeface="Raleway" pitchFamily="34" charset="-122"/>
                <a:cs typeface="Raleway" pitchFamily="34" charset="-120"/>
              </a:rPr>
              <a:t>Что скрывает наш крем?</a:t>
            </a:r>
            <a:endParaRPr lang="en-US" sz="3100" dirty="0"/>
          </a:p>
        </p:txBody>
      </p:sp>
      <p:pic>
        <p:nvPicPr>
          <p:cNvPr id="4" name="Image 0" descr="preencoded.png"/>
          <p:cNvPicPr>
            <a:picLocks noChangeAspect="1"/>
          </p:cNvPicPr>
          <p:nvPr/>
        </p:nvPicPr>
        <p:blipFill>
          <a:blip r:embed="rId3"/>
          <a:stretch>
            <a:fillRect/>
          </a:stretch>
        </p:blipFill>
        <p:spPr>
          <a:xfrm>
            <a:off x="793790" y="3604974"/>
            <a:ext cx="595313" cy="595313"/>
          </a:xfrm>
          <a:prstGeom prst="rect">
            <a:avLst/>
          </a:prstGeom>
        </p:spPr>
      </p:pic>
      <p:sp>
        <p:nvSpPr>
          <p:cNvPr id="5" name="Text 2"/>
          <p:cNvSpPr/>
          <p:nvPr/>
        </p:nvSpPr>
        <p:spPr>
          <a:xfrm>
            <a:off x="793790" y="4448294"/>
            <a:ext cx="2645093"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Инструкции к анализу</a:t>
            </a:r>
            <a:endParaRPr lang="en-US" sz="1950" dirty="0"/>
          </a:p>
        </p:txBody>
      </p:sp>
      <p:sp>
        <p:nvSpPr>
          <p:cNvPr id="6" name="Text 3"/>
          <p:cNvSpPr/>
          <p:nvPr/>
        </p:nvSpPr>
        <p:spPr>
          <a:xfrm>
            <a:off x="793790" y="5244704"/>
            <a:ext cx="6397347"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Выберите 1 средство из M. AKLIVE и распишите:</a:t>
            </a:r>
            <a:endParaRPr lang="en-US" sz="1550" dirty="0"/>
          </a:p>
        </p:txBody>
      </p:sp>
      <p:sp>
        <p:nvSpPr>
          <p:cNvPr id="7" name="Text 4"/>
          <p:cNvSpPr/>
          <p:nvPr/>
        </p:nvSpPr>
        <p:spPr>
          <a:xfrm>
            <a:off x="793790" y="5681307"/>
            <a:ext cx="6397347" cy="635079"/>
          </a:xfrm>
          <a:prstGeom prst="rect">
            <a:avLst/>
          </a:prstGeom>
          <a:noFill/>
          <a:ln/>
        </p:spPr>
        <p:txBody>
          <a:bodyPr wrap="square" lIns="0" tIns="0" rIns="0" bIns="0" rtlCol="0" anchor="t"/>
          <a:lstStyle/>
          <a:p>
            <a:pPr marL="342900" indent="-342900" algn="l">
              <a:buSzPct val="100000"/>
              <a:buChar char="•"/>
            </a:pPr>
            <a:r>
              <a:rPr lang="en-US" sz="1550" dirty="0">
                <a:solidFill>
                  <a:srgbClr val="3C3939"/>
                </a:solidFill>
                <a:latin typeface="Geologica Light" pitchFamily="2" charset="0"/>
                <a:ea typeface="Roboto" pitchFamily="34" charset="-122"/>
                <a:cs typeface="Roboto" pitchFamily="34" charset="-120"/>
              </a:rPr>
              <a:t>Какие компоненты </a:t>
            </a:r>
            <a:r>
              <a:rPr lang="en-US" sz="1550" dirty="0" err="1">
                <a:solidFill>
                  <a:srgbClr val="3C3939"/>
                </a:solidFill>
                <a:latin typeface="Geologica Light" pitchFamily="2" charset="0"/>
                <a:ea typeface="Roboto" pitchFamily="34" charset="-122"/>
                <a:cs typeface="Roboto" pitchFamily="34" charset="-120"/>
              </a:rPr>
              <a:t>обеспечивают</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форму</a:t>
            </a:r>
            <a:r>
              <a:rPr lang="en-US" sz="1550" dirty="0">
                <a:solidFill>
                  <a:srgbClr val="3C3939"/>
                </a:solidFill>
                <a:latin typeface="Geologica Light" pitchFamily="2" charset="0"/>
                <a:ea typeface="Roboto" pitchFamily="34" charset="-122"/>
                <a:cs typeface="Roboto" pitchFamily="34" charset="-120"/>
              </a:rPr>
              <a:t>,</a:t>
            </a:r>
            <a:br>
              <a:rPr lang="en-US" sz="1550" dirty="0">
                <a:solidFill>
                  <a:srgbClr val="3C3939"/>
                </a:solidFill>
                <a:latin typeface="Geologica Light" pitchFamily="2" charset="0"/>
                <a:ea typeface="Roboto" pitchFamily="34" charset="-122"/>
                <a:cs typeface="Roboto" pitchFamily="34" charset="-120"/>
              </a:rPr>
            </a:br>
            <a:r>
              <a:rPr lang="en-US" sz="1550" dirty="0">
                <a:solidFill>
                  <a:srgbClr val="3C3939"/>
                </a:solidFill>
                <a:latin typeface="Geologica Light" pitchFamily="2" charset="0"/>
                <a:ea typeface="Roboto" pitchFamily="34" charset="-122"/>
                <a:cs typeface="Roboto" pitchFamily="34" charset="-120"/>
              </a:rPr>
              <a:t>а какие — функциональность.</a:t>
            </a:r>
            <a:endParaRPr lang="en-US" sz="1550" dirty="0"/>
          </a:p>
        </p:txBody>
      </p:sp>
      <p:sp>
        <p:nvSpPr>
          <p:cNvPr id="8" name="Text 5"/>
          <p:cNvSpPr/>
          <p:nvPr/>
        </p:nvSpPr>
        <p:spPr>
          <a:xfrm>
            <a:off x="793790" y="6310910"/>
            <a:ext cx="6397347"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Где находятся технические компоненты и где уходовые.</a:t>
            </a:r>
            <a:endParaRPr lang="en-US" sz="1550" dirty="0"/>
          </a:p>
        </p:txBody>
      </p:sp>
      <p:pic>
        <p:nvPicPr>
          <p:cNvPr id="9" name="Image 1" descr="preencoded.png"/>
          <p:cNvPicPr>
            <a:picLocks noChangeAspect="1"/>
          </p:cNvPicPr>
          <p:nvPr/>
        </p:nvPicPr>
        <p:blipFill>
          <a:blip r:embed="rId4"/>
          <a:stretch>
            <a:fillRect/>
          </a:stretch>
        </p:blipFill>
        <p:spPr>
          <a:xfrm>
            <a:off x="7439144" y="3604974"/>
            <a:ext cx="595313" cy="595313"/>
          </a:xfrm>
          <a:prstGeom prst="rect">
            <a:avLst/>
          </a:prstGeom>
        </p:spPr>
      </p:pic>
      <p:sp>
        <p:nvSpPr>
          <p:cNvPr id="10" name="Text 6"/>
          <p:cNvSpPr/>
          <p:nvPr/>
        </p:nvSpPr>
        <p:spPr>
          <a:xfrm>
            <a:off x="7439144" y="4448294"/>
            <a:ext cx="3512820"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Подготовка ко 2-му вебинару</a:t>
            </a:r>
            <a:endParaRPr lang="en-US" sz="1950" dirty="0"/>
          </a:p>
        </p:txBody>
      </p:sp>
      <p:sp>
        <p:nvSpPr>
          <p:cNvPr id="11" name="Text 7"/>
          <p:cNvSpPr/>
          <p:nvPr/>
        </p:nvSpPr>
        <p:spPr>
          <a:xfrm>
            <a:off x="7439144" y="5244704"/>
            <a:ext cx="639746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Какие активы задействованы в составе?</a:t>
            </a:r>
            <a:endParaRPr lang="en-US" sz="1550" dirty="0"/>
          </a:p>
        </p:txBody>
      </p:sp>
      <p:sp>
        <p:nvSpPr>
          <p:cNvPr id="12" name="Text 8"/>
          <p:cNvSpPr/>
          <p:nvPr/>
        </p:nvSpPr>
        <p:spPr>
          <a:xfrm>
            <a:off x="7439144" y="5631657"/>
            <a:ext cx="639746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Что бы вы хотели узнать о пептидах, витаминах, кислотах?</a:t>
            </a:r>
            <a:endParaRPr lang="en-US" sz="1550" dirty="0"/>
          </a:p>
        </p:txBody>
      </p:sp>
      <p:sp>
        <p:nvSpPr>
          <p:cNvPr id="13" name="Text 9"/>
          <p:cNvSpPr/>
          <p:nvPr/>
        </p:nvSpPr>
        <p:spPr>
          <a:xfrm>
            <a:off x="7439144" y="5968961"/>
            <a:ext cx="639746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Какие мифы, поддерживающие хемофобию, Вы часто слышите?</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589598"/>
            <a:ext cx="10239137" cy="589121"/>
          </a:xfrm>
          <a:prstGeom prst="rect">
            <a:avLst/>
          </a:prstGeom>
          <a:noFill/>
          <a:ln/>
        </p:spPr>
        <p:txBody>
          <a:bodyPr wrap="none" lIns="0" tIns="0" rIns="0" bIns="0" rtlCol="0" anchor="t"/>
          <a:lstStyle/>
          <a:p>
            <a:pPr marL="0" indent="0" algn="l">
              <a:lnSpc>
                <a:spcPts val="4600"/>
              </a:lnSpc>
              <a:buNone/>
            </a:pPr>
            <a:r>
              <a:rPr lang="en-US" sz="3700" dirty="0">
                <a:solidFill>
                  <a:srgbClr val="1B1B27"/>
                </a:solidFill>
                <a:latin typeface="Geologica Light" pitchFamily="2" charset="0"/>
                <a:ea typeface="Raleway" pitchFamily="34" charset="-122"/>
                <a:cs typeface="Raleway" pitchFamily="34" charset="-120"/>
              </a:rPr>
              <a:t>Роговой слой: барьер </a:t>
            </a:r>
            <a:r>
              <a:rPr lang="en-US" sz="3700" dirty="0" err="1">
                <a:solidFill>
                  <a:srgbClr val="1B1B27"/>
                </a:solidFill>
                <a:latin typeface="Geologica Light" pitchFamily="2" charset="0"/>
                <a:ea typeface="Raleway" pitchFamily="34" charset="-122"/>
                <a:cs typeface="Raleway" pitchFamily="34" charset="-120"/>
              </a:rPr>
              <a:t>из</a:t>
            </a:r>
            <a:r>
              <a:rPr lang="en-US" sz="3700" dirty="0">
                <a:solidFill>
                  <a:srgbClr val="1B1B27"/>
                </a:solidFill>
                <a:latin typeface="Geologica Light" pitchFamily="2" charset="0"/>
                <a:ea typeface="Raleway" pitchFamily="34" charset="-122"/>
                <a:cs typeface="Raleway" pitchFamily="34" charset="-120"/>
              </a:rPr>
              <a:t> </a:t>
            </a:r>
            <a:r>
              <a:rPr lang="ru-RU" sz="3700" dirty="0">
                <a:solidFill>
                  <a:srgbClr val="1B1B27"/>
                </a:solidFill>
                <a:latin typeface="Geologica Light" pitchFamily="2" charset="0"/>
                <a:ea typeface="Raleway" pitchFamily="34" charset="-122"/>
                <a:cs typeface="Raleway" pitchFamily="34" charset="-120"/>
              </a:rPr>
              <a:t>«</a:t>
            </a:r>
            <a:r>
              <a:rPr lang="en-US" sz="3700" dirty="0" err="1">
                <a:solidFill>
                  <a:srgbClr val="1B1B27"/>
                </a:solidFill>
                <a:latin typeface="Geologica Light" pitchFamily="2" charset="0"/>
                <a:ea typeface="Raleway" pitchFamily="34" charset="-122"/>
                <a:cs typeface="Raleway" pitchFamily="34" charset="-120"/>
              </a:rPr>
              <a:t>кирпичей</a:t>
            </a:r>
            <a:r>
              <a:rPr lang="en-US" sz="3700" dirty="0">
                <a:solidFill>
                  <a:srgbClr val="1B1B27"/>
                </a:solidFill>
                <a:latin typeface="Geologica Light" pitchFamily="2" charset="0"/>
                <a:ea typeface="Raleway" pitchFamily="34" charset="-122"/>
                <a:cs typeface="Raleway" pitchFamily="34" charset="-120"/>
              </a:rPr>
              <a:t> </a:t>
            </a:r>
            <a:r>
              <a:rPr lang="en-US" sz="3700" dirty="0" err="1">
                <a:solidFill>
                  <a:srgbClr val="1B1B27"/>
                </a:solidFill>
                <a:latin typeface="Geologica Light" pitchFamily="2" charset="0"/>
                <a:ea typeface="Raleway" pitchFamily="34" charset="-122"/>
                <a:cs typeface="Raleway" pitchFamily="34" charset="-120"/>
              </a:rPr>
              <a:t>и</a:t>
            </a:r>
            <a:r>
              <a:rPr lang="en-US" sz="3700" dirty="0">
                <a:solidFill>
                  <a:srgbClr val="1B1B27"/>
                </a:solidFill>
                <a:latin typeface="Geologica Light" pitchFamily="2" charset="0"/>
                <a:ea typeface="Raleway" pitchFamily="34" charset="-122"/>
                <a:cs typeface="Raleway" pitchFamily="34" charset="-120"/>
              </a:rPr>
              <a:t> </a:t>
            </a:r>
            <a:r>
              <a:rPr lang="en-US" sz="3700" dirty="0" err="1">
                <a:solidFill>
                  <a:srgbClr val="1B1B27"/>
                </a:solidFill>
                <a:latin typeface="Geologica Light" pitchFamily="2" charset="0"/>
                <a:ea typeface="Raleway" pitchFamily="34" charset="-122"/>
                <a:cs typeface="Raleway" pitchFamily="34" charset="-120"/>
              </a:rPr>
              <a:t>цемента</a:t>
            </a:r>
            <a:r>
              <a:rPr lang="ru-RU" sz="3700" dirty="0">
                <a:solidFill>
                  <a:srgbClr val="1B1B27"/>
                </a:solidFill>
                <a:latin typeface="Geologica Light" pitchFamily="2" charset="0"/>
                <a:ea typeface="Raleway" pitchFamily="34" charset="-122"/>
                <a:cs typeface="Raleway" pitchFamily="34" charset="-120"/>
              </a:rPr>
              <a:t>»</a:t>
            </a:r>
            <a:endParaRPr lang="en-US" sz="3700" dirty="0"/>
          </a:p>
        </p:txBody>
      </p:sp>
      <p:grpSp>
        <p:nvGrpSpPr>
          <p:cNvPr id="22" name="Группа 21"/>
          <p:cNvGrpSpPr/>
          <p:nvPr/>
        </p:nvGrpSpPr>
        <p:grpSpPr>
          <a:xfrm>
            <a:off x="793790" y="1673543"/>
            <a:ext cx="5975310" cy="1823918"/>
            <a:chOff x="793790" y="1673543"/>
            <a:chExt cx="5975310" cy="1823918"/>
          </a:xfrm>
        </p:grpSpPr>
        <p:sp>
          <p:nvSpPr>
            <p:cNvPr id="3" name="Shape 1"/>
            <p:cNvSpPr/>
            <p:nvPr/>
          </p:nvSpPr>
          <p:spPr>
            <a:xfrm>
              <a:off x="793790" y="1673543"/>
              <a:ext cx="754142" cy="1823918"/>
            </a:xfrm>
            <a:prstGeom prst="roundRect">
              <a:avLst>
                <a:gd name="adj" fmla="val 360029"/>
              </a:avLst>
            </a:prstGeom>
            <a:solidFill>
              <a:srgbClr val="9CD4EA"/>
            </a:solidFill>
            <a:ln w="7620">
              <a:solidFill>
                <a:srgbClr val="C7C7D0"/>
              </a:solidFill>
              <a:prstDash val="solid"/>
            </a:ln>
          </p:spPr>
          <p:txBody>
            <a:bodyPr/>
            <a:lstStyle/>
            <a:p>
              <a:endParaRPr lang="ru-RU"/>
            </a:p>
          </p:txBody>
        </p:sp>
        <p:pic>
          <p:nvPicPr>
            <p:cNvPr id="4" name="Image 0" descr="preencoded.png"/>
            <p:cNvPicPr>
              <a:picLocks noChangeAspect="1"/>
            </p:cNvPicPr>
            <p:nvPr/>
          </p:nvPicPr>
          <p:blipFill>
            <a:blip r:embed="rId3"/>
            <a:stretch>
              <a:fillRect/>
            </a:stretch>
          </p:blipFill>
          <p:spPr>
            <a:xfrm>
              <a:off x="1029414" y="2408753"/>
              <a:ext cx="282773" cy="353497"/>
            </a:xfrm>
            <a:prstGeom prst="rect">
              <a:avLst/>
            </a:prstGeom>
          </p:spPr>
        </p:pic>
        <p:sp>
          <p:nvSpPr>
            <p:cNvPr id="5" name="Text 2"/>
            <p:cNvSpPr/>
            <p:nvPr/>
          </p:nvSpPr>
          <p:spPr>
            <a:xfrm>
              <a:off x="1736408" y="1862018"/>
              <a:ext cx="3525679" cy="353378"/>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Geologica Light" pitchFamily="2" charset="0"/>
                  <a:ea typeface="Raleway" pitchFamily="34" charset="-122"/>
                  <a:cs typeface="Raleway" pitchFamily="34" charset="-120"/>
                </a:rPr>
                <a:t>Корнеоциты — «кирпичи»</a:t>
              </a:r>
              <a:endParaRPr lang="en-US" sz="2200" dirty="0"/>
            </a:p>
          </p:txBody>
        </p:sp>
        <p:sp>
          <p:nvSpPr>
            <p:cNvPr id="6" name="Text 3"/>
            <p:cNvSpPr/>
            <p:nvPr/>
          </p:nvSpPr>
          <p:spPr>
            <a:xfrm>
              <a:off x="1736408" y="2288936"/>
              <a:ext cx="5032692" cy="905113"/>
            </a:xfrm>
            <a:prstGeom prst="rect">
              <a:avLst/>
            </a:prstGeom>
            <a:noFill/>
            <a:ln/>
          </p:spPr>
          <p:txBody>
            <a:bodyPr wrap="square" lIns="0" tIns="0" rIns="0" bIns="0" rtlCol="0" anchor="t"/>
            <a:lstStyle/>
            <a:p>
              <a:pPr marL="0" indent="0" algn="l">
                <a:lnSpc>
                  <a:spcPts val="2350"/>
                </a:lnSpc>
                <a:buNone/>
              </a:pPr>
              <a:r>
                <a:rPr lang="en-US" sz="1450" dirty="0">
                  <a:solidFill>
                    <a:srgbClr val="3C3939"/>
                  </a:solidFill>
                  <a:latin typeface="Geologica Light" pitchFamily="2" charset="0"/>
                  <a:ea typeface="Roboto" pitchFamily="34" charset="-122"/>
                  <a:cs typeface="Roboto" pitchFamily="34" charset="-120"/>
                </a:rPr>
                <a:t>Плоские безъядерные клетки, заполненные кератином и содержащие натуральный увлажняющий фактор (NMF). Создают физический барьер.</a:t>
              </a:r>
              <a:endParaRPr lang="en-US" sz="1450" dirty="0"/>
            </a:p>
          </p:txBody>
        </p:sp>
      </p:grpSp>
      <p:grpSp>
        <p:nvGrpSpPr>
          <p:cNvPr id="21" name="Группа 20"/>
          <p:cNvGrpSpPr/>
          <p:nvPr/>
        </p:nvGrpSpPr>
        <p:grpSpPr>
          <a:xfrm>
            <a:off x="793790" y="3638788"/>
            <a:ext cx="5822514" cy="1823918"/>
            <a:chOff x="793790" y="3638788"/>
            <a:chExt cx="5822514" cy="1823918"/>
          </a:xfrm>
        </p:grpSpPr>
        <p:sp>
          <p:nvSpPr>
            <p:cNvPr id="7" name="Shape 4"/>
            <p:cNvSpPr/>
            <p:nvPr/>
          </p:nvSpPr>
          <p:spPr>
            <a:xfrm>
              <a:off x="793790" y="3638788"/>
              <a:ext cx="754142" cy="1823918"/>
            </a:xfrm>
            <a:prstGeom prst="roundRect">
              <a:avLst>
                <a:gd name="adj" fmla="val 360029"/>
              </a:avLst>
            </a:prstGeom>
            <a:solidFill>
              <a:srgbClr val="9CD4EA"/>
            </a:solidFill>
            <a:ln w="7620">
              <a:solidFill>
                <a:srgbClr val="9CD4EA"/>
              </a:solidFill>
              <a:prstDash val="solid"/>
            </a:ln>
          </p:spPr>
          <p:txBody>
            <a:bodyPr/>
            <a:lstStyle/>
            <a:p>
              <a:endParaRPr lang="ru-RU"/>
            </a:p>
          </p:txBody>
        </p:sp>
        <p:pic>
          <p:nvPicPr>
            <p:cNvPr id="8" name="Image 1" descr="preencoded.png"/>
            <p:cNvPicPr>
              <a:picLocks noChangeAspect="1"/>
            </p:cNvPicPr>
            <p:nvPr/>
          </p:nvPicPr>
          <p:blipFill>
            <a:blip r:embed="rId4"/>
            <a:stretch>
              <a:fillRect/>
            </a:stretch>
          </p:blipFill>
          <p:spPr>
            <a:xfrm>
              <a:off x="1029414" y="4373999"/>
              <a:ext cx="282773" cy="353497"/>
            </a:xfrm>
            <a:prstGeom prst="rect">
              <a:avLst/>
            </a:prstGeom>
          </p:spPr>
        </p:pic>
        <p:sp>
          <p:nvSpPr>
            <p:cNvPr id="9" name="Text 5"/>
            <p:cNvSpPr/>
            <p:nvPr/>
          </p:nvSpPr>
          <p:spPr>
            <a:xfrm>
              <a:off x="1736408" y="3827264"/>
              <a:ext cx="4879896" cy="353378"/>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Geologica Light" pitchFamily="2" charset="0"/>
                  <a:ea typeface="Raleway" pitchFamily="34" charset="-122"/>
                  <a:cs typeface="Raleway" pitchFamily="34" charset="-120"/>
                </a:rPr>
                <a:t>Межклеточные липиды — «цемент»</a:t>
              </a:r>
              <a:endParaRPr lang="en-US" sz="2200" dirty="0"/>
            </a:p>
          </p:txBody>
        </p:sp>
        <p:sp>
          <p:nvSpPr>
            <p:cNvPr id="10" name="Text 6"/>
            <p:cNvSpPr/>
            <p:nvPr/>
          </p:nvSpPr>
          <p:spPr>
            <a:xfrm>
              <a:off x="1736408" y="4246364"/>
              <a:ext cx="4879896" cy="905113"/>
            </a:xfrm>
            <a:prstGeom prst="rect">
              <a:avLst/>
            </a:prstGeom>
            <a:noFill/>
            <a:ln/>
          </p:spPr>
          <p:txBody>
            <a:bodyPr wrap="square" lIns="0" tIns="0" rIns="0" bIns="0" rtlCol="0" anchor="t"/>
            <a:lstStyle/>
            <a:p>
              <a:pPr marL="0" indent="0" algn="l">
                <a:lnSpc>
                  <a:spcPts val="2350"/>
                </a:lnSpc>
                <a:buNone/>
              </a:pPr>
              <a:r>
                <a:rPr lang="en-US" sz="1450" dirty="0">
                  <a:solidFill>
                    <a:srgbClr val="3C3939"/>
                  </a:solidFill>
                  <a:latin typeface="Geologica Light" pitchFamily="2" charset="0"/>
                  <a:ea typeface="Roboto" pitchFamily="34" charset="-122"/>
                  <a:cs typeface="Roboto" pitchFamily="34" charset="-120"/>
                </a:rPr>
                <a:t>Между корнеоцитами — липиды: церамиды (50%), жирные кислоты (25%), холестерин (25%). Формируют химический и водный барьер.</a:t>
              </a:r>
              <a:endParaRPr lang="en-US" sz="1450" dirty="0"/>
            </a:p>
          </p:txBody>
        </p:sp>
      </p:grpSp>
      <p:grpSp>
        <p:nvGrpSpPr>
          <p:cNvPr id="20" name="Группа 19"/>
          <p:cNvGrpSpPr/>
          <p:nvPr/>
        </p:nvGrpSpPr>
        <p:grpSpPr>
          <a:xfrm>
            <a:off x="793790" y="5794216"/>
            <a:ext cx="5632410" cy="1823918"/>
            <a:chOff x="793790" y="5604034"/>
            <a:chExt cx="5632410" cy="1823918"/>
          </a:xfrm>
        </p:grpSpPr>
        <p:sp>
          <p:nvSpPr>
            <p:cNvPr id="11" name="Shape 7"/>
            <p:cNvSpPr/>
            <p:nvPr/>
          </p:nvSpPr>
          <p:spPr>
            <a:xfrm>
              <a:off x="793790" y="5604034"/>
              <a:ext cx="754142" cy="1823918"/>
            </a:xfrm>
            <a:prstGeom prst="roundRect">
              <a:avLst>
                <a:gd name="adj" fmla="val 360029"/>
              </a:avLst>
            </a:prstGeom>
            <a:solidFill>
              <a:srgbClr val="9CD4EA"/>
            </a:solidFill>
            <a:ln w="7620">
              <a:solidFill>
                <a:srgbClr val="9CD4EA"/>
              </a:solidFill>
              <a:prstDash val="solid"/>
            </a:ln>
          </p:spPr>
          <p:txBody>
            <a:bodyPr/>
            <a:lstStyle/>
            <a:p>
              <a:endParaRPr lang="ru-RU"/>
            </a:p>
          </p:txBody>
        </p:sp>
        <p:pic>
          <p:nvPicPr>
            <p:cNvPr id="12" name="Image 2" descr="preencoded.png"/>
            <p:cNvPicPr>
              <a:picLocks noChangeAspect="1"/>
            </p:cNvPicPr>
            <p:nvPr/>
          </p:nvPicPr>
          <p:blipFill>
            <a:blip r:embed="rId5"/>
            <a:stretch>
              <a:fillRect/>
            </a:stretch>
          </p:blipFill>
          <p:spPr>
            <a:xfrm>
              <a:off x="1029414" y="6339245"/>
              <a:ext cx="282773" cy="353497"/>
            </a:xfrm>
            <a:prstGeom prst="rect">
              <a:avLst/>
            </a:prstGeom>
          </p:spPr>
        </p:pic>
        <p:sp>
          <p:nvSpPr>
            <p:cNvPr id="13" name="Text 8"/>
            <p:cNvSpPr/>
            <p:nvPr/>
          </p:nvSpPr>
          <p:spPr>
            <a:xfrm>
              <a:off x="1736408" y="5792510"/>
              <a:ext cx="3453051" cy="353378"/>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Geologica Light" pitchFamily="2" charset="0"/>
                  <a:ea typeface="Raleway" pitchFamily="34" charset="-122"/>
                  <a:cs typeface="Raleway" pitchFamily="34" charset="-120"/>
                </a:rPr>
                <a:t>Десмосомы — «скрепки»</a:t>
              </a:r>
              <a:endParaRPr lang="en-US" sz="2200" dirty="0"/>
            </a:p>
          </p:txBody>
        </p:sp>
        <p:sp>
          <p:nvSpPr>
            <p:cNvPr id="14" name="Text 9"/>
            <p:cNvSpPr/>
            <p:nvPr/>
          </p:nvSpPr>
          <p:spPr>
            <a:xfrm>
              <a:off x="1736408" y="6216372"/>
              <a:ext cx="4689792" cy="905113"/>
            </a:xfrm>
            <a:prstGeom prst="rect">
              <a:avLst/>
            </a:prstGeom>
            <a:noFill/>
            <a:ln/>
          </p:spPr>
          <p:txBody>
            <a:bodyPr wrap="square" lIns="0" tIns="0" rIns="0" bIns="0" rtlCol="0" anchor="t"/>
            <a:lstStyle/>
            <a:p>
              <a:pPr marL="0" indent="0" algn="l">
                <a:lnSpc>
                  <a:spcPts val="2350"/>
                </a:lnSpc>
                <a:buNone/>
              </a:pPr>
              <a:r>
                <a:rPr lang="en-US" sz="1450" dirty="0">
                  <a:solidFill>
                    <a:srgbClr val="3C3939"/>
                  </a:solidFill>
                  <a:latin typeface="Geologica Light" pitchFamily="2" charset="0"/>
                  <a:ea typeface="Roboto" pitchFamily="34" charset="-122"/>
                  <a:cs typeface="Roboto" pitchFamily="34" charset="-120"/>
                </a:rPr>
                <a:t>Белковые соединения, которые скрепляют корнеоциты между собой, обеспечивая механическую прочность рогового слоя.</a:t>
              </a:r>
              <a:endParaRPr lang="en-US" sz="1450" dirty="0"/>
            </a:p>
          </p:txBody>
        </p:sp>
      </p:grpSp>
      <p:pic>
        <p:nvPicPr>
          <p:cNvPr id="24" name="Picture 2">
            <a:extLst>
              <a:ext uri="{FF2B5EF4-FFF2-40B4-BE49-F238E27FC236}">
                <a16:creationId xmlns:a16="http://schemas.microsoft.com/office/drawing/2014/main" id="{371F132B-7642-BF1F-570E-8B81E76A670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75036" y="1934060"/>
            <a:ext cx="6861574" cy="41397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0">
            <a:extLst>
              <a:ext uri="{FF2B5EF4-FFF2-40B4-BE49-F238E27FC236}">
                <a16:creationId xmlns:a16="http://schemas.microsoft.com/office/drawing/2014/main" id="{789BC86C-B47C-AAC5-6275-9B7056F36569}"/>
              </a:ext>
            </a:extLst>
          </p:cNvPr>
          <p:cNvSpPr/>
          <p:nvPr/>
        </p:nvSpPr>
        <p:spPr>
          <a:xfrm>
            <a:off x="836353" y="2130188"/>
            <a:ext cx="5132031" cy="905113"/>
          </a:xfrm>
          <a:prstGeom prst="rect">
            <a:avLst/>
          </a:prstGeom>
          <a:noFill/>
          <a:ln/>
        </p:spPr>
        <p:txBody>
          <a:bodyPr wrap="square" lIns="0" tIns="0" rIns="0" bIns="0" rtlCol="0" anchor="t"/>
          <a:lstStyle/>
          <a:p>
            <a:pPr marL="0" indent="0" algn="l">
              <a:lnSpc>
                <a:spcPts val="2350"/>
              </a:lnSpc>
              <a:buNone/>
            </a:pPr>
            <a:r>
              <a:rPr lang="en-US" sz="1450" dirty="0">
                <a:solidFill>
                  <a:srgbClr val="3C3939"/>
                </a:solidFill>
                <a:latin typeface="Geologica Light" pitchFamily="2" charset="0"/>
                <a:ea typeface="Roboto" pitchFamily="34" charset="-122"/>
                <a:cs typeface="Roboto" pitchFamily="34" charset="-120"/>
              </a:rPr>
              <a:t>Роговой слой — это самый верхний слой эпидермиса толщиной всего 10-20 микрон, но именно он отвечает за большинство защитных функций кожи.</a:t>
            </a:r>
            <a:endParaRPr lang="en-US" sz="1450" dirty="0"/>
          </a:p>
        </p:txBody>
      </p:sp>
      <p:sp>
        <p:nvSpPr>
          <p:cNvPr id="5" name="Text 11">
            <a:extLst>
              <a:ext uri="{FF2B5EF4-FFF2-40B4-BE49-F238E27FC236}">
                <a16:creationId xmlns:a16="http://schemas.microsoft.com/office/drawing/2014/main" id="{A7C613E4-18BA-3A34-D97C-42CCDE64083A}"/>
              </a:ext>
            </a:extLst>
          </p:cNvPr>
          <p:cNvSpPr/>
          <p:nvPr/>
        </p:nvSpPr>
        <p:spPr>
          <a:xfrm>
            <a:off x="836353" y="3204965"/>
            <a:ext cx="5132032" cy="603409"/>
          </a:xfrm>
          <a:prstGeom prst="rect">
            <a:avLst/>
          </a:prstGeom>
          <a:noFill/>
          <a:ln/>
        </p:spPr>
        <p:txBody>
          <a:bodyPr wrap="square" lIns="0" tIns="0" rIns="0" bIns="0" rtlCol="0" anchor="t"/>
          <a:lstStyle/>
          <a:p>
            <a:pPr marL="0" indent="0" algn="l">
              <a:lnSpc>
                <a:spcPts val="2350"/>
              </a:lnSpc>
              <a:buNone/>
            </a:pPr>
            <a:r>
              <a:rPr lang="en-US" sz="1450" b="1" dirty="0">
                <a:solidFill>
                  <a:srgbClr val="3C3939"/>
                </a:solidFill>
                <a:latin typeface="Geologica Light" pitchFamily="2" charset="0"/>
                <a:ea typeface="Roboto" pitchFamily="34" charset="-122"/>
                <a:cs typeface="Roboto" pitchFamily="34" charset="-120"/>
              </a:rPr>
              <a:t>Косметика работает прежде всего с этим слоем</a:t>
            </a:r>
            <a:r>
              <a:rPr lang="en-US" sz="1450" dirty="0">
                <a:solidFill>
                  <a:srgbClr val="3C3939"/>
                </a:solidFill>
                <a:latin typeface="Geologica Light" pitchFamily="2" charset="0"/>
                <a:ea typeface="Roboto" pitchFamily="34" charset="-122"/>
                <a:cs typeface="Roboto" pitchFamily="34" charset="-120"/>
              </a:rPr>
              <a:t>, поэтому понимание его структуры критически важно для правильного подбора средств.</a:t>
            </a:r>
            <a:endParaRPr lang="en-US" sz="1450" dirty="0"/>
          </a:p>
        </p:txBody>
      </p:sp>
      <p:sp>
        <p:nvSpPr>
          <p:cNvPr id="6" name="Shape 12">
            <a:extLst>
              <a:ext uri="{FF2B5EF4-FFF2-40B4-BE49-F238E27FC236}">
                <a16:creationId xmlns:a16="http://schemas.microsoft.com/office/drawing/2014/main" id="{3A910A38-5A05-3E3C-62D2-9F9DFED31EC2}"/>
              </a:ext>
            </a:extLst>
          </p:cNvPr>
          <p:cNvSpPr/>
          <p:nvPr/>
        </p:nvSpPr>
        <p:spPr>
          <a:xfrm>
            <a:off x="836353" y="4958201"/>
            <a:ext cx="5156201" cy="1752838"/>
          </a:xfrm>
          <a:prstGeom prst="roundRect">
            <a:avLst>
              <a:gd name="adj" fmla="val 5639"/>
            </a:avLst>
          </a:prstGeom>
          <a:solidFill>
            <a:srgbClr val="9CD4EA"/>
          </a:solidFill>
          <a:ln/>
        </p:spPr>
        <p:txBody>
          <a:bodyPr/>
          <a:lstStyle/>
          <a:p>
            <a:endParaRPr lang="ru-RU"/>
          </a:p>
        </p:txBody>
      </p:sp>
      <p:pic>
        <p:nvPicPr>
          <p:cNvPr id="7" name="Image 3" descr="preencoded.png">
            <a:extLst>
              <a:ext uri="{FF2B5EF4-FFF2-40B4-BE49-F238E27FC236}">
                <a16:creationId xmlns:a16="http://schemas.microsoft.com/office/drawing/2014/main" id="{0B74181A-494E-3906-F86F-916ADA0E9400}"/>
              </a:ext>
            </a:extLst>
          </p:cNvPr>
          <p:cNvPicPr>
            <a:picLocks noChangeAspect="1"/>
          </p:cNvPicPr>
          <p:nvPr/>
        </p:nvPicPr>
        <p:blipFill>
          <a:blip r:embed="rId2">
            <a:biLevel thresh="25000"/>
          </a:blip>
          <a:stretch>
            <a:fillRect/>
          </a:stretch>
        </p:blipFill>
        <p:spPr>
          <a:xfrm>
            <a:off x="5173929" y="5032694"/>
            <a:ext cx="704940" cy="563880"/>
          </a:xfrm>
          <a:prstGeom prst="rect">
            <a:avLst/>
          </a:prstGeom>
        </p:spPr>
      </p:pic>
      <p:sp>
        <p:nvSpPr>
          <p:cNvPr id="8" name="Text 13">
            <a:extLst>
              <a:ext uri="{FF2B5EF4-FFF2-40B4-BE49-F238E27FC236}">
                <a16:creationId xmlns:a16="http://schemas.microsoft.com/office/drawing/2014/main" id="{2A751BE1-4C69-9FD1-090A-A01BB8B52B91}"/>
              </a:ext>
            </a:extLst>
          </p:cNvPr>
          <p:cNvSpPr/>
          <p:nvPr/>
        </p:nvSpPr>
        <p:spPr>
          <a:xfrm>
            <a:off x="1141153" y="5193706"/>
            <a:ext cx="4343401" cy="905113"/>
          </a:xfrm>
          <a:prstGeom prst="rect">
            <a:avLst/>
          </a:prstGeom>
          <a:noFill/>
          <a:ln/>
        </p:spPr>
        <p:txBody>
          <a:bodyPr wrap="square" lIns="0" tIns="0" rIns="0" bIns="0" rtlCol="0" anchor="t"/>
          <a:lstStyle/>
          <a:p>
            <a:pPr marL="0" indent="0" algn="l">
              <a:lnSpc>
                <a:spcPts val="2350"/>
              </a:lnSpc>
              <a:buNone/>
            </a:pPr>
            <a:r>
              <a:rPr lang="en-US" sz="1450" dirty="0">
                <a:solidFill>
                  <a:srgbClr val="000000"/>
                </a:solidFill>
                <a:latin typeface="Geologica Light" pitchFamily="2" charset="0"/>
                <a:ea typeface="Roboto" pitchFamily="34" charset="-122"/>
                <a:cs typeface="Roboto" pitchFamily="34" charset="-120"/>
              </a:rPr>
              <a:t>При нарушении структуры «кирпичей и цемента» возникают такие проблемы как сухость, чувствительность, раздражение и проникновение аллергенов.</a:t>
            </a:r>
            <a:endParaRPr lang="en-US" sz="1450" dirty="0"/>
          </a:p>
        </p:txBody>
      </p:sp>
      <p:sp>
        <p:nvSpPr>
          <p:cNvPr id="9" name="Text 0">
            <a:extLst>
              <a:ext uri="{FF2B5EF4-FFF2-40B4-BE49-F238E27FC236}">
                <a16:creationId xmlns:a16="http://schemas.microsoft.com/office/drawing/2014/main" id="{E20079F7-83F7-87C7-178F-313588CC96DB}"/>
              </a:ext>
            </a:extLst>
          </p:cNvPr>
          <p:cNvSpPr/>
          <p:nvPr/>
        </p:nvSpPr>
        <p:spPr>
          <a:xfrm>
            <a:off x="793790" y="589598"/>
            <a:ext cx="10239137" cy="589121"/>
          </a:xfrm>
          <a:prstGeom prst="rect">
            <a:avLst/>
          </a:prstGeom>
          <a:noFill/>
          <a:ln/>
        </p:spPr>
        <p:txBody>
          <a:bodyPr wrap="none" lIns="0" tIns="0" rIns="0" bIns="0" rtlCol="0" anchor="t"/>
          <a:lstStyle/>
          <a:p>
            <a:pPr marL="0" indent="0" algn="l">
              <a:lnSpc>
                <a:spcPts val="4600"/>
              </a:lnSpc>
              <a:buNone/>
            </a:pPr>
            <a:r>
              <a:rPr lang="en-US" sz="3700" dirty="0">
                <a:solidFill>
                  <a:srgbClr val="1B1B27"/>
                </a:solidFill>
                <a:latin typeface="Geologica Light" pitchFamily="2" charset="0"/>
                <a:ea typeface="Raleway" pitchFamily="34" charset="-122"/>
                <a:cs typeface="Raleway" pitchFamily="34" charset="-120"/>
              </a:rPr>
              <a:t>Роговой слой: барьер </a:t>
            </a:r>
            <a:r>
              <a:rPr lang="en-US" sz="3700" dirty="0" err="1">
                <a:solidFill>
                  <a:srgbClr val="1B1B27"/>
                </a:solidFill>
                <a:latin typeface="Geologica Light" pitchFamily="2" charset="0"/>
                <a:ea typeface="Raleway" pitchFamily="34" charset="-122"/>
                <a:cs typeface="Raleway" pitchFamily="34" charset="-120"/>
              </a:rPr>
              <a:t>из</a:t>
            </a:r>
            <a:r>
              <a:rPr lang="en-US" sz="3700" dirty="0">
                <a:solidFill>
                  <a:srgbClr val="1B1B27"/>
                </a:solidFill>
                <a:latin typeface="Geologica Light" pitchFamily="2" charset="0"/>
                <a:ea typeface="Raleway" pitchFamily="34" charset="-122"/>
                <a:cs typeface="Raleway" pitchFamily="34" charset="-120"/>
              </a:rPr>
              <a:t> </a:t>
            </a:r>
            <a:r>
              <a:rPr lang="ru-RU" sz="3700" dirty="0">
                <a:solidFill>
                  <a:srgbClr val="1B1B27"/>
                </a:solidFill>
                <a:latin typeface="Geologica Light" pitchFamily="2" charset="0"/>
                <a:ea typeface="Raleway" pitchFamily="34" charset="-122"/>
                <a:cs typeface="Raleway" pitchFamily="34" charset="-120"/>
              </a:rPr>
              <a:t>«</a:t>
            </a:r>
            <a:r>
              <a:rPr lang="en-US" sz="3700" dirty="0" err="1">
                <a:solidFill>
                  <a:srgbClr val="1B1B27"/>
                </a:solidFill>
                <a:latin typeface="Geologica Light" pitchFamily="2" charset="0"/>
                <a:ea typeface="Raleway" pitchFamily="34" charset="-122"/>
                <a:cs typeface="Raleway" pitchFamily="34" charset="-120"/>
              </a:rPr>
              <a:t>кирпичей</a:t>
            </a:r>
            <a:r>
              <a:rPr lang="en-US" sz="3700" dirty="0">
                <a:solidFill>
                  <a:srgbClr val="1B1B27"/>
                </a:solidFill>
                <a:latin typeface="Geologica Light" pitchFamily="2" charset="0"/>
                <a:ea typeface="Raleway" pitchFamily="34" charset="-122"/>
                <a:cs typeface="Raleway" pitchFamily="34" charset="-120"/>
              </a:rPr>
              <a:t> </a:t>
            </a:r>
            <a:r>
              <a:rPr lang="en-US" sz="3700" dirty="0" err="1">
                <a:solidFill>
                  <a:srgbClr val="1B1B27"/>
                </a:solidFill>
                <a:latin typeface="Geologica Light" pitchFamily="2" charset="0"/>
                <a:ea typeface="Raleway" pitchFamily="34" charset="-122"/>
                <a:cs typeface="Raleway" pitchFamily="34" charset="-120"/>
              </a:rPr>
              <a:t>и</a:t>
            </a:r>
            <a:r>
              <a:rPr lang="en-US" sz="3700" dirty="0">
                <a:solidFill>
                  <a:srgbClr val="1B1B27"/>
                </a:solidFill>
                <a:latin typeface="Geologica Light" pitchFamily="2" charset="0"/>
                <a:ea typeface="Raleway" pitchFamily="34" charset="-122"/>
                <a:cs typeface="Raleway" pitchFamily="34" charset="-120"/>
              </a:rPr>
              <a:t> </a:t>
            </a:r>
            <a:r>
              <a:rPr lang="en-US" sz="3700" dirty="0" err="1">
                <a:solidFill>
                  <a:srgbClr val="1B1B27"/>
                </a:solidFill>
                <a:latin typeface="Geologica Light" pitchFamily="2" charset="0"/>
                <a:ea typeface="Raleway" pitchFamily="34" charset="-122"/>
                <a:cs typeface="Raleway" pitchFamily="34" charset="-120"/>
              </a:rPr>
              <a:t>цемента</a:t>
            </a:r>
            <a:r>
              <a:rPr lang="ru-RU" sz="3700" dirty="0">
                <a:solidFill>
                  <a:srgbClr val="1B1B27"/>
                </a:solidFill>
                <a:latin typeface="Geologica Light" pitchFamily="2" charset="0"/>
                <a:ea typeface="Raleway" pitchFamily="34" charset="-122"/>
                <a:cs typeface="Raleway" pitchFamily="34" charset="-120"/>
              </a:rPr>
              <a:t>»</a:t>
            </a:r>
            <a:endParaRPr lang="en-US" sz="3700" dirty="0"/>
          </a:p>
        </p:txBody>
      </p:sp>
      <p:pic>
        <p:nvPicPr>
          <p:cNvPr id="11" name="Picture 2">
            <a:extLst>
              <a:ext uri="{FF2B5EF4-FFF2-40B4-BE49-F238E27FC236}">
                <a16:creationId xmlns:a16="http://schemas.microsoft.com/office/drawing/2014/main" id="{A6D665BC-53C1-A559-E0B3-C7B56367D0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5658" y="2044907"/>
            <a:ext cx="6861574" cy="4139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5870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718066"/>
            <a:ext cx="1259097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Липидный барьер кожи — что это и зачем он нужен?</a:t>
            </a:r>
            <a:endParaRPr lang="en-US" sz="3900" dirty="0"/>
          </a:p>
        </p:txBody>
      </p:sp>
      <p:sp>
        <p:nvSpPr>
          <p:cNvPr id="3" name="Shape 1"/>
          <p:cNvSpPr/>
          <p:nvPr/>
        </p:nvSpPr>
        <p:spPr>
          <a:xfrm>
            <a:off x="793790" y="1734979"/>
            <a:ext cx="6422231" cy="2779157"/>
          </a:xfrm>
          <a:prstGeom prst="roundRect">
            <a:avLst>
              <a:gd name="adj" fmla="val 2999"/>
            </a:avLst>
          </a:prstGeom>
          <a:solidFill>
            <a:srgbClr val="FFFFFF">
              <a:alpha val="95000"/>
            </a:srgbClr>
          </a:solidFill>
          <a:ln w="22860">
            <a:solidFill>
              <a:srgbClr val="9CD4EA"/>
            </a:solidFill>
            <a:prstDash val="solid"/>
          </a:ln>
        </p:spPr>
        <p:txBody>
          <a:bodyPr/>
          <a:lstStyle/>
          <a:p>
            <a:endParaRPr lang="ru-RU"/>
          </a:p>
        </p:txBody>
      </p:sp>
      <p:sp>
        <p:nvSpPr>
          <p:cNvPr id="4" name="Text 2"/>
          <p:cNvSpPr/>
          <p:nvPr/>
        </p:nvSpPr>
        <p:spPr>
          <a:xfrm>
            <a:off x="1015008" y="1956197"/>
            <a:ext cx="3863221"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Состав липидного барьера</a:t>
            </a:r>
            <a:endParaRPr lang="en-US" sz="2300" dirty="0"/>
          </a:p>
        </p:txBody>
      </p:sp>
      <p:sp>
        <p:nvSpPr>
          <p:cNvPr id="5" name="Text 3"/>
          <p:cNvSpPr/>
          <p:nvPr/>
        </p:nvSpPr>
        <p:spPr>
          <a:xfrm>
            <a:off x="1015008" y="2447330"/>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Церамиды — 50%</a:t>
            </a:r>
            <a:endParaRPr lang="en-US" sz="1550" dirty="0"/>
          </a:p>
        </p:txBody>
      </p:sp>
      <p:sp>
        <p:nvSpPr>
          <p:cNvPr id="6" name="Text 4"/>
          <p:cNvSpPr/>
          <p:nvPr/>
        </p:nvSpPr>
        <p:spPr>
          <a:xfrm>
            <a:off x="1015008" y="2834283"/>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Жирные кислоты — 25%</a:t>
            </a:r>
            <a:endParaRPr lang="en-US" sz="1550" dirty="0"/>
          </a:p>
        </p:txBody>
      </p:sp>
      <p:sp>
        <p:nvSpPr>
          <p:cNvPr id="7" name="Text 5"/>
          <p:cNvSpPr/>
          <p:nvPr/>
        </p:nvSpPr>
        <p:spPr>
          <a:xfrm>
            <a:off x="1015008" y="3221236"/>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Холестерин — 25%</a:t>
            </a:r>
            <a:endParaRPr lang="en-US" sz="1550" dirty="0"/>
          </a:p>
        </p:txBody>
      </p:sp>
      <p:sp>
        <p:nvSpPr>
          <p:cNvPr id="8" name="Text 6"/>
          <p:cNvSpPr/>
          <p:nvPr/>
        </p:nvSpPr>
        <p:spPr>
          <a:xfrm>
            <a:off x="1015009" y="3657838"/>
            <a:ext cx="4661892"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Точное соотношение этих компонентов критически важно для здоровья кожи.</a:t>
            </a:r>
            <a:endParaRPr lang="en-US" sz="1550" dirty="0"/>
          </a:p>
        </p:txBody>
      </p:sp>
      <p:sp>
        <p:nvSpPr>
          <p:cNvPr id="15" name="Shape 13"/>
          <p:cNvSpPr/>
          <p:nvPr/>
        </p:nvSpPr>
        <p:spPr>
          <a:xfrm>
            <a:off x="770930" y="4729877"/>
            <a:ext cx="6422231" cy="2798921"/>
          </a:xfrm>
          <a:prstGeom prst="roundRect">
            <a:avLst>
              <a:gd name="adj" fmla="val 2978"/>
            </a:avLst>
          </a:prstGeom>
          <a:solidFill>
            <a:srgbClr val="FFFFFF">
              <a:alpha val="95000"/>
            </a:srgbClr>
          </a:solidFill>
          <a:ln w="22860">
            <a:solidFill>
              <a:srgbClr val="9CD4EA"/>
            </a:solidFill>
            <a:prstDash val="solid"/>
          </a:ln>
        </p:spPr>
        <p:txBody>
          <a:bodyPr/>
          <a:lstStyle/>
          <a:p>
            <a:endParaRPr lang="ru-RU"/>
          </a:p>
        </p:txBody>
      </p:sp>
      <p:sp>
        <p:nvSpPr>
          <p:cNvPr id="16" name="Text 14"/>
          <p:cNvSpPr/>
          <p:nvPr/>
        </p:nvSpPr>
        <p:spPr>
          <a:xfrm>
            <a:off x="1015008" y="4933712"/>
            <a:ext cx="3452098"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Ламеллярная структура</a:t>
            </a:r>
            <a:endParaRPr lang="en-US" sz="2300" dirty="0"/>
          </a:p>
        </p:txBody>
      </p:sp>
      <p:sp>
        <p:nvSpPr>
          <p:cNvPr id="17" name="Text 15"/>
          <p:cNvSpPr/>
          <p:nvPr/>
        </p:nvSpPr>
        <p:spPr>
          <a:xfrm>
            <a:off x="1015009" y="5335489"/>
            <a:ext cx="4445991"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Липиды уложены в виде тонких чередующихся пластин (ламелл), образующих водонепроницаемый барьер.</a:t>
            </a:r>
            <a:endParaRPr lang="en-US" sz="1550" dirty="0"/>
          </a:p>
        </p:txBody>
      </p:sp>
      <p:sp>
        <p:nvSpPr>
          <p:cNvPr id="18" name="Text 16"/>
          <p:cNvSpPr/>
          <p:nvPr/>
        </p:nvSpPr>
        <p:spPr>
          <a:xfrm>
            <a:off x="1015009" y="6421022"/>
            <a:ext cx="4445992"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Эта особая организация позволяет липидам максимально эффективно выполнять защитную функцию.</a:t>
            </a:r>
            <a:endParaRPr lang="en-US" sz="1550" dirty="0"/>
          </a:p>
        </p:txBody>
      </p:sp>
      <p:pic>
        <p:nvPicPr>
          <p:cNvPr id="27" name="Picture 2">
            <a:extLst>
              <a:ext uri="{FF2B5EF4-FFF2-40B4-BE49-F238E27FC236}">
                <a16:creationId xmlns:a16="http://schemas.microsoft.com/office/drawing/2014/main" id="{DE1DD46D-0797-7B2F-AA6A-F50A1AAD86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66902" y="1563550"/>
            <a:ext cx="3820708" cy="312201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a:extLst>
              <a:ext uri="{FF2B5EF4-FFF2-40B4-BE49-F238E27FC236}">
                <a16:creationId xmlns:a16="http://schemas.microsoft.com/office/drawing/2014/main" id="{D320413C-8B85-54C8-6475-0ED82BAE15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7259" y="4340102"/>
            <a:ext cx="3720351" cy="35465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Группа 20">
            <a:extLst>
              <a:ext uri="{FF2B5EF4-FFF2-40B4-BE49-F238E27FC236}">
                <a16:creationId xmlns:a16="http://schemas.microsoft.com/office/drawing/2014/main" id="{75ADC311-488B-3A19-90E2-15387499BA65}"/>
              </a:ext>
            </a:extLst>
          </p:cNvPr>
          <p:cNvGrpSpPr/>
          <p:nvPr/>
        </p:nvGrpSpPr>
        <p:grpSpPr>
          <a:xfrm>
            <a:off x="892969" y="2715339"/>
            <a:ext cx="13065680" cy="2798921"/>
            <a:chOff x="892969" y="1735098"/>
            <a:chExt cx="13065680" cy="2798921"/>
          </a:xfrm>
        </p:grpSpPr>
        <p:sp>
          <p:nvSpPr>
            <p:cNvPr id="6" name="Shape 7">
              <a:extLst>
                <a:ext uri="{FF2B5EF4-FFF2-40B4-BE49-F238E27FC236}">
                  <a16:creationId xmlns:a16="http://schemas.microsoft.com/office/drawing/2014/main" id="{090CE384-FF43-8CB8-6E27-85F115151E64}"/>
                </a:ext>
              </a:extLst>
            </p:cNvPr>
            <p:cNvSpPr/>
            <p:nvPr/>
          </p:nvSpPr>
          <p:spPr>
            <a:xfrm>
              <a:off x="892969" y="1735098"/>
              <a:ext cx="6422231" cy="2779157"/>
            </a:xfrm>
            <a:prstGeom prst="roundRect">
              <a:avLst>
                <a:gd name="adj" fmla="val 2999"/>
              </a:avLst>
            </a:prstGeom>
            <a:solidFill>
              <a:srgbClr val="FFFFFF">
                <a:alpha val="95000"/>
              </a:srgbClr>
            </a:solidFill>
            <a:ln w="22860">
              <a:solidFill>
                <a:srgbClr val="9CD4EA"/>
              </a:solidFill>
              <a:prstDash val="solid"/>
            </a:ln>
          </p:spPr>
          <p:txBody>
            <a:bodyPr/>
            <a:lstStyle/>
            <a:p>
              <a:endParaRPr lang="ru-RU"/>
            </a:p>
          </p:txBody>
        </p:sp>
        <p:sp>
          <p:nvSpPr>
            <p:cNvPr id="7" name="Text 8">
              <a:extLst>
                <a:ext uri="{FF2B5EF4-FFF2-40B4-BE49-F238E27FC236}">
                  <a16:creationId xmlns:a16="http://schemas.microsoft.com/office/drawing/2014/main" id="{937D9C76-294C-9B75-51A4-323A57C81F14}"/>
                </a:ext>
              </a:extLst>
            </p:cNvPr>
            <p:cNvSpPr/>
            <p:nvPr/>
          </p:nvSpPr>
          <p:spPr>
            <a:xfrm>
              <a:off x="1114187" y="1956316"/>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Функции барьера</a:t>
              </a:r>
              <a:endParaRPr lang="en-US" sz="2300" dirty="0"/>
            </a:p>
          </p:txBody>
        </p:sp>
        <p:sp>
          <p:nvSpPr>
            <p:cNvPr id="8" name="Text 9">
              <a:extLst>
                <a:ext uri="{FF2B5EF4-FFF2-40B4-BE49-F238E27FC236}">
                  <a16:creationId xmlns:a16="http://schemas.microsoft.com/office/drawing/2014/main" id="{42278DE8-1A70-5D47-61D4-28A3605C84D7}"/>
                </a:ext>
              </a:extLst>
            </p:cNvPr>
            <p:cNvSpPr/>
            <p:nvPr/>
          </p:nvSpPr>
          <p:spPr>
            <a:xfrm>
              <a:off x="1114187" y="2447449"/>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Удерживает влагу внутри эпидермиса</a:t>
              </a:r>
              <a:endParaRPr lang="en-US" sz="1550" dirty="0"/>
            </a:p>
          </p:txBody>
        </p:sp>
        <p:sp>
          <p:nvSpPr>
            <p:cNvPr id="9" name="Text 10">
              <a:extLst>
                <a:ext uri="{FF2B5EF4-FFF2-40B4-BE49-F238E27FC236}">
                  <a16:creationId xmlns:a16="http://schemas.microsoft.com/office/drawing/2014/main" id="{C2215982-A4D5-74B9-9429-85BB61899AD9}"/>
                </a:ext>
              </a:extLst>
            </p:cNvPr>
            <p:cNvSpPr/>
            <p:nvPr/>
          </p:nvSpPr>
          <p:spPr>
            <a:xfrm>
              <a:off x="1114187" y="2834402"/>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Защищает от проникновения аллергенов</a:t>
              </a:r>
              <a:endParaRPr lang="en-US" sz="1550" dirty="0"/>
            </a:p>
          </p:txBody>
        </p:sp>
        <p:sp>
          <p:nvSpPr>
            <p:cNvPr id="10" name="Text 11">
              <a:extLst>
                <a:ext uri="{FF2B5EF4-FFF2-40B4-BE49-F238E27FC236}">
                  <a16:creationId xmlns:a16="http://schemas.microsoft.com/office/drawing/2014/main" id="{75563284-B566-6DDE-EBFE-9E5881F448DD}"/>
                </a:ext>
              </a:extLst>
            </p:cNvPr>
            <p:cNvSpPr/>
            <p:nvPr/>
          </p:nvSpPr>
          <p:spPr>
            <a:xfrm>
              <a:off x="1114187" y="3221355"/>
              <a:ext cx="5979795"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Предотвращает проникновение патогенных микроорганизмов</a:t>
              </a:r>
              <a:endParaRPr lang="en-US" sz="1550" dirty="0"/>
            </a:p>
          </p:txBody>
        </p:sp>
        <p:sp>
          <p:nvSpPr>
            <p:cNvPr id="11" name="Text 12">
              <a:extLst>
                <a:ext uri="{FF2B5EF4-FFF2-40B4-BE49-F238E27FC236}">
                  <a16:creationId xmlns:a16="http://schemas.microsoft.com/office/drawing/2014/main" id="{81A099AD-9821-5294-2982-B508481CD32B}"/>
                </a:ext>
              </a:extLst>
            </p:cNvPr>
            <p:cNvSpPr/>
            <p:nvPr/>
          </p:nvSpPr>
          <p:spPr>
            <a:xfrm>
              <a:off x="1114187" y="3925848"/>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Регулирует проникновение веществ в кожу</a:t>
              </a:r>
              <a:endParaRPr lang="en-US" sz="1550" dirty="0"/>
            </a:p>
          </p:txBody>
        </p:sp>
        <p:grpSp>
          <p:nvGrpSpPr>
            <p:cNvPr id="20" name="Группа 19">
              <a:extLst>
                <a:ext uri="{FF2B5EF4-FFF2-40B4-BE49-F238E27FC236}">
                  <a16:creationId xmlns:a16="http://schemas.microsoft.com/office/drawing/2014/main" id="{B2E5D0ED-5D05-BB25-513C-CFB679C299E3}"/>
                </a:ext>
              </a:extLst>
            </p:cNvPr>
            <p:cNvGrpSpPr/>
            <p:nvPr/>
          </p:nvGrpSpPr>
          <p:grpSpPr>
            <a:xfrm>
              <a:off x="7536418" y="1735098"/>
              <a:ext cx="6422231" cy="2798921"/>
              <a:chOff x="892969" y="4712613"/>
              <a:chExt cx="6422231" cy="2798921"/>
            </a:xfrm>
          </p:grpSpPr>
          <p:sp>
            <p:nvSpPr>
              <p:cNvPr id="12" name="Shape 17">
                <a:extLst>
                  <a:ext uri="{FF2B5EF4-FFF2-40B4-BE49-F238E27FC236}">
                    <a16:creationId xmlns:a16="http://schemas.microsoft.com/office/drawing/2014/main" id="{00384FAB-58FD-1E65-DFA2-A3521CC7917D}"/>
                  </a:ext>
                </a:extLst>
              </p:cNvPr>
              <p:cNvSpPr/>
              <p:nvPr/>
            </p:nvSpPr>
            <p:spPr>
              <a:xfrm>
                <a:off x="892969" y="4712613"/>
                <a:ext cx="6422231" cy="2798921"/>
              </a:xfrm>
              <a:prstGeom prst="roundRect">
                <a:avLst>
                  <a:gd name="adj" fmla="val 2978"/>
                </a:avLst>
              </a:prstGeom>
              <a:solidFill>
                <a:srgbClr val="FFFFFF">
                  <a:alpha val="95000"/>
                </a:srgbClr>
              </a:solidFill>
              <a:ln w="22860">
                <a:solidFill>
                  <a:srgbClr val="9CD4EA"/>
                </a:solidFill>
                <a:prstDash val="solid"/>
              </a:ln>
            </p:spPr>
            <p:txBody>
              <a:bodyPr/>
              <a:lstStyle/>
              <a:p>
                <a:endParaRPr lang="ru-RU"/>
              </a:p>
            </p:txBody>
          </p:sp>
          <p:sp>
            <p:nvSpPr>
              <p:cNvPr id="13" name="Text 18">
                <a:extLst>
                  <a:ext uri="{FF2B5EF4-FFF2-40B4-BE49-F238E27FC236}">
                    <a16:creationId xmlns:a16="http://schemas.microsoft.com/office/drawing/2014/main" id="{BB1B4C59-0596-97B1-CCC9-AD6AB6627C66}"/>
                  </a:ext>
                </a:extLst>
              </p:cNvPr>
              <p:cNvSpPr/>
              <p:nvPr/>
            </p:nvSpPr>
            <p:spPr>
              <a:xfrm>
                <a:off x="1114187" y="4933831"/>
                <a:ext cx="3890367"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Последствия повреждения</a:t>
                </a:r>
                <a:endParaRPr lang="en-US" sz="2300" dirty="0"/>
              </a:p>
            </p:txBody>
          </p:sp>
          <p:sp>
            <p:nvSpPr>
              <p:cNvPr id="14" name="Text 19">
                <a:extLst>
                  <a:ext uri="{FF2B5EF4-FFF2-40B4-BE49-F238E27FC236}">
                    <a16:creationId xmlns:a16="http://schemas.microsoft.com/office/drawing/2014/main" id="{319F745E-42D2-8BC1-281B-63FDF4B811AC}"/>
                  </a:ext>
                </a:extLst>
              </p:cNvPr>
              <p:cNvSpPr/>
              <p:nvPr/>
            </p:nvSpPr>
            <p:spPr>
              <a:xfrm>
                <a:off x="1114187" y="5424964"/>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Сухость и шелушение</a:t>
                </a:r>
                <a:endParaRPr lang="en-US" sz="1550" dirty="0"/>
              </a:p>
            </p:txBody>
          </p:sp>
          <p:sp>
            <p:nvSpPr>
              <p:cNvPr id="15" name="Text 20">
                <a:extLst>
                  <a:ext uri="{FF2B5EF4-FFF2-40B4-BE49-F238E27FC236}">
                    <a16:creationId xmlns:a16="http://schemas.microsoft.com/office/drawing/2014/main" id="{B7CEA644-69D3-8699-8992-D72909EC717E}"/>
                  </a:ext>
                </a:extLst>
              </p:cNvPr>
              <p:cNvSpPr/>
              <p:nvPr/>
            </p:nvSpPr>
            <p:spPr>
              <a:xfrm>
                <a:off x="1114187" y="5811917"/>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Повышенная чувствительность</a:t>
                </a:r>
                <a:endParaRPr lang="en-US" sz="1550" dirty="0"/>
              </a:p>
            </p:txBody>
          </p:sp>
          <p:sp>
            <p:nvSpPr>
              <p:cNvPr id="16" name="Text 21">
                <a:extLst>
                  <a:ext uri="{FF2B5EF4-FFF2-40B4-BE49-F238E27FC236}">
                    <a16:creationId xmlns:a16="http://schemas.microsoft.com/office/drawing/2014/main" id="{BEE6C4A7-DE83-AEF7-42BB-797C9575BB9B}"/>
                  </a:ext>
                </a:extLst>
              </p:cNvPr>
              <p:cNvSpPr/>
              <p:nvPr/>
            </p:nvSpPr>
            <p:spPr>
              <a:xfrm>
                <a:off x="1114187" y="6198870"/>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Воспаления и раздражения</a:t>
                </a:r>
                <a:endParaRPr lang="en-US" sz="1550" dirty="0"/>
              </a:p>
            </p:txBody>
          </p:sp>
          <p:sp>
            <p:nvSpPr>
              <p:cNvPr id="17" name="Text 22">
                <a:extLst>
                  <a:ext uri="{FF2B5EF4-FFF2-40B4-BE49-F238E27FC236}">
                    <a16:creationId xmlns:a16="http://schemas.microsoft.com/office/drawing/2014/main" id="{9000B909-54E0-E721-2EA9-D017DD1BF693}"/>
                  </a:ext>
                </a:extLst>
              </p:cNvPr>
              <p:cNvSpPr/>
              <p:nvPr/>
            </p:nvSpPr>
            <p:spPr>
              <a:xfrm>
                <a:off x="1114187" y="6585823"/>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Ускоренное старение кожи</a:t>
                </a:r>
                <a:endParaRPr lang="en-US" sz="1550" dirty="0"/>
              </a:p>
            </p:txBody>
          </p:sp>
          <p:sp>
            <p:nvSpPr>
              <p:cNvPr id="18" name="Text 23">
                <a:extLst>
                  <a:ext uri="{FF2B5EF4-FFF2-40B4-BE49-F238E27FC236}">
                    <a16:creationId xmlns:a16="http://schemas.microsoft.com/office/drawing/2014/main" id="{8E3EC15E-E6E2-4A2B-2F68-1FCB35B05864}"/>
                  </a:ext>
                </a:extLst>
              </p:cNvPr>
              <p:cNvSpPr/>
              <p:nvPr/>
            </p:nvSpPr>
            <p:spPr>
              <a:xfrm>
                <a:off x="1114187" y="6972776"/>
                <a:ext cx="597979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Склонность к аллергическим реакциям</a:t>
                </a:r>
                <a:endParaRPr lang="en-US" sz="1550" dirty="0"/>
              </a:p>
            </p:txBody>
          </p:sp>
        </p:grpSp>
      </p:grpSp>
      <p:sp>
        <p:nvSpPr>
          <p:cNvPr id="19" name="Text 0">
            <a:extLst>
              <a:ext uri="{FF2B5EF4-FFF2-40B4-BE49-F238E27FC236}">
                <a16:creationId xmlns:a16="http://schemas.microsoft.com/office/drawing/2014/main" id="{41CD9272-CCCC-B09D-3C4C-73F28BE49A28}"/>
              </a:ext>
            </a:extLst>
          </p:cNvPr>
          <p:cNvSpPr/>
          <p:nvPr/>
        </p:nvSpPr>
        <p:spPr>
          <a:xfrm>
            <a:off x="892969" y="670024"/>
            <a:ext cx="1259097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Липидный барьер кожи — что это и зачем он нужен?</a:t>
            </a:r>
            <a:endParaRPr lang="en-US" sz="3900" dirty="0"/>
          </a:p>
        </p:txBody>
      </p:sp>
    </p:spTree>
    <p:extLst>
      <p:ext uri="{BB962C8B-B14F-4D97-AF65-F5344CB8AC3E}">
        <p14:creationId xmlns:p14="http://schemas.microsoft.com/office/powerpoint/2010/main" val="1317079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597337"/>
            <a:ext cx="8515112" cy="527090"/>
          </a:xfrm>
          <a:prstGeom prst="rect">
            <a:avLst/>
          </a:prstGeom>
          <a:noFill/>
          <a:ln/>
        </p:spPr>
        <p:txBody>
          <a:bodyPr wrap="none" lIns="0" tIns="0" rIns="0" bIns="0" rtlCol="0" anchor="t"/>
          <a:lstStyle/>
          <a:p>
            <a:pPr marL="0" indent="0" algn="l">
              <a:lnSpc>
                <a:spcPts val="4150"/>
              </a:lnSpc>
              <a:buNone/>
            </a:pPr>
            <a:r>
              <a:rPr lang="en-US" sz="3300" dirty="0">
                <a:solidFill>
                  <a:srgbClr val="1B1B27"/>
                </a:solidFill>
                <a:latin typeface="Geologica Light" pitchFamily="2" charset="0"/>
                <a:ea typeface="Raleway" pitchFamily="34" charset="-122"/>
                <a:cs typeface="Raleway" pitchFamily="34" charset="-120"/>
              </a:rPr>
              <a:t>Натуральный увлажняющий фактор (NMF)</a:t>
            </a:r>
            <a:endParaRPr lang="en-US" sz="3300" dirty="0"/>
          </a:p>
        </p:txBody>
      </p:sp>
      <p:sp>
        <p:nvSpPr>
          <p:cNvPr id="3" name="Shape 1"/>
          <p:cNvSpPr/>
          <p:nvPr/>
        </p:nvSpPr>
        <p:spPr>
          <a:xfrm>
            <a:off x="793790" y="1567220"/>
            <a:ext cx="6315670" cy="1407557"/>
          </a:xfrm>
          <a:prstGeom prst="roundRect">
            <a:avLst>
              <a:gd name="adj" fmla="val 7796"/>
            </a:avLst>
          </a:prstGeom>
          <a:solidFill>
            <a:srgbClr val="FFFFFF">
              <a:alpha val="95000"/>
            </a:srgbClr>
          </a:solidFill>
          <a:ln w="22860">
            <a:solidFill>
              <a:srgbClr val="9CD4EA"/>
            </a:solidFill>
            <a:prstDash val="solid"/>
          </a:ln>
        </p:spPr>
        <p:txBody>
          <a:bodyPr/>
          <a:lstStyle/>
          <a:p>
            <a:endParaRPr lang="ru-RU"/>
          </a:p>
        </p:txBody>
      </p:sp>
      <p:sp>
        <p:nvSpPr>
          <p:cNvPr id="4" name="Shape 2"/>
          <p:cNvSpPr/>
          <p:nvPr/>
        </p:nvSpPr>
        <p:spPr>
          <a:xfrm>
            <a:off x="770930" y="1567220"/>
            <a:ext cx="91440" cy="1407557"/>
          </a:xfrm>
          <a:prstGeom prst="roundRect">
            <a:avLst>
              <a:gd name="adj" fmla="val 77488"/>
            </a:avLst>
          </a:prstGeom>
          <a:solidFill>
            <a:srgbClr val="9CD4EA"/>
          </a:solidFill>
          <a:ln/>
        </p:spPr>
        <p:txBody>
          <a:bodyPr/>
          <a:lstStyle/>
          <a:p>
            <a:endParaRPr lang="ru-RU"/>
          </a:p>
        </p:txBody>
      </p:sp>
      <p:sp>
        <p:nvSpPr>
          <p:cNvPr id="5" name="Text 3"/>
          <p:cNvSpPr/>
          <p:nvPr/>
        </p:nvSpPr>
        <p:spPr>
          <a:xfrm>
            <a:off x="1053822" y="1758672"/>
            <a:ext cx="3442335"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Локализация и образование</a:t>
            </a:r>
            <a:endParaRPr lang="en-US" sz="1950" dirty="0"/>
          </a:p>
        </p:txBody>
      </p:sp>
      <p:sp>
        <p:nvSpPr>
          <p:cNvPr id="6" name="Text 4"/>
          <p:cNvSpPr/>
          <p:nvPr/>
        </p:nvSpPr>
        <p:spPr>
          <a:xfrm>
            <a:off x="1053822" y="2243495"/>
            <a:ext cx="5864185" cy="539829"/>
          </a:xfrm>
          <a:prstGeom prst="rect">
            <a:avLst/>
          </a:prstGeom>
          <a:noFill/>
          <a:ln/>
        </p:spPr>
        <p:txBody>
          <a:bodyPr wrap="square" lIns="0" tIns="0" rIns="0" bIns="0" rtlCol="0" anchor="t"/>
          <a:lstStyle/>
          <a:p>
            <a:pPr marL="0" indent="0" algn="l">
              <a:lnSpc>
                <a:spcPts val="2100"/>
              </a:lnSpc>
              <a:buNone/>
            </a:pPr>
            <a:r>
              <a:rPr lang="en-US" sz="1300" dirty="0">
                <a:solidFill>
                  <a:srgbClr val="3C3939"/>
                </a:solidFill>
                <a:latin typeface="Geologica Light" pitchFamily="2" charset="0"/>
                <a:ea typeface="Roboto" pitchFamily="34" charset="-122"/>
                <a:cs typeface="Roboto" pitchFamily="34" charset="-120"/>
              </a:rPr>
              <a:t>NMF находится внутри корнеоцитов и образуется из белка филаггрина в процессе кератинизации эпидермиса.</a:t>
            </a:r>
            <a:endParaRPr lang="en-US" sz="1300" dirty="0"/>
          </a:p>
        </p:txBody>
      </p:sp>
      <p:sp>
        <p:nvSpPr>
          <p:cNvPr id="7" name="Shape 5"/>
          <p:cNvSpPr/>
          <p:nvPr/>
        </p:nvSpPr>
        <p:spPr>
          <a:xfrm>
            <a:off x="793790" y="3143369"/>
            <a:ext cx="6315670" cy="2453045"/>
          </a:xfrm>
          <a:prstGeom prst="roundRect">
            <a:avLst>
              <a:gd name="adj" fmla="val 4473"/>
            </a:avLst>
          </a:prstGeom>
          <a:solidFill>
            <a:srgbClr val="FFFFFF">
              <a:alpha val="95000"/>
            </a:srgbClr>
          </a:solidFill>
          <a:ln w="22860">
            <a:solidFill>
              <a:srgbClr val="9CD4EA"/>
            </a:solidFill>
            <a:prstDash val="solid"/>
          </a:ln>
        </p:spPr>
        <p:txBody>
          <a:bodyPr/>
          <a:lstStyle/>
          <a:p>
            <a:endParaRPr lang="ru-RU"/>
          </a:p>
        </p:txBody>
      </p:sp>
      <p:sp>
        <p:nvSpPr>
          <p:cNvPr id="8" name="Shape 6"/>
          <p:cNvSpPr/>
          <p:nvPr/>
        </p:nvSpPr>
        <p:spPr>
          <a:xfrm>
            <a:off x="770930" y="3143369"/>
            <a:ext cx="91440" cy="2453045"/>
          </a:xfrm>
          <a:prstGeom prst="roundRect">
            <a:avLst>
              <a:gd name="adj" fmla="val 77488"/>
            </a:avLst>
          </a:prstGeom>
          <a:solidFill>
            <a:srgbClr val="9CD4EA"/>
          </a:solidFill>
          <a:ln/>
        </p:spPr>
        <p:txBody>
          <a:bodyPr/>
          <a:lstStyle/>
          <a:p>
            <a:endParaRPr lang="ru-RU"/>
          </a:p>
        </p:txBody>
      </p:sp>
      <p:sp>
        <p:nvSpPr>
          <p:cNvPr id="9" name="Text 7"/>
          <p:cNvSpPr/>
          <p:nvPr/>
        </p:nvSpPr>
        <p:spPr>
          <a:xfrm>
            <a:off x="1053822" y="3334822"/>
            <a:ext cx="2530435"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Состав NMF</a:t>
            </a:r>
            <a:endParaRPr lang="en-US" sz="1950" dirty="0"/>
          </a:p>
        </p:txBody>
      </p:sp>
      <p:sp>
        <p:nvSpPr>
          <p:cNvPr id="10" name="Text 8"/>
          <p:cNvSpPr/>
          <p:nvPr/>
        </p:nvSpPr>
        <p:spPr>
          <a:xfrm>
            <a:off x="1053822" y="3819644"/>
            <a:ext cx="5864185"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Аминокислоты (40%)</a:t>
            </a:r>
            <a:endParaRPr lang="en-US" sz="1300" dirty="0"/>
          </a:p>
        </p:txBody>
      </p:sp>
      <p:sp>
        <p:nvSpPr>
          <p:cNvPr id="11" name="Text 9"/>
          <p:cNvSpPr/>
          <p:nvPr/>
        </p:nvSpPr>
        <p:spPr>
          <a:xfrm>
            <a:off x="1053822" y="4148495"/>
            <a:ext cx="5864185"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Пирролидонкарбоновая кислота (12%)</a:t>
            </a:r>
            <a:endParaRPr lang="en-US" sz="1300" dirty="0"/>
          </a:p>
        </p:txBody>
      </p:sp>
      <p:sp>
        <p:nvSpPr>
          <p:cNvPr id="12" name="Text 10"/>
          <p:cNvSpPr/>
          <p:nvPr/>
        </p:nvSpPr>
        <p:spPr>
          <a:xfrm>
            <a:off x="1053822" y="4477345"/>
            <a:ext cx="5864185"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Мочевина (7%)</a:t>
            </a:r>
            <a:endParaRPr lang="en-US" sz="1300" dirty="0"/>
          </a:p>
        </p:txBody>
      </p:sp>
      <p:sp>
        <p:nvSpPr>
          <p:cNvPr id="13" name="Text 11"/>
          <p:cNvSpPr/>
          <p:nvPr/>
        </p:nvSpPr>
        <p:spPr>
          <a:xfrm>
            <a:off x="1053822" y="4806196"/>
            <a:ext cx="5864185"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Лактаты и соли молочной кислоты (12%)</a:t>
            </a:r>
            <a:endParaRPr lang="en-US" sz="1300" dirty="0"/>
          </a:p>
        </p:txBody>
      </p:sp>
      <p:sp>
        <p:nvSpPr>
          <p:cNvPr id="14" name="Text 12"/>
          <p:cNvSpPr/>
          <p:nvPr/>
        </p:nvSpPr>
        <p:spPr>
          <a:xfrm>
            <a:off x="1053822" y="5135047"/>
            <a:ext cx="5864185"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Сахара, ионы, другие компоненты (29%)</a:t>
            </a:r>
            <a:endParaRPr lang="en-US" sz="1300" dirty="0"/>
          </a:p>
        </p:txBody>
      </p:sp>
      <p:sp>
        <p:nvSpPr>
          <p:cNvPr id="15" name="Shape 13"/>
          <p:cNvSpPr/>
          <p:nvPr/>
        </p:nvSpPr>
        <p:spPr>
          <a:xfrm>
            <a:off x="793790" y="5765006"/>
            <a:ext cx="6315670" cy="1677472"/>
          </a:xfrm>
          <a:prstGeom prst="roundRect">
            <a:avLst>
              <a:gd name="adj" fmla="val 6541"/>
            </a:avLst>
          </a:prstGeom>
          <a:solidFill>
            <a:srgbClr val="FFFFFF">
              <a:alpha val="95000"/>
            </a:srgbClr>
          </a:solidFill>
          <a:ln w="22860">
            <a:solidFill>
              <a:srgbClr val="9CD4EA"/>
            </a:solidFill>
            <a:prstDash val="solid"/>
          </a:ln>
        </p:spPr>
        <p:txBody>
          <a:bodyPr/>
          <a:lstStyle/>
          <a:p>
            <a:endParaRPr lang="ru-RU"/>
          </a:p>
        </p:txBody>
      </p:sp>
      <p:sp>
        <p:nvSpPr>
          <p:cNvPr id="16" name="Shape 14"/>
          <p:cNvSpPr/>
          <p:nvPr/>
        </p:nvSpPr>
        <p:spPr>
          <a:xfrm>
            <a:off x="770930" y="5765006"/>
            <a:ext cx="91440" cy="1677472"/>
          </a:xfrm>
          <a:prstGeom prst="roundRect">
            <a:avLst>
              <a:gd name="adj" fmla="val 77488"/>
            </a:avLst>
          </a:prstGeom>
          <a:solidFill>
            <a:srgbClr val="9CD4EA"/>
          </a:solidFill>
          <a:ln/>
        </p:spPr>
        <p:txBody>
          <a:bodyPr/>
          <a:lstStyle/>
          <a:p>
            <a:endParaRPr lang="ru-RU"/>
          </a:p>
        </p:txBody>
      </p:sp>
      <p:sp>
        <p:nvSpPr>
          <p:cNvPr id="17" name="Text 15"/>
          <p:cNvSpPr/>
          <p:nvPr/>
        </p:nvSpPr>
        <p:spPr>
          <a:xfrm>
            <a:off x="1053822" y="5956459"/>
            <a:ext cx="2530435"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Основная функция</a:t>
            </a:r>
            <a:endParaRPr lang="en-US" sz="1950" dirty="0"/>
          </a:p>
        </p:txBody>
      </p:sp>
      <p:sp>
        <p:nvSpPr>
          <p:cNvPr id="18" name="Text 16"/>
          <p:cNvSpPr/>
          <p:nvPr/>
        </p:nvSpPr>
        <p:spPr>
          <a:xfrm>
            <a:off x="1053822" y="6441281"/>
            <a:ext cx="5864185" cy="809744"/>
          </a:xfrm>
          <a:prstGeom prst="rect">
            <a:avLst/>
          </a:prstGeom>
          <a:noFill/>
          <a:ln/>
        </p:spPr>
        <p:txBody>
          <a:bodyPr wrap="square" lIns="0" tIns="0" rIns="0" bIns="0" rtlCol="0" anchor="t"/>
          <a:lstStyle/>
          <a:p>
            <a:pPr marL="0" indent="0" algn="l">
              <a:lnSpc>
                <a:spcPts val="2100"/>
              </a:lnSpc>
              <a:buNone/>
            </a:pPr>
            <a:r>
              <a:rPr lang="en-US" sz="1300" dirty="0">
                <a:solidFill>
                  <a:srgbClr val="3C3939"/>
                </a:solidFill>
                <a:latin typeface="Geologica Light" pitchFamily="2" charset="0"/>
                <a:ea typeface="Roboto" pitchFamily="34" charset="-122"/>
                <a:cs typeface="Roboto" pitchFamily="34" charset="-120"/>
              </a:rPr>
              <a:t>Гигроскопичные компоненты NMF притягивают и удерживают молекулы воды в роговом слое, обеспечивая его гидратацию даже при низкой влажности окружающей среды.</a:t>
            </a:r>
            <a:endParaRPr lang="en-US" sz="1300" dirty="0"/>
          </a:p>
        </p:txBody>
      </p:sp>
      <p:sp>
        <p:nvSpPr>
          <p:cNvPr id="19" name="Shape 17"/>
          <p:cNvSpPr/>
          <p:nvPr/>
        </p:nvSpPr>
        <p:spPr>
          <a:xfrm>
            <a:off x="7697153" y="2641600"/>
            <a:ext cx="5574347" cy="1830387"/>
          </a:xfrm>
          <a:prstGeom prst="roundRect">
            <a:avLst>
              <a:gd name="adj" fmla="val 4196"/>
            </a:avLst>
          </a:prstGeom>
          <a:solidFill>
            <a:srgbClr val="FCF2B5"/>
          </a:solidFill>
          <a:ln/>
        </p:spPr>
        <p:txBody>
          <a:bodyPr/>
          <a:lstStyle/>
          <a:p>
            <a:endParaRPr lang="ru-RU"/>
          </a:p>
        </p:txBody>
      </p:sp>
      <p:pic>
        <p:nvPicPr>
          <p:cNvPr id="20" name="Image 0" descr="preencoded.png"/>
          <p:cNvPicPr>
            <a:picLocks noChangeAspect="1"/>
          </p:cNvPicPr>
          <p:nvPr/>
        </p:nvPicPr>
        <p:blipFill>
          <a:blip r:embed="rId3"/>
          <a:stretch>
            <a:fillRect/>
          </a:stretch>
        </p:blipFill>
        <p:spPr>
          <a:xfrm>
            <a:off x="12502877" y="2785864"/>
            <a:ext cx="566172" cy="453092"/>
          </a:xfrm>
          <a:prstGeom prst="rect">
            <a:avLst/>
          </a:prstGeom>
        </p:spPr>
      </p:pic>
      <p:sp>
        <p:nvSpPr>
          <p:cNvPr id="21" name="Text 18"/>
          <p:cNvSpPr/>
          <p:nvPr/>
        </p:nvSpPr>
        <p:spPr>
          <a:xfrm>
            <a:off x="7960638" y="2828032"/>
            <a:ext cx="2108716" cy="263485"/>
          </a:xfrm>
          <a:prstGeom prst="rect">
            <a:avLst/>
          </a:prstGeom>
          <a:noFill/>
          <a:ln/>
        </p:spPr>
        <p:txBody>
          <a:bodyPr wrap="none" lIns="0" tIns="0" rIns="0" bIns="0" rtlCol="0" anchor="t"/>
          <a:lstStyle/>
          <a:p>
            <a:pPr marL="0" indent="0" algn="l">
              <a:lnSpc>
                <a:spcPts val="2050"/>
              </a:lnSpc>
              <a:buNone/>
            </a:pPr>
            <a:r>
              <a:rPr lang="en-US" sz="1650" dirty="0">
                <a:solidFill>
                  <a:srgbClr val="000000"/>
                </a:solidFill>
                <a:latin typeface="Geologica Light" pitchFamily="2" charset="0"/>
                <a:ea typeface="Raleway" pitchFamily="34" charset="-122"/>
                <a:cs typeface="Raleway" pitchFamily="34" charset="-120"/>
              </a:rPr>
              <a:t>Важно!</a:t>
            </a:r>
            <a:endParaRPr lang="en-US" sz="1650" dirty="0"/>
          </a:p>
        </p:txBody>
      </p:sp>
      <p:sp>
        <p:nvSpPr>
          <p:cNvPr id="22" name="Text 19"/>
          <p:cNvSpPr/>
          <p:nvPr/>
        </p:nvSpPr>
        <p:spPr>
          <a:xfrm>
            <a:off x="7960638" y="3155157"/>
            <a:ext cx="4701262" cy="809744"/>
          </a:xfrm>
          <a:prstGeom prst="rect">
            <a:avLst/>
          </a:prstGeom>
          <a:noFill/>
          <a:ln/>
        </p:spPr>
        <p:txBody>
          <a:bodyPr wrap="square" lIns="0" tIns="0" rIns="0" bIns="0" rtlCol="0" anchor="t"/>
          <a:lstStyle/>
          <a:p>
            <a:pPr marL="0" indent="0" algn="l">
              <a:lnSpc>
                <a:spcPts val="2100"/>
              </a:lnSpc>
              <a:buNone/>
            </a:pPr>
            <a:r>
              <a:rPr lang="en-US" sz="1300" dirty="0">
                <a:solidFill>
                  <a:srgbClr val="000000"/>
                </a:solidFill>
                <a:latin typeface="Geologica Light" pitchFamily="2" charset="0"/>
                <a:ea typeface="Roboto" pitchFamily="34" charset="-122"/>
                <a:cs typeface="Roboto" pitchFamily="34" charset="-120"/>
              </a:rPr>
              <a:t>Если барьер нарушен — NMF </a:t>
            </a:r>
            <a:r>
              <a:rPr lang="en-US" sz="1300" dirty="0" err="1">
                <a:solidFill>
                  <a:srgbClr val="000000"/>
                </a:solidFill>
                <a:latin typeface="Geologica Light" pitchFamily="2" charset="0"/>
                <a:ea typeface="Roboto" pitchFamily="34" charset="-122"/>
                <a:cs typeface="Roboto" pitchFamily="34" charset="-120"/>
              </a:rPr>
              <a:t>теряется</a:t>
            </a:r>
            <a:r>
              <a:rPr lang="en-US" sz="1300" dirty="0">
                <a:solidFill>
                  <a:srgbClr val="000000"/>
                </a:solidFill>
                <a:latin typeface="Geologica Light" pitchFamily="2" charset="0"/>
                <a:ea typeface="Roboto" pitchFamily="34" charset="-122"/>
                <a:cs typeface="Roboto" pitchFamily="34" charset="-120"/>
              </a:rPr>
              <a:t>.</a:t>
            </a:r>
          </a:p>
          <a:p>
            <a:pPr marL="0" indent="0" algn="l">
              <a:lnSpc>
                <a:spcPts val="2100"/>
              </a:lnSpc>
              <a:buNone/>
            </a:pPr>
            <a:r>
              <a:rPr lang="en-US" sz="1300" dirty="0" err="1">
                <a:solidFill>
                  <a:srgbClr val="000000"/>
                </a:solidFill>
                <a:latin typeface="Geologica Light" pitchFamily="2" charset="0"/>
                <a:ea typeface="Roboto" pitchFamily="34" charset="-122"/>
                <a:cs typeface="Roboto" pitchFamily="34" charset="-120"/>
              </a:rPr>
              <a:t>При</a:t>
            </a:r>
            <a:r>
              <a:rPr lang="en-US" sz="1300" dirty="0">
                <a:solidFill>
                  <a:srgbClr val="000000"/>
                </a:solidFill>
                <a:latin typeface="Geologica Light" pitchFamily="2" charset="0"/>
                <a:ea typeface="Roboto" pitchFamily="34" charset="-122"/>
                <a:cs typeface="Roboto" pitchFamily="34" charset="-120"/>
              </a:rPr>
              <a:t> повреждении липидного барьера водорастворимые компоненты NMF быстро вымываются из корнеоцитов, что приводит к обезвоживанию кожи.</a:t>
            </a:r>
            <a:endParaRPr lang="en-US" sz="1300" dirty="0"/>
          </a:p>
        </p:txBody>
      </p:sp>
      <p:sp>
        <p:nvSpPr>
          <p:cNvPr id="23" name="Text 20"/>
          <p:cNvSpPr/>
          <p:nvPr/>
        </p:nvSpPr>
        <p:spPr>
          <a:xfrm>
            <a:off x="7960638" y="4661773"/>
            <a:ext cx="4561840" cy="1031676"/>
          </a:xfrm>
          <a:prstGeom prst="rect">
            <a:avLst/>
          </a:prstGeom>
          <a:noFill/>
          <a:ln/>
        </p:spPr>
        <p:txBody>
          <a:bodyPr wrap="square" lIns="0" tIns="0" rIns="0" bIns="0" rtlCol="0" anchor="t"/>
          <a:lstStyle/>
          <a:p>
            <a:pPr marL="0" indent="0" algn="l">
              <a:lnSpc>
                <a:spcPts val="2100"/>
              </a:lnSpc>
              <a:buNone/>
            </a:pPr>
            <a:r>
              <a:rPr lang="en-US" sz="1300" dirty="0">
                <a:solidFill>
                  <a:srgbClr val="3C3939"/>
                </a:solidFill>
                <a:latin typeface="Geologica Light" pitchFamily="2" charset="0"/>
                <a:ea typeface="Roboto" pitchFamily="34" charset="-122"/>
                <a:cs typeface="Roboto" pitchFamily="34" charset="-120"/>
              </a:rPr>
              <a:t>Чрезмерное очищение, особенно щелочными средствами, разрушает как липидный барьер, так и вымывает компоненты NMF, что приводит к сухости и чувствительности кожи.</a:t>
            </a:r>
            <a:endParaRPr lang="en-US" sz="1300" dirty="0"/>
          </a:p>
        </p:txBody>
      </p:sp>
      <p:sp>
        <p:nvSpPr>
          <p:cNvPr id="24" name="Text 21"/>
          <p:cNvSpPr/>
          <p:nvPr/>
        </p:nvSpPr>
        <p:spPr>
          <a:xfrm>
            <a:off x="7960638" y="5887343"/>
            <a:ext cx="4561840" cy="809744"/>
          </a:xfrm>
          <a:prstGeom prst="rect">
            <a:avLst/>
          </a:prstGeom>
          <a:noFill/>
          <a:ln/>
        </p:spPr>
        <p:txBody>
          <a:bodyPr wrap="square" lIns="0" tIns="0" rIns="0" bIns="0" rtlCol="0" anchor="t"/>
          <a:lstStyle/>
          <a:p>
            <a:pPr marL="0" indent="0" algn="l">
              <a:lnSpc>
                <a:spcPts val="2100"/>
              </a:lnSpc>
              <a:buNone/>
            </a:pPr>
            <a:r>
              <a:rPr lang="en-US" sz="1300" dirty="0">
                <a:solidFill>
                  <a:srgbClr val="3C3939"/>
                </a:solidFill>
                <a:latin typeface="Geologica Light" pitchFamily="2" charset="0"/>
                <a:ea typeface="Roboto" pitchFamily="34" charset="-122"/>
                <a:cs typeface="Roboto" pitchFamily="34" charset="-120"/>
              </a:rPr>
              <a:t>В косметике часто используются компоненты, имитирующие NMF: мочевина, аминокислоты, пирролидонкарбоновая кислота, молочная кислота и их производные.</a:t>
            </a:r>
            <a:endParaRPr lang="en-US" sz="13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19" name="Рисунок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0451" y="1550679"/>
            <a:ext cx="4973624" cy="5124193"/>
          </a:xfrm>
          <a:prstGeom prst="rect">
            <a:avLst/>
          </a:prstGeom>
        </p:spPr>
      </p:pic>
      <p:sp>
        <p:nvSpPr>
          <p:cNvPr id="2" name="Text 0"/>
          <p:cNvSpPr/>
          <p:nvPr/>
        </p:nvSpPr>
        <p:spPr>
          <a:xfrm>
            <a:off x="793790" y="671632"/>
            <a:ext cx="676632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Три защитных барьера кожи</a:t>
            </a:r>
            <a:endParaRPr lang="en-US" sz="3900" dirty="0"/>
          </a:p>
        </p:txBody>
      </p:sp>
      <p:sp>
        <p:nvSpPr>
          <p:cNvPr id="3" name="Text 1"/>
          <p:cNvSpPr/>
          <p:nvPr/>
        </p:nvSpPr>
        <p:spPr>
          <a:xfrm>
            <a:off x="1499860" y="2986565"/>
            <a:ext cx="2977039" cy="372070"/>
          </a:xfrm>
          <a:prstGeom prst="rect">
            <a:avLst/>
          </a:prstGeom>
          <a:noFill/>
          <a:ln/>
        </p:spPr>
        <p:txBody>
          <a:bodyPr wrap="none" lIns="0" tIns="0" rIns="0" bIns="0" rtlCol="0" anchor="t"/>
          <a:lstStyle/>
          <a:p>
            <a:pPr marL="0" indent="0" algn="r">
              <a:lnSpc>
                <a:spcPts val="2900"/>
              </a:lnSpc>
              <a:buNone/>
            </a:pPr>
            <a:r>
              <a:rPr lang="en-US" sz="2300" dirty="0">
                <a:solidFill>
                  <a:srgbClr val="3C3939"/>
                </a:solidFill>
                <a:latin typeface="Geologica Light" pitchFamily="2" charset="0"/>
                <a:ea typeface="Raleway" pitchFamily="34" charset="-122"/>
                <a:cs typeface="Raleway" pitchFamily="34" charset="-120"/>
              </a:rPr>
              <a:t>Липидный барьер</a:t>
            </a:r>
            <a:endParaRPr lang="en-US" sz="2300" dirty="0"/>
          </a:p>
        </p:txBody>
      </p:sp>
      <p:sp>
        <p:nvSpPr>
          <p:cNvPr id="4" name="Text 2"/>
          <p:cNvSpPr/>
          <p:nvPr/>
        </p:nvSpPr>
        <p:spPr>
          <a:xfrm>
            <a:off x="634871" y="3477697"/>
            <a:ext cx="3842028" cy="1270159"/>
          </a:xfrm>
          <a:prstGeom prst="rect">
            <a:avLst/>
          </a:prstGeom>
          <a:noFill/>
          <a:ln/>
        </p:spPr>
        <p:txBody>
          <a:bodyPr wrap="square" lIns="0" tIns="0" rIns="0" bIns="0" rtlCol="0" anchor="t"/>
          <a:lstStyle/>
          <a:p>
            <a:pPr marL="0" indent="0" algn="r">
              <a:buNone/>
            </a:pPr>
            <a:r>
              <a:rPr lang="en-US" sz="1550" dirty="0">
                <a:solidFill>
                  <a:srgbClr val="3C3939"/>
                </a:solidFill>
                <a:latin typeface="Geologica Light" pitchFamily="2" charset="0"/>
                <a:ea typeface="Roboto" pitchFamily="34" charset="-122"/>
                <a:cs typeface="Roboto" pitchFamily="34" charset="-120"/>
              </a:rPr>
              <a:t>«Цемент» между клетками рогового слоя, состоящий из церамидов, жирных кислот и холестерина, уложенных в ламеллярную структуру.</a:t>
            </a:r>
            <a:endParaRPr lang="en-US" sz="1550" dirty="0"/>
          </a:p>
        </p:txBody>
      </p:sp>
      <p:sp>
        <p:nvSpPr>
          <p:cNvPr id="5" name="Text 3"/>
          <p:cNvSpPr/>
          <p:nvPr/>
        </p:nvSpPr>
        <p:spPr>
          <a:xfrm>
            <a:off x="634871" y="4526339"/>
            <a:ext cx="3842028" cy="635079"/>
          </a:xfrm>
          <a:prstGeom prst="rect">
            <a:avLst/>
          </a:prstGeom>
          <a:noFill/>
          <a:ln/>
        </p:spPr>
        <p:txBody>
          <a:bodyPr wrap="square" lIns="0" tIns="0" rIns="0" bIns="0" rtlCol="0" anchor="t"/>
          <a:lstStyle/>
          <a:p>
            <a:pPr marL="0" indent="0" algn="r">
              <a:buNone/>
            </a:pPr>
            <a:r>
              <a:rPr lang="en-US" sz="1550" dirty="0" err="1">
                <a:solidFill>
                  <a:srgbClr val="3C3939"/>
                </a:solidFill>
                <a:latin typeface="Geologica Light" pitchFamily="2" charset="0"/>
                <a:ea typeface="Roboto" pitchFamily="34" charset="-122"/>
                <a:cs typeface="Roboto" pitchFamily="34" charset="-120"/>
              </a:rPr>
              <a:t>Предотвращает</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потерю</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влаги</a:t>
            </a:r>
            <a:r>
              <a:rPr lang="en-US" sz="1550" dirty="0">
                <a:solidFill>
                  <a:srgbClr val="3C3939"/>
                </a:solidFill>
                <a:latin typeface="Geologica Light" pitchFamily="2" charset="0"/>
                <a:ea typeface="Roboto" pitchFamily="34" charset="-122"/>
                <a:cs typeface="Roboto" pitchFamily="34" charset="-120"/>
              </a:rPr>
              <a:t> и </a:t>
            </a:r>
            <a:r>
              <a:rPr lang="en-US" sz="1550" dirty="0" err="1">
                <a:solidFill>
                  <a:srgbClr val="3C3939"/>
                </a:solidFill>
                <a:latin typeface="Geologica Light" pitchFamily="2" charset="0"/>
                <a:ea typeface="Roboto" pitchFamily="34" charset="-122"/>
                <a:cs typeface="Roboto" pitchFamily="34" charset="-120"/>
              </a:rPr>
              <a:t>проникновение</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аллергенов</a:t>
            </a:r>
            <a:r>
              <a:rPr lang="en-US" sz="1550" dirty="0">
                <a:solidFill>
                  <a:srgbClr val="3C3939"/>
                </a:solidFill>
                <a:latin typeface="Geologica Light" pitchFamily="2" charset="0"/>
                <a:ea typeface="Roboto" pitchFamily="34" charset="-122"/>
                <a:cs typeface="Roboto" pitchFamily="34" charset="-120"/>
              </a:rPr>
              <a:t>.</a:t>
            </a:r>
            <a:endParaRPr lang="en-US" sz="1550" dirty="0"/>
          </a:p>
        </p:txBody>
      </p:sp>
      <p:sp>
        <p:nvSpPr>
          <p:cNvPr id="8" name="Text 4"/>
          <p:cNvSpPr/>
          <p:nvPr/>
        </p:nvSpPr>
        <p:spPr>
          <a:xfrm>
            <a:off x="9597628" y="1688544"/>
            <a:ext cx="3310414"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Гидролипидная мантия</a:t>
            </a:r>
            <a:endParaRPr lang="en-US" sz="2300" dirty="0"/>
          </a:p>
        </p:txBody>
      </p:sp>
      <p:sp>
        <p:nvSpPr>
          <p:cNvPr id="9" name="Text 5"/>
          <p:cNvSpPr/>
          <p:nvPr/>
        </p:nvSpPr>
        <p:spPr>
          <a:xfrm>
            <a:off x="9597628" y="2179677"/>
            <a:ext cx="4238982" cy="95261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Водно-жировая плёнка на поверхности кожи, образованная из секрета сальных и потовых желез.</a:t>
            </a:r>
            <a:endParaRPr lang="en-US" sz="1550" dirty="0"/>
          </a:p>
        </p:txBody>
      </p:sp>
      <p:sp>
        <p:nvSpPr>
          <p:cNvPr id="10" name="Text 6"/>
          <p:cNvSpPr/>
          <p:nvPr/>
        </p:nvSpPr>
        <p:spPr>
          <a:xfrm>
            <a:off x="9597628" y="2943939"/>
            <a:ext cx="4238982" cy="95261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Имеет слабокислый pH (4,7-5,5), что создает неблагоприятную среду для патогенных микроорганизмов.</a:t>
            </a:r>
            <a:endParaRPr lang="en-US" sz="1550" dirty="0"/>
          </a:p>
        </p:txBody>
      </p:sp>
      <p:sp>
        <p:nvSpPr>
          <p:cNvPr id="13" name="Text 7"/>
          <p:cNvSpPr/>
          <p:nvPr/>
        </p:nvSpPr>
        <p:spPr>
          <a:xfrm>
            <a:off x="9597628" y="4154269"/>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Микробиом</a:t>
            </a:r>
            <a:endParaRPr lang="en-US" sz="2300" dirty="0"/>
          </a:p>
        </p:txBody>
      </p:sp>
      <p:sp>
        <p:nvSpPr>
          <p:cNvPr id="14" name="Text 8"/>
          <p:cNvSpPr/>
          <p:nvPr/>
        </p:nvSpPr>
        <p:spPr>
          <a:xfrm>
            <a:off x="9597628" y="4645402"/>
            <a:ext cx="4385072" cy="127015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Сообщество полезных микроорганизмов, населяющих поверхность кожи. Защищает от патогенов через конкуренцию за ресурсы и выработку антимикробных веществ.</a:t>
            </a:r>
            <a:endParaRPr lang="en-US" sz="1550" dirty="0"/>
          </a:p>
        </p:txBody>
      </p:sp>
      <p:sp>
        <p:nvSpPr>
          <p:cNvPr id="15" name="Text 9"/>
          <p:cNvSpPr/>
          <p:nvPr/>
        </p:nvSpPr>
        <p:spPr>
          <a:xfrm>
            <a:off x="9597628" y="5773460"/>
            <a:ext cx="4238982"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Влияет на иммунный ответ кожи и ее здоровье в целом.</a:t>
            </a:r>
            <a:endParaRPr lang="en-US" sz="1550" dirty="0"/>
          </a:p>
        </p:txBody>
      </p:sp>
      <p:sp>
        <p:nvSpPr>
          <p:cNvPr id="18" name="Text 10"/>
          <p:cNvSpPr/>
          <p:nvPr/>
        </p:nvSpPr>
        <p:spPr>
          <a:xfrm>
            <a:off x="793790" y="7240310"/>
            <a:ext cx="13042821" cy="317540"/>
          </a:xfrm>
          <a:prstGeom prst="rect">
            <a:avLst/>
          </a:prstGeom>
          <a:noFill/>
          <a:ln/>
        </p:spPr>
        <p:txBody>
          <a:bodyPr wrap="none" lIns="0" tIns="0" rIns="0" bIns="0" rtlCol="0" anchor="t"/>
          <a:lstStyle/>
          <a:p>
            <a:pPr marL="0" indent="0" algn="ctr">
              <a:lnSpc>
                <a:spcPts val="2500"/>
              </a:lnSpc>
              <a:buNone/>
            </a:pPr>
            <a:r>
              <a:rPr lang="en-US" sz="1550" b="1" dirty="0">
                <a:solidFill>
                  <a:srgbClr val="3C3939"/>
                </a:solidFill>
                <a:latin typeface="Geologica Light" pitchFamily="2" charset="0"/>
                <a:ea typeface="Roboto" pitchFamily="34" charset="-122"/>
                <a:cs typeface="Roboto" pitchFamily="34" charset="-120"/>
              </a:rPr>
              <a:t>Косметика должна поддерживать, а не разрушать эти барьеры.</a:t>
            </a:r>
            <a:r>
              <a:rPr lang="en-US" sz="1550" dirty="0">
                <a:solidFill>
                  <a:srgbClr val="3C3939"/>
                </a:solidFill>
                <a:latin typeface="Geologica Light" pitchFamily="2" charset="0"/>
                <a:ea typeface="Roboto" pitchFamily="34" charset="-122"/>
                <a:cs typeface="Roboto" pitchFamily="34" charset="-120"/>
              </a:rPr>
              <a:t> Нарушение любого из них приводит к проблемам с кожей.</a:t>
            </a: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586878"/>
            <a:ext cx="1001351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Как кожа взаимодействует с косметикой?</a:t>
            </a:r>
            <a:endParaRPr lang="en-US" sz="3900" dirty="0"/>
          </a:p>
        </p:txBody>
      </p:sp>
      <p:sp>
        <p:nvSpPr>
          <p:cNvPr id="3" name="Text 1"/>
          <p:cNvSpPr/>
          <p:nvPr/>
        </p:nvSpPr>
        <p:spPr>
          <a:xfrm>
            <a:off x="1190506" y="1700388"/>
            <a:ext cx="4517231" cy="372070"/>
          </a:xfrm>
          <a:prstGeom prst="rect">
            <a:avLst/>
          </a:prstGeom>
          <a:noFill/>
          <a:ln/>
        </p:spPr>
        <p:txBody>
          <a:bodyPr wrap="none" lIns="0" tIns="0" rIns="0" bIns="0" rtlCol="0" anchor="t"/>
          <a:lstStyle/>
          <a:p>
            <a:pPr marL="0" indent="0" algn="l">
              <a:lnSpc>
                <a:spcPts val="2900"/>
              </a:lnSpc>
              <a:buNone/>
            </a:pPr>
            <a:r>
              <a:rPr lang="en-US" sz="2300" dirty="0" err="1">
                <a:solidFill>
                  <a:srgbClr val="1B1B27"/>
                </a:solidFill>
                <a:latin typeface="Geologica Light" pitchFamily="2" charset="0"/>
                <a:ea typeface="Raleway" pitchFamily="34" charset="-122"/>
                <a:cs typeface="Raleway" pitchFamily="34" charset="-120"/>
              </a:rPr>
              <a:t>Уровни</a:t>
            </a:r>
            <a:r>
              <a:rPr lang="en-US" sz="2300" dirty="0">
                <a:solidFill>
                  <a:srgbClr val="1B1B27"/>
                </a:solidFill>
                <a:latin typeface="Geologica Light" pitchFamily="2" charset="0"/>
                <a:ea typeface="Raleway" pitchFamily="34" charset="-122"/>
                <a:cs typeface="Raleway" pitchFamily="34" charset="-120"/>
              </a:rPr>
              <a:t> </a:t>
            </a:r>
            <a:r>
              <a:rPr lang="en-US" sz="2300" dirty="0" err="1">
                <a:solidFill>
                  <a:srgbClr val="1B1B27"/>
                </a:solidFill>
                <a:latin typeface="Geologica Light" pitchFamily="2" charset="0"/>
                <a:ea typeface="Raleway" pitchFamily="34" charset="-122"/>
                <a:cs typeface="Raleway" pitchFamily="34" charset="-120"/>
              </a:rPr>
              <a:t>воздействия</a:t>
            </a:r>
            <a:r>
              <a:rPr lang="ru-RU" sz="2300" dirty="0">
                <a:solidFill>
                  <a:srgbClr val="1B1B27"/>
                </a:solidFill>
                <a:latin typeface="Geologica Light" pitchFamily="2" charset="0"/>
                <a:ea typeface="Raleway" pitchFamily="34" charset="-122"/>
                <a:cs typeface="Raleway" pitchFamily="34" charset="-120"/>
              </a:rPr>
              <a:t> </a:t>
            </a:r>
            <a:r>
              <a:rPr lang="en-US" sz="2300" dirty="0" err="1">
                <a:solidFill>
                  <a:srgbClr val="1B1B27"/>
                </a:solidFill>
                <a:latin typeface="Geologica Light" pitchFamily="2" charset="0"/>
                <a:ea typeface="Raleway" pitchFamily="34" charset="-122"/>
                <a:cs typeface="Raleway" pitchFamily="34" charset="-120"/>
              </a:rPr>
              <a:t>косметики</a:t>
            </a:r>
            <a:endParaRPr lang="en-US" sz="2300" dirty="0"/>
          </a:p>
        </p:txBody>
      </p:sp>
      <p:sp>
        <p:nvSpPr>
          <p:cNvPr id="4" name="Shape 2"/>
          <p:cNvSpPr/>
          <p:nvPr/>
        </p:nvSpPr>
        <p:spPr>
          <a:xfrm>
            <a:off x="793790" y="2460188"/>
            <a:ext cx="198358" cy="1222772"/>
          </a:xfrm>
          <a:prstGeom prst="roundRect">
            <a:avLst>
              <a:gd name="adj" fmla="val 42025"/>
            </a:avLst>
          </a:prstGeom>
          <a:solidFill>
            <a:srgbClr val="9CD4EA"/>
          </a:solidFill>
          <a:ln w="7620">
            <a:noFill/>
            <a:prstDash val="solid"/>
          </a:ln>
        </p:spPr>
        <p:txBody>
          <a:bodyPr/>
          <a:lstStyle/>
          <a:p>
            <a:endParaRPr lang="ru-RU"/>
          </a:p>
        </p:txBody>
      </p:sp>
      <p:sp>
        <p:nvSpPr>
          <p:cNvPr id="5" name="Text 3"/>
          <p:cNvSpPr/>
          <p:nvPr/>
        </p:nvSpPr>
        <p:spPr>
          <a:xfrm>
            <a:off x="1190506" y="2658547"/>
            <a:ext cx="4123373"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Прямое действие на роговой слой</a:t>
            </a:r>
            <a:endParaRPr lang="en-US" sz="1950" dirty="0"/>
          </a:p>
        </p:txBody>
      </p:sp>
      <p:sp>
        <p:nvSpPr>
          <p:cNvPr id="6" name="Text 4"/>
          <p:cNvSpPr/>
          <p:nvPr/>
        </p:nvSpPr>
        <p:spPr>
          <a:xfrm>
            <a:off x="1190506" y="2977713"/>
            <a:ext cx="4308594" cy="602815"/>
          </a:xfrm>
          <a:prstGeom prst="rect">
            <a:avLst/>
          </a:prstGeom>
          <a:noFill/>
          <a:ln/>
        </p:spPr>
        <p:txBody>
          <a:bodyPr wrap="none" lIns="0" tIns="0" rIns="0" bIns="0" rtlCol="0" anchor="t"/>
          <a:lstStyle/>
          <a:p>
            <a:r>
              <a:rPr lang="en-US" sz="1550" dirty="0">
                <a:solidFill>
                  <a:srgbClr val="3C3939"/>
                </a:solidFill>
                <a:latin typeface="Geologica Light" pitchFamily="2" charset="0"/>
                <a:ea typeface="Roboto" pitchFamily="34" charset="-122"/>
                <a:cs typeface="Roboto" pitchFamily="34" charset="-120"/>
              </a:rPr>
              <a:t>Увлажнение, </a:t>
            </a:r>
            <a:r>
              <a:rPr lang="en-US" sz="1550" dirty="0" err="1">
                <a:solidFill>
                  <a:srgbClr val="3C3939"/>
                </a:solidFill>
                <a:latin typeface="Geologica Light" pitchFamily="2" charset="0"/>
                <a:ea typeface="Roboto" pitchFamily="34" charset="-122"/>
                <a:cs typeface="Roboto" pitchFamily="34" charset="-120"/>
              </a:rPr>
              <a:t>смягчение</a:t>
            </a:r>
            <a:r>
              <a:rPr lang="en-US" sz="1550" dirty="0">
                <a:solidFill>
                  <a:srgbClr val="3C3939"/>
                </a:solidFill>
                <a:latin typeface="Geologica Light" pitchFamily="2" charset="0"/>
                <a:ea typeface="Roboto" pitchFamily="34" charset="-122"/>
                <a:cs typeface="Roboto" pitchFamily="34" charset="-120"/>
              </a:rPr>
              <a:t>,</a:t>
            </a:r>
          </a:p>
          <a:p>
            <a:r>
              <a:rPr lang="en-US" sz="1550" dirty="0" err="1">
                <a:solidFill>
                  <a:srgbClr val="3C3939"/>
                </a:solidFill>
                <a:latin typeface="Geologica Light" pitchFamily="2" charset="0"/>
                <a:ea typeface="Roboto" pitchFamily="34" charset="-122"/>
                <a:cs typeface="Roboto" pitchFamily="34" charset="-120"/>
              </a:rPr>
              <a:t>отшелушивание</a:t>
            </a:r>
            <a:r>
              <a:rPr lang="en-US" sz="1550" dirty="0">
                <a:solidFill>
                  <a:srgbClr val="3C3939"/>
                </a:solidFill>
                <a:latin typeface="Geologica Light" pitchFamily="2" charset="0"/>
                <a:ea typeface="Roboto" pitchFamily="34" charset="-122"/>
                <a:cs typeface="Roboto" pitchFamily="34" charset="-120"/>
              </a:rPr>
              <a:t>, защита от УФ</a:t>
            </a:r>
            <a:endParaRPr lang="en-US" sz="1550" dirty="0"/>
          </a:p>
        </p:txBody>
      </p:sp>
      <p:sp>
        <p:nvSpPr>
          <p:cNvPr id="7" name="Shape 5"/>
          <p:cNvSpPr/>
          <p:nvPr/>
        </p:nvSpPr>
        <p:spPr>
          <a:xfrm>
            <a:off x="1091446" y="3890686"/>
            <a:ext cx="198358" cy="1540312"/>
          </a:xfrm>
          <a:prstGeom prst="roundRect">
            <a:avLst>
              <a:gd name="adj" fmla="val 42025"/>
            </a:avLst>
          </a:prstGeom>
          <a:solidFill>
            <a:srgbClr val="9CD4EA"/>
          </a:solidFill>
          <a:ln w="7620">
            <a:noFill/>
            <a:prstDash val="solid"/>
          </a:ln>
        </p:spPr>
        <p:txBody>
          <a:bodyPr/>
          <a:lstStyle/>
          <a:p>
            <a:endParaRPr lang="ru-RU"/>
          </a:p>
        </p:txBody>
      </p:sp>
      <p:grpSp>
        <p:nvGrpSpPr>
          <p:cNvPr id="21" name="Группа 20"/>
          <p:cNvGrpSpPr/>
          <p:nvPr/>
        </p:nvGrpSpPr>
        <p:grpSpPr>
          <a:xfrm>
            <a:off x="1488162" y="4275258"/>
            <a:ext cx="4460438" cy="937300"/>
            <a:chOff x="1488162" y="4216360"/>
            <a:chExt cx="4460438" cy="937300"/>
          </a:xfrm>
        </p:grpSpPr>
        <p:sp>
          <p:nvSpPr>
            <p:cNvPr id="8" name="Text 6"/>
            <p:cNvSpPr/>
            <p:nvPr/>
          </p:nvSpPr>
          <p:spPr>
            <a:xfrm>
              <a:off x="1488162" y="4216360"/>
              <a:ext cx="4460438"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Влияние через сигнальные молекулы</a:t>
              </a:r>
              <a:endParaRPr lang="en-US" sz="1950" dirty="0"/>
            </a:p>
          </p:txBody>
        </p:sp>
        <p:sp>
          <p:nvSpPr>
            <p:cNvPr id="9" name="Text 7"/>
            <p:cNvSpPr/>
            <p:nvPr/>
          </p:nvSpPr>
          <p:spPr>
            <a:xfrm>
              <a:off x="1488162" y="4518581"/>
              <a:ext cx="4162901"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Активные компоненты запускают каскад биохимических реакций</a:t>
              </a:r>
              <a:endParaRPr lang="en-US" sz="1550" dirty="0"/>
            </a:p>
          </p:txBody>
        </p:sp>
      </p:grpSp>
      <p:sp>
        <p:nvSpPr>
          <p:cNvPr id="10" name="Shape 8"/>
          <p:cNvSpPr/>
          <p:nvPr/>
        </p:nvSpPr>
        <p:spPr>
          <a:xfrm>
            <a:off x="1304766" y="5717143"/>
            <a:ext cx="198358" cy="1540312"/>
          </a:xfrm>
          <a:prstGeom prst="roundRect">
            <a:avLst>
              <a:gd name="adj" fmla="val 42025"/>
            </a:avLst>
          </a:prstGeom>
          <a:solidFill>
            <a:srgbClr val="9CD4EA"/>
          </a:solidFill>
          <a:ln w="7620">
            <a:noFill/>
            <a:prstDash val="solid"/>
          </a:ln>
        </p:spPr>
        <p:txBody>
          <a:bodyPr/>
          <a:lstStyle/>
          <a:p>
            <a:endParaRPr lang="ru-RU"/>
          </a:p>
        </p:txBody>
      </p:sp>
      <p:sp>
        <p:nvSpPr>
          <p:cNvPr id="11" name="Text 9"/>
          <p:cNvSpPr/>
          <p:nvPr/>
        </p:nvSpPr>
        <p:spPr>
          <a:xfrm>
            <a:off x="1701482" y="6068199"/>
            <a:ext cx="386524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Взаимодействие с рецепторами</a:t>
            </a:r>
            <a:endParaRPr lang="en-US" sz="1950" dirty="0"/>
          </a:p>
        </p:txBody>
      </p:sp>
      <p:sp>
        <p:nvSpPr>
          <p:cNvPr id="12" name="Text 10"/>
          <p:cNvSpPr/>
          <p:nvPr/>
        </p:nvSpPr>
        <p:spPr>
          <a:xfrm>
            <a:off x="1701482" y="6378357"/>
            <a:ext cx="4056182"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Некоторые ингредиенты связываются с клеточными рецепторами, влияя на метаболизм клеток</a:t>
            </a:r>
            <a:endParaRPr lang="en-US" sz="1550" dirty="0"/>
          </a:p>
        </p:txBody>
      </p:sp>
      <p:sp>
        <p:nvSpPr>
          <p:cNvPr id="13" name="Text 11"/>
          <p:cNvSpPr/>
          <p:nvPr/>
        </p:nvSpPr>
        <p:spPr>
          <a:xfrm>
            <a:off x="7892633" y="1716047"/>
            <a:ext cx="4487426" cy="744141"/>
          </a:xfrm>
          <a:prstGeom prst="rect">
            <a:avLst/>
          </a:prstGeom>
          <a:noFill/>
          <a:ln/>
        </p:spPr>
        <p:txBody>
          <a:bodyPr wrap="square" lIns="0" tIns="0" rIns="0" bIns="0" rtlCol="0" anchor="t"/>
          <a:lstStyle/>
          <a:p>
            <a:pPr marL="0" indent="0" algn="l">
              <a:lnSpc>
                <a:spcPts val="2900"/>
              </a:lnSpc>
              <a:buNone/>
            </a:pPr>
            <a:r>
              <a:rPr lang="en-US" sz="2300" dirty="0" err="1">
                <a:solidFill>
                  <a:srgbClr val="1B1B27"/>
                </a:solidFill>
                <a:latin typeface="Geologica Light" pitchFamily="2" charset="0"/>
                <a:ea typeface="Raleway" pitchFamily="34" charset="-122"/>
                <a:cs typeface="Raleway" pitchFamily="34" charset="-120"/>
              </a:rPr>
              <a:t>Примеры</a:t>
            </a:r>
            <a:r>
              <a:rPr lang="en-US" sz="2300" dirty="0">
                <a:solidFill>
                  <a:srgbClr val="1B1B27"/>
                </a:solidFill>
                <a:latin typeface="Geologica Light" pitchFamily="2" charset="0"/>
                <a:ea typeface="Raleway" pitchFamily="34" charset="-122"/>
                <a:cs typeface="Raleway" pitchFamily="34" charset="-120"/>
              </a:rPr>
              <a:t> </a:t>
            </a:r>
            <a:r>
              <a:rPr lang="en-US" sz="2300" dirty="0" err="1">
                <a:solidFill>
                  <a:srgbClr val="1B1B27"/>
                </a:solidFill>
                <a:latin typeface="Geologica Light" pitchFamily="2" charset="0"/>
                <a:ea typeface="Raleway" pitchFamily="34" charset="-122"/>
                <a:cs typeface="Raleway" pitchFamily="34" charset="-120"/>
              </a:rPr>
              <a:t>косметических</a:t>
            </a:r>
            <a:endParaRPr lang="ru-RU" sz="2300" dirty="0">
              <a:solidFill>
                <a:srgbClr val="1B1B27"/>
              </a:solidFill>
              <a:latin typeface="Geologica Light" pitchFamily="2" charset="0"/>
              <a:ea typeface="Raleway" pitchFamily="34" charset="-122"/>
              <a:cs typeface="Raleway" pitchFamily="34" charset="-120"/>
            </a:endParaRPr>
          </a:p>
          <a:p>
            <a:pPr marL="0" indent="0" algn="l">
              <a:lnSpc>
                <a:spcPts val="2900"/>
              </a:lnSpc>
              <a:buNone/>
            </a:pPr>
            <a:r>
              <a:rPr lang="en-US" sz="2300" dirty="0" err="1">
                <a:solidFill>
                  <a:srgbClr val="1B1B27"/>
                </a:solidFill>
                <a:latin typeface="Geologica Light" pitchFamily="2" charset="0"/>
                <a:ea typeface="Raleway" pitchFamily="34" charset="-122"/>
                <a:cs typeface="Raleway" pitchFamily="34" charset="-120"/>
              </a:rPr>
              <a:t>компонентови</a:t>
            </a:r>
            <a:r>
              <a:rPr lang="en-US" sz="2300" dirty="0">
                <a:solidFill>
                  <a:srgbClr val="1B1B27"/>
                </a:solidFill>
                <a:latin typeface="Geologica Light" pitchFamily="2" charset="0"/>
                <a:ea typeface="Raleway" pitchFamily="34" charset="-122"/>
                <a:cs typeface="Raleway" pitchFamily="34" charset="-120"/>
              </a:rPr>
              <a:t> их влияние</a:t>
            </a:r>
            <a:endParaRPr lang="en-US" sz="2300" dirty="0"/>
          </a:p>
        </p:txBody>
      </p:sp>
      <p:sp>
        <p:nvSpPr>
          <p:cNvPr id="14" name="Text 12"/>
          <p:cNvSpPr/>
          <p:nvPr/>
        </p:nvSpPr>
        <p:spPr>
          <a:xfrm>
            <a:off x="7564874" y="2807375"/>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3C3939"/>
                </a:solidFill>
                <a:latin typeface="Geologica Light" pitchFamily="2" charset="0"/>
                <a:ea typeface="Roboto" pitchFamily="34" charset="-122"/>
                <a:cs typeface="Roboto" pitchFamily="34" charset="-120"/>
              </a:rPr>
              <a:t>Ниацинамид</a:t>
            </a:r>
            <a:r>
              <a:rPr lang="en-US" sz="1550" dirty="0">
                <a:solidFill>
                  <a:srgbClr val="3C3939"/>
                </a:solidFill>
                <a:latin typeface="Geologica Light" pitchFamily="2" charset="0"/>
                <a:ea typeface="Roboto" pitchFamily="34" charset="-122"/>
                <a:cs typeface="Roboto" pitchFamily="34" charset="-120"/>
              </a:rPr>
              <a:t> — активирует рецепторы, влияя на синтез церамидов, производство коллагена и меланогенез</a:t>
            </a:r>
            <a:endParaRPr lang="en-US" sz="1550" dirty="0"/>
          </a:p>
        </p:txBody>
      </p:sp>
      <p:sp>
        <p:nvSpPr>
          <p:cNvPr id="15" name="Text 13"/>
          <p:cNvSpPr/>
          <p:nvPr/>
        </p:nvSpPr>
        <p:spPr>
          <a:xfrm>
            <a:off x="7564874" y="3511868"/>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3C3939"/>
                </a:solidFill>
                <a:latin typeface="Geologica Light" pitchFamily="2" charset="0"/>
                <a:ea typeface="Roboto" pitchFamily="34" charset="-122"/>
                <a:cs typeface="Roboto" pitchFamily="34" charset="-120"/>
              </a:rPr>
              <a:t>Ретиноиды</a:t>
            </a:r>
            <a:r>
              <a:rPr lang="en-US" sz="1550" dirty="0">
                <a:solidFill>
                  <a:srgbClr val="3C3939"/>
                </a:solidFill>
                <a:latin typeface="Geologica Light" pitchFamily="2" charset="0"/>
                <a:ea typeface="Roboto" pitchFamily="34" charset="-122"/>
                <a:cs typeface="Roboto" pitchFamily="34" charset="-120"/>
              </a:rPr>
              <a:t> — связываются с ядерными рецепторами клеток, регулируя экспрессию генов</a:t>
            </a:r>
            <a:endParaRPr lang="en-US" sz="1550" dirty="0"/>
          </a:p>
        </p:txBody>
      </p:sp>
      <p:sp>
        <p:nvSpPr>
          <p:cNvPr id="16" name="Text 14"/>
          <p:cNvSpPr/>
          <p:nvPr/>
        </p:nvSpPr>
        <p:spPr>
          <a:xfrm>
            <a:off x="7564874" y="4216360"/>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3C3939"/>
                </a:solidFill>
                <a:latin typeface="Geologica Light" pitchFamily="2" charset="0"/>
                <a:ea typeface="Roboto" pitchFamily="34" charset="-122"/>
                <a:cs typeface="Roboto" pitchFamily="34" charset="-120"/>
              </a:rPr>
              <a:t>Пептиды</a:t>
            </a:r>
            <a:r>
              <a:rPr lang="en-US" sz="1550" dirty="0">
                <a:solidFill>
                  <a:srgbClr val="3C3939"/>
                </a:solidFill>
                <a:latin typeface="Geologica Light" pitchFamily="2" charset="0"/>
                <a:ea typeface="Roboto" pitchFamily="34" charset="-122"/>
                <a:cs typeface="Roboto" pitchFamily="34" charset="-120"/>
              </a:rPr>
              <a:t> — имитируют сигнальные молекулы, стимулируя определенные клеточные процессы</a:t>
            </a:r>
            <a:endParaRPr lang="en-US" sz="1550" dirty="0"/>
          </a:p>
        </p:txBody>
      </p:sp>
      <p:sp>
        <p:nvSpPr>
          <p:cNvPr id="17" name="Text 15"/>
          <p:cNvSpPr/>
          <p:nvPr/>
        </p:nvSpPr>
        <p:spPr>
          <a:xfrm>
            <a:off x="7564874" y="4920853"/>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b="1" dirty="0">
                <a:solidFill>
                  <a:srgbClr val="3C3939"/>
                </a:solidFill>
                <a:latin typeface="Geologica Light" pitchFamily="2" charset="0"/>
                <a:ea typeface="Roboto" pitchFamily="34" charset="-122"/>
                <a:cs typeface="Roboto" pitchFamily="34" charset="-120"/>
              </a:rPr>
              <a:t>Антиоксиданты</a:t>
            </a:r>
            <a:r>
              <a:rPr lang="en-US" sz="1550" dirty="0">
                <a:solidFill>
                  <a:srgbClr val="3C3939"/>
                </a:solidFill>
                <a:latin typeface="Geologica Light" pitchFamily="2" charset="0"/>
                <a:ea typeface="Roboto" pitchFamily="34" charset="-122"/>
                <a:cs typeface="Roboto" pitchFamily="34" charset="-120"/>
              </a:rPr>
              <a:t> — нейтрализуют свободные радикалы, защищая клетки от окислительного стресса</a:t>
            </a:r>
            <a:endParaRPr lang="en-US" sz="1550" dirty="0"/>
          </a:p>
        </p:txBody>
      </p:sp>
      <p:sp>
        <p:nvSpPr>
          <p:cNvPr id="18" name="Shape 16"/>
          <p:cNvSpPr/>
          <p:nvPr/>
        </p:nvSpPr>
        <p:spPr>
          <a:xfrm>
            <a:off x="7564874" y="5779175"/>
            <a:ext cx="6279356" cy="1478280"/>
          </a:xfrm>
          <a:prstGeom prst="roundRect">
            <a:avLst>
              <a:gd name="adj" fmla="val 5639"/>
            </a:avLst>
          </a:prstGeom>
          <a:solidFill>
            <a:srgbClr val="9CD4EA"/>
          </a:solidFill>
          <a:ln/>
        </p:spPr>
        <p:txBody>
          <a:bodyPr/>
          <a:lstStyle/>
          <a:p>
            <a:endParaRPr lang="ru-RU"/>
          </a:p>
        </p:txBody>
      </p:sp>
      <p:pic>
        <p:nvPicPr>
          <p:cNvPr id="19" name="Image 0" descr="preencoded.png"/>
          <p:cNvPicPr>
            <a:picLocks noChangeAspect="1"/>
          </p:cNvPicPr>
          <p:nvPr/>
        </p:nvPicPr>
        <p:blipFill>
          <a:blip r:embed="rId3">
            <a:biLevel thresh="25000"/>
          </a:blip>
          <a:stretch>
            <a:fillRect/>
          </a:stretch>
        </p:blipFill>
        <p:spPr>
          <a:xfrm>
            <a:off x="13137486" y="5864131"/>
            <a:ext cx="642937" cy="514226"/>
          </a:xfrm>
          <a:prstGeom prst="rect">
            <a:avLst/>
          </a:prstGeom>
        </p:spPr>
      </p:pic>
      <p:sp>
        <p:nvSpPr>
          <p:cNvPr id="20" name="Text 17"/>
          <p:cNvSpPr/>
          <p:nvPr/>
        </p:nvSpPr>
        <p:spPr>
          <a:xfrm>
            <a:off x="7892633" y="6027063"/>
            <a:ext cx="5436275" cy="95261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Geologica Light" pitchFamily="2" charset="0"/>
                <a:ea typeface="Roboto" pitchFamily="34" charset="-122"/>
                <a:cs typeface="Roboto" pitchFamily="34" charset="-120"/>
              </a:rPr>
              <a:t>Современная косметика уже не просто "смазывает" кожу, а взаимодействует с ней на биохимическом уровне, запуская каскады реакций.</a:t>
            </a:r>
            <a:endParaRPr lang="en-US" sz="15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632F5-BD70-9346-47B8-3620CEB27172}"/>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E013CED-5EC1-A5D5-A7C3-D6C44B70BF9F}"/>
              </a:ext>
            </a:extLst>
          </p:cNvPr>
          <p:cNvSpPr/>
          <p:nvPr/>
        </p:nvSpPr>
        <p:spPr>
          <a:xfrm>
            <a:off x="793790" y="1067157"/>
            <a:ext cx="886396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Пути проникновения веществ в кожу</a:t>
            </a:r>
            <a:endParaRPr lang="en-US" sz="3900" dirty="0"/>
          </a:p>
        </p:txBody>
      </p:sp>
      <p:sp>
        <p:nvSpPr>
          <p:cNvPr id="3" name="Shape 1">
            <a:extLst>
              <a:ext uri="{FF2B5EF4-FFF2-40B4-BE49-F238E27FC236}">
                <a16:creationId xmlns:a16="http://schemas.microsoft.com/office/drawing/2014/main" id="{D8E9680C-B4D8-56B5-47DF-2B52853F9633}"/>
              </a:ext>
            </a:extLst>
          </p:cNvPr>
          <p:cNvSpPr/>
          <p:nvPr/>
        </p:nvSpPr>
        <p:spPr>
          <a:xfrm>
            <a:off x="467596" y="3697165"/>
            <a:ext cx="3951447" cy="1862456"/>
          </a:xfrm>
          <a:prstGeom prst="roundRect">
            <a:avLst>
              <a:gd name="adj" fmla="val 2797"/>
            </a:avLst>
          </a:prstGeom>
          <a:solidFill>
            <a:srgbClr val="FFFFFF">
              <a:alpha val="95000"/>
            </a:srgbClr>
          </a:solidFill>
          <a:ln/>
        </p:spPr>
        <p:txBody>
          <a:bodyPr/>
          <a:lstStyle/>
          <a:p>
            <a:endParaRPr lang="ru-RU"/>
          </a:p>
        </p:txBody>
      </p:sp>
      <p:sp>
        <p:nvSpPr>
          <p:cNvPr id="4" name="Shape 2">
            <a:extLst>
              <a:ext uri="{FF2B5EF4-FFF2-40B4-BE49-F238E27FC236}">
                <a16:creationId xmlns:a16="http://schemas.microsoft.com/office/drawing/2014/main" id="{BBBE24E9-CB15-059D-3710-3EF4D98C167E}"/>
              </a:ext>
            </a:extLst>
          </p:cNvPr>
          <p:cNvSpPr/>
          <p:nvPr/>
        </p:nvSpPr>
        <p:spPr>
          <a:xfrm>
            <a:off x="646191" y="2358866"/>
            <a:ext cx="4215289" cy="91440"/>
          </a:xfrm>
          <a:prstGeom prst="roundRect">
            <a:avLst>
              <a:gd name="adj" fmla="val 91163"/>
            </a:avLst>
          </a:prstGeom>
          <a:solidFill>
            <a:srgbClr val="9CD4EA"/>
          </a:solidFill>
          <a:ln/>
        </p:spPr>
        <p:txBody>
          <a:bodyPr/>
          <a:lstStyle/>
          <a:p>
            <a:endParaRPr lang="ru-RU"/>
          </a:p>
        </p:txBody>
      </p:sp>
      <p:sp>
        <p:nvSpPr>
          <p:cNvPr id="5" name="Shape 3">
            <a:extLst>
              <a:ext uri="{FF2B5EF4-FFF2-40B4-BE49-F238E27FC236}">
                <a16:creationId xmlns:a16="http://schemas.microsoft.com/office/drawing/2014/main" id="{B6FC6410-652A-2148-0B6A-2E98DBD84932}"/>
              </a:ext>
            </a:extLst>
          </p:cNvPr>
          <p:cNvSpPr/>
          <p:nvPr/>
        </p:nvSpPr>
        <p:spPr>
          <a:xfrm>
            <a:off x="2292111" y="2058946"/>
            <a:ext cx="595313" cy="595313"/>
          </a:xfrm>
          <a:prstGeom prst="roundRect">
            <a:avLst>
              <a:gd name="adj" fmla="val 153600"/>
            </a:avLst>
          </a:prstGeom>
          <a:solidFill>
            <a:srgbClr val="9CD4EA"/>
          </a:solidFill>
          <a:ln/>
        </p:spPr>
        <p:txBody>
          <a:bodyPr/>
          <a:lstStyle/>
          <a:p>
            <a:endParaRPr lang="ru-RU"/>
          </a:p>
        </p:txBody>
      </p:sp>
      <p:sp>
        <p:nvSpPr>
          <p:cNvPr id="6" name="Text 4">
            <a:extLst>
              <a:ext uri="{FF2B5EF4-FFF2-40B4-BE49-F238E27FC236}">
                <a16:creationId xmlns:a16="http://schemas.microsoft.com/office/drawing/2014/main" id="{7DAC6762-2B5D-E399-4731-D24B8F7424D0}"/>
              </a:ext>
            </a:extLst>
          </p:cNvPr>
          <p:cNvSpPr/>
          <p:nvPr/>
        </p:nvSpPr>
        <p:spPr>
          <a:xfrm>
            <a:off x="2470705" y="2161220"/>
            <a:ext cx="238125" cy="242532"/>
          </a:xfrm>
          <a:prstGeom prst="rect">
            <a:avLst/>
          </a:prstGeom>
          <a:noFill/>
          <a:ln/>
        </p:spPr>
        <p:txBody>
          <a:bodyPr wrap="none" lIns="0" tIns="0" rIns="0" bIns="0" rtlCol="0" anchor="t"/>
          <a:lstStyle/>
          <a:p>
            <a:pPr marL="0" indent="0" algn="ctr">
              <a:lnSpc>
                <a:spcPts val="3000"/>
              </a:lnSpc>
              <a:buNone/>
            </a:pPr>
            <a:r>
              <a:rPr lang="en-US" sz="1850" dirty="0">
                <a:solidFill>
                  <a:srgbClr val="FFFFFF"/>
                </a:solidFill>
                <a:latin typeface="Geologica Roman Black" pitchFamily="2" charset="0"/>
                <a:ea typeface="Raleway" pitchFamily="34" charset="-122"/>
                <a:cs typeface="Raleway" pitchFamily="34" charset="-120"/>
              </a:rPr>
              <a:t>1</a:t>
            </a:r>
            <a:endParaRPr lang="en-US" sz="1850" dirty="0">
              <a:latin typeface="Geologica Roman Black" pitchFamily="2" charset="0"/>
            </a:endParaRPr>
          </a:p>
        </p:txBody>
      </p:sp>
      <p:sp>
        <p:nvSpPr>
          <p:cNvPr id="7" name="Text 5">
            <a:extLst>
              <a:ext uri="{FF2B5EF4-FFF2-40B4-BE49-F238E27FC236}">
                <a16:creationId xmlns:a16="http://schemas.microsoft.com/office/drawing/2014/main" id="{2D84A3E5-EB14-5757-51D1-91E4C7ECD37F}"/>
              </a:ext>
            </a:extLst>
          </p:cNvPr>
          <p:cNvSpPr/>
          <p:nvPr/>
        </p:nvSpPr>
        <p:spPr>
          <a:xfrm>
            <a:off x="353416" y="2900086"/>
            <a:ext cx="4634865" cy="453466"/>
          </a:xfrm>
          <a:prstGeom prst="rect">
            <a:avLst/>
          </a:prstGeom>
          <a:noFill/>
          <a:ln/>
        </p:spPr>
        <p:txBody>
          <a:bodyPr wrap="square" lIns="0" tIns="0" rIns="0" bIns="0" rtlCol="0" anchor="t"/>
          <a:lstStyle/>
          <a:p>
            <a:pPr marL="0" indent="0" algn="ctr">
              <a:lnSpc>
                <a:spcPts val="2900"/>
              </a:lnSpc>
              <a:buNone/>
            </a:pPr>
            <a:r>
              <a:rPr lang="en-US" sz="2300" dirty="0" err="1">
                <a:solidFill>
                  <a:srgbClr val="3C3939"/>
                </a:solidFill>
                <a:latin typeface="Geologica Light" pitchFamily="2" charset="0"/>
                <a:ea typeface="Raleway" pitchFamily="34" charset="-122"/>
                <a:cs typeface="Raleway" pitchFamily="34" charset="-120"/>
              </a:rPr>
              <a:t>Межклеточный</a:t>
            </a:r>
            <a:r>
              <a:rPr lang="en-US" sz="2300" dirty="0">
                <a:solidFill>
                  <a:srgbClr val="3C3939"/>
                </a:solidFill>
                <a:latin typeface="Geologica Light" pitchFamily="2" charset="0"/>
                <a:ea typeface="Raleway" pitchFamily="34" charset="-122"/>
                <a:cs typeface="Raleway" pitchFamily="34" charset="-120"/>
              </a:rPr>
              <a:t> </a:t>
            </a:r>
            <a:r>
              <a:rPr lang="en-US" sz="2300" dirty="0" err="1">
                <a:solidFill>
                  <a:srgbClr val="3C3939"/>
                </a:solidFill>
                <a:latin typeface="Geologica Light" pitchFamily="2" charset="0"/>
                <a:ea typeface="Raleway" pitchFamily="34" charset="-122"/>
                <a:cs typeface="Raleway" pitchFamily="34" charset="-120"/>
              </a:rPr>
              <a:t>путь</a:t>
            </a:r>
            <a:endParaRPr lang="ru-RU" sz="2300" dirty="0">
              <a:solidFill>
                <a:srgbClr val="3C3939"/>
              </a:solidFill>
              <a:latin typeface="Geologica Light" pitchFamily="2" charset="0"/>
              <a:ea typeface="Raleway" pitchFamily="34" charset="-122"/>
              <a:cs typeface="Raleway" pitchFamily="34" charset="-120"/>
            </a:endParaRPr>
          </a:p>
          <a:p>
            <a:pPr marL="0" indent="0" algn="ctr">
              <a:lnSpc>
                <a:spcPts val="2900"/>
              </a:lnSpc>
              <a:buNone/>
            </a:pPr>
            <a:r>
              <a:rPr lang="en-US" sz="2300" dirty="0">
                <a:solidFill>
                  <a:srgbClr val="3C3939"/>
                </a:solidFill>
                <a:latin typeface="Geologica Light" pitchFamily="2" charset="0"/>
                <a:ea typeface="Raleway" pitchFamily="34" charset="-122"/>
                <a:cs typeface="Raleway" pitchFamily="34" charset="-120"/>
              </a:rPr>
              <a:t>(</a:t>
            </a:r>
            <a:r>
              <a:rPr lang="en-US" sz="2300" dirty="0" err="1">
                <a:solidFill>
                  <a:srgbClr val="3C3939"/>
                </a:solidFill>
                <a:latin typeface="Geologica Light" pitchFamily="2" charset="0"/>
                <a:ea typeface="Raleway" pitchFamily="34" charset="-122"/>
                <a:cs typeface="Raleway" pitchFamily="34" charset="-120"/>
              </a:rPr>
              <a:t>основной</a:t>
            </a:r>
            <a:r>
              <a:rPr lang="en-US" sz="2300" dirty="0">
                <a:solidFill>
                  <a:srgbClr val="3C3939"/>
                </a:solidFill>
                <a:latin typeface="Geologica Light" pitchFamily="2" charset="0"/>
                <a:ea typeface="Raleway" pitchFamily="34" charset="-122"/>
                <a:cs typeface="Raleway" pitchFamily="34" charset="-120"/>
              </a:rPr>
              <a:t>)</a:t>
            </a:r>
            <a:endParaRPr lang="en-US" sz="2300" dirty="0"/>
          </a:p>
        </p:txBody>
      </p:sp>
      <p:sp>
        <p:nvSpPr>
          <p:cNvPr id="8" name="Text 6">
            <a:extLst>
              <a:ext uri="{FF2B5EF4-FFF2-40B4-BE49-F238E27FC236}">
                <a16:creationId xmlns:a16="http://schemas.microsoft.com/office/drawing/2014/main" id="{98032433-7616-DDF0-B07A-7069CC61867E}"/>
              </a:ext>
            </a:extLst>
          </p:cNvPr>
          <p:cNvSpPr/>
          <p:nvPr/>
        </p:nvSpPr>
        <p:spPr>
          <a:xfrm>
            <a:off x="646191" y="4132600"/>
            <a:ext cx="3772853" cy="127015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Вещества проникают через липидный матрикс между корнеоцитами. Это основной путь для липофильных (жирорастворимых) веществ.</a:t>
            </a:r>
            <a:endParaRPr lang="en-US" sz="1550" dirty="0"/>
          </a:p>
        </p:txBody>
      </p:sp>
      <p:sp>
        <p:nvSpPr>
          <p:cNvPr id="9" name="Text 7">
            <a:extLst>
              <a:ext uri="{FF2B5EF4-FFF2-40B4-BE49-F238E27FC236}">
                <a16:creationId xmlns:a16="http://schemas.microsoft.com/office/drawing/2014/main" id="{9E323EAC-8754-28A8-E8A2-1D35863D4EC4}"/>
              </a:ext>
            </a:extLst>
          </p:cNvPr>
          <p:cNvSpPr/>
          <p:nvPr/>
        </p:nvSpPr>
        <p:spPr>
          <a:xfrm>
            <a:off x="646190" y="5339145"/>
            <a:ext cx="3772853" cy="952619"/>
          </a:xfrm>
          <a:prstGeom prst="rect">
            <a:avLst/>
          </a:prstGeom>
          <a:noFill/>
          <a:ln/>
        </p:spPr>
        <p:txBody>
          <a:bodyPr wrap="square" lIns="0" tIns="0" rIns="0" bIns="0" rtlCol="0" anchor="t"/>
          <a:lstStyle/>
          <a:p>
            <a:pPr marL="0" indent="0" algn="l">
              <a:buNone/>
            </a:pPr>
            <a:r>
              <a:rPr lang="en-US" sz="1550" b="1" dirty="0">
                <a:solidFill>
                  <a:srgbClr val="3C3939"/>
                </a:solidFill>
                <a:latin typeface="Geologica Light" pitchFamily="2" charset="0"/>
                <a:ea typeface="Roboto" pitchFamily="34" charset="-122"/>
                <a:cs typeface="Roboto" pitchFamily="34" charset="-120"/>
              </a:rPr>
              <a:t>Примеры:</a:t>
            </a:r>
            <a:r>
              <a:rPr lang="en-US" sz="1550" dirty="0">
                <a:solidFill>
                  <a:srgbClr val="3C3939"/>
                </a:solidFill>
                <a:latin typeface="Geologica Light" pitchFamily="2" charset="0"/>
                <a:ea typeface="Roboto" pitchFamily="34" charset="-122"/>
                <a:cs typeface="Roboto" pitchFamily="34" charset="-120"/>
              </a:rPr>
              <a:t> масла, жирорастворимые витамины (А, Е), силиконы, многие консерванты.</a:t>
            </a:r>
            <a:endParaRPr lang="en-US" sz="1550" dirty="0"/>
          </a:p>
        </p:txBody>
      </p:sp>
      <p:sp>
        <p:nvSpPr>
          <p:cNvPr id="24" name="Text 22">
            <a:extLst>
              <a:ext uri="{FF2B5EF4-FFF2-40B4-BE49-F238E27FC236}">
                <a16:creationId xmlns:a16="http://schemas.microsoft.com/office/drawing/2014/main" id="{E9129638-7C6D-2076-119A-6A84E8D2E412}"/>
              </a:ext>
            </a:extLst>
          </p:cNvPr>
          <p:cNvSpPr/>
          <p:nvPr/>
        </p:nvSpPr>
        <p:spPr>
          <a:xfrm>
            <a:off x="536752" y="693054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Глубина проникновения компонента зависит от его молекулярной массы (&lt; 500 Да для проникновения), растворимости (баланс между липо- и гидрофильностью) и состояния кожного барьера.</a:t>
            </a:r>
            <a:endParaRPr lang="en-US" sz="1550" dirty="0"/>
          </a:p>
        </p:txBody>
      </p:sp>
      <p:pic>
        <p:nvPicPr>
          <p:cNvPr id="12" name="Picture 2">
            <a:extLst>
              <a:ext uri="{FF2B5EF4-FFF2-40B4-BE49-F238E27FC236}">
                <a16:creationId xmlns:a16="http://schemas.microsoft.com/office/drawing/2014/main" id="{E1D593F5-3A2E-FB5E-E91D-10A57F3F5B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7858" y="2528013"/>
            <a:ext cx="7991715" cy="3209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394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016085"/>
            <a:ext cx="1235178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pitchFamily="2" charset="0"/>
                <a:ea typeface="Raleway" pitchFamily="34" charset="-122"/>
                <a:cs typeface="Raleway" pitchFamily="34" charset="-120"/>
              </a:rPr>
              <a:t>Когда вы в последний раз боялись слова в составе?</a:t>
            </a:r>
            <a:endParaRPr lang="en-US" sz="3900" dirty="0">
              <a:latin typeface="Geologica" pitchFamily="2" charset="0"/>
            </a:endParaRPr>
          </a:p>
        </p:txBody>
      </p:sp>
      <p:sp>
        <p:nvSpPr>
          <p:cNvPr id="3" name="Shape 1"/>
          <p:cNvSpPr/>
          <p:nvPr/>
        </p:nvSpPr>
        <p:spPr>
          <a:xfrm>
            <a:off x="793790" y="3032998"/>
            <a:ext cx="6422231" cy="1220629"/>
          </a:xfrm>
          <a:prstGeom prst="roundRect">
            <a:avLst>
              <a:gd name="adj" fmla="val 6829"/>
            </a:avLst>
          </a:prstGeom>
          <a:solidFill>
            <a:srgbClr val="9CD4EA"/>
          </a:solidFill>
          <a:ln w="7620">
            <a:solidFill>
              <a:srgbClr val="C7C7D0"/>
            </a:solidFill>
            <a:prstDash val="solid"/>
          </a:ln>
        </p:spPr>
        <p:txBody>
          <a:bodyPr/>
          <a:lstStyle/>
          <a:p>
            <a:endParaRPr lang="ru-RU"/>
          </a:p>
        </p:txBody>
      </p:sp>
      <p:sp>
        <p:nvSpPr>
          <p:cNvPr id="4" name="Text 2"/>
          <p:cNvSpPr/>
          <p:nvPr/>
        </p:nvSpPr>
        <p:spPr>
          <a:xfrm>
            <a:off x="999768" y="3342704"/>
            <a:ext cx="2977039" cy="307495"/>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pitchFamily="2" charset="0"/>
                <a:ea typeface="Raleway" pitchFamily="34" charset="-122"/>
                <a:cs typeface="Raleway" pitchFamily="34" charset="-120"/>
              </a:rPr>
              <a:t>Силикон</a:t>
            </a:r>
            <a:endParaRPr lang="en-US" sz="2300" dirty="0">
              <a:latin typeface="Geologica" pitchFamily="2" charset="0"/>
            </a:endParaRPr>
          </a:p>
        </p:txBody>
      </p:sp>
      <p:sp>
        <p:nvSpPr>
          <p:cNvPr id="5" name="Text 3"/>
          <p:cNvSpPr/>
          <p:nvPr/>
        </p:nvSpPr>
        <p:spPr>
          <a:xfrm>
            <a:off x="999768" y="3757664"/>
            <a:ext cx="6010275" cy="262431"/>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pitchFamily="2" charset="0"/>
                <a:ea typeface="Roboto" pitchFamily="34" charset="-122"/>
                <a:cs typeface="Roboto" pitchFamily="34" charset="-120"/>
              </a:rPr>
              <a:t>Пугающий компонент или безопасный ингредиент?</a:t>
            </a:r>
            <a:endParaRPr lang="en-US" sz="1550" dirty="0">
              <a:latin typeface="Geologica" pitchFamily="2" charset="0"/>
            </a:endParaRPr>
          </a:p>
        </p:txBody>
      </p:sp>
      <p:sp>
        <p:nvSpPr>
          <p:cNvPr id="6" name="Shape 4"/>
          <p:cNvSpPr/>
          <p:nvPr/>
        </p:nvSpPr>
        <p:spPr>
          <a:xfrm>
            <a:off x="7414379" y="3032998"/>
            <a:ext cx="6422231" cy="1220629"/>
          </a:xfrm>
          <a:prstGeom prst="roundRect">
            <a:avLst>
              <a:gd name="adj" fmla="val 6829"/>
            </a:avLst>
          </a:prstGeom>
          <a:solidFill>
            <a:srgbClr val="9CD4EA"/>
          </a:solidFill>
          <a:ln w="7620">
            <a:solidFill>
              <a:srgbClr val="C7C7D0"/>
            </a:solidFill>
            <a:prstDash val="solid"/>
          </a:ln>
        </p:spPr>
        <p:txBody>
          <a:bodyPr/>
          <a:lstStyle/>
          <a:p>
            <a:endParaRPr lang="ru-RU"/>
          </a:p>
        </p:txBody>
      </p:sp>
      <p:sp>
        <p:nvSpPr>
          <p:cNvPr id="7" name="Text 5"/>
          <p:cNvSpPr/>
          <p:nvPr/>
        </p:nvSpPr>
        <p:spPr>
          <a:xfrm>
            <a:off x="7620357" y="3310416"/>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pitchFamily="2" charset="0"/>
                <a:ea typeface="Raleway" pitchFamily="34" charset="-122"/>
                <a:cs typeface="Raleway" pitchFamily="34" charset="-120"/>
              </a:rPr>
              <a:t>Парабен</a:t>
            </a:r>
            <a:endParaRPr lang="en-US" sz="2300" dirty="0">
              <a:latin typeface="Geologica" pitchFamily="2" charset="0"/>
            </a:endParaRPr>
          </a:p>
        </p:txBody>
      </p:sp>
      <p:sp>
        <p:nvSpPr>
          <p:cNvPr id="8" name="Text 6"/>
          <p:cNvSpPr/>
          <p:nvPr/>
        </p:nvSpPr>
        <p:spPr>
          <a:xfrm>
            <a:off x="7620357" y="3730109"/>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pitchFamily="2" charset="0"/>
                <a:ea typeface="Roboto" pitchFamily="34" charset="-122"/>
                <a:cs typeface="Roboto" pitchFamily="34" charset="-120"/>
              </a:rPr>
              <a:t>Эффективный консервант или опасное вещество?</a:t>
            </a:r>
            <a:endParaRPr lang="en-US" sz="1550" dirty="0">
              <a:latin typeface="Geologica" pitchFamily="2" charset="0"/>
            </a:endParaRPr>
          </a:p>
        </p:txBody>
      </p:sp>
      <p:sp>
        <p:nvSpPr>
          <p:cNvPr id="9" name="Shape 7"/>
          <p:cNvSpPr/>
          <p:nvPr/>
        </p:nvSpPr>
        <p:spPr>
          <a:xfrm>
            <a:off x="793790" y="4451985"/>
            <a:ext cx="6422231" cy="1220629"/>
          </a:xfrm>
          <a:prstGeom prst="roundRect">
            <a:avLst>
              <a:gd name="adj" fmla="val 6829"/>
            </a:avLst>
          </a:prstGeom>
          <a:solidFill>
            <a:srgbClr val="9CD4EA"/>
          </a:solidFill>
          <a:ln w="7620">
            <a:solidFill>
              <a:srgbClr val="C7C7D0"/>
            </a:solidFill>
            <a:prstDash val="solid"/>
          </a:ln>
        </p:spPr>
        <p:txBody>
          <a:bodyPr/>
          <a:lstStyle/>
          <a:p>
            <a:endParaRPr lang="ru-RU"/>
          </a:p>
        </p:txBody>
      </p:sp>
      <p:sp>
        <p:nvSpPr>
          <p:cNvPr id="10" name="Text 8"/>
          <p:cNvSpPr/>
          <p:nvPr/>
        </p:nvSpPr>
        <p:spPr>
          <a:xfrm>
            <a:off x="999768" y="4729402"/>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pitchFamily="2" charset="0"/>
                <a:ea typeface="Raleway" pitchFamily="34" charset="-122"/>
                <a:cs typeface="Raleway" pitchFamily="34" charset="-120"/>
              </a:rPr>
              <a:t>Спирт</a:t>
            </a:r>
            <a:endParaRPr lang="en-US" sz="2300" dirty="0">
              <a:latin typeface="Geologica" pitchFamily="2" charset="0"/>
            </a:endParaRPr>
          </a:p>
        </p:txBody>
      </p:sp>
      <p:sp>
        <p:nvSpPr>
          <p:cNvPr id="11" name="Text 9"/>
          <p:cNvSpPr/>
          <p:nvPr/>
        </p:nvSpPr>
        <p:spPr>
          <a:xfrm>
            <a:off x="999768" y="5134807"/>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pitchFamily="2" charset="0"/>
                <a:ea typeface="Roboto" pitchFamily="34" charset="-122"/>
                <a:cs typeface="Roboto" pitchFamily="34" charset="-120"/>
              </a:rPr>
              <a:t>Сушащий агент или функциональный ингредиент?</a:t>
            </a:r>
            <a:endParaRPr lang="en-US" sz="1550" dirty="0">
              <a:latin typeface="Geologica" pitchFamily="2" charset="0"/>
            </a:endParaRPr>
          </a:p>
        </p:txBody>
      </p:sp>
      <p:sp>
        <p:nvSpPr>
          <p:cNvPr id="12" name="Shape 10"/>
          <p:cNvSpPr/>
          <p:nvPr/>
        </p:nvSpPr>
        <p:spPr>
          <a:xfrm>
            <a:off x="7414379" y="4451985"/>
            <a:ext cx="6422231" cy="1220629"/>
          </a:xfrm>
          <a:prstGeom prst="roundRect">
            <a:avLst>
              <a:gd name="adj" fmla="val 6829"/>
            </a:avLst>
          </a:prstGeom>
          <a:solidFill>
            <a:srgbClr val="9CD4EA">
              <a:alpha val="80000"/>
            </a:srgbClr>
          </a:solidFill>
          <a:ln w="7620">
            <a:solidFill>
              <a:srgbClr val="C7C7D0"/>
            </a:solidFill>
            <a:prstDash val="solid"/>
          </a:ln>
        </p:spPr>
        <p:txBody>
          <a:bodyPr/>
          <a:lstStyle/>
          <a:p>
            <a:endParaRPr lang="ru-RU"/>
          </a:p>
        </p:txBody>
      </p:sp>
      <p:sp>
        <p:nvSpPr>
          <p:cNvPr id="13" name="Text 11"/>
          <p:cNvSpPr/>
          <p:nvPr/>
        </p:nvSpPr>
        <p:spPr>
          <a:xfrm>
            <a:off x="7620357" y="4757977"/>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pitchFamily="2" charset="0"/>
                <a:ea typeface="Raleway" pitchFamily="34" charset="-122"/>
                <a:cs typeface="Raleway" pitchFamily="34" charset="-120"/>
              </a:rPr>
              <a:t>Сульфат</a:t>
            </a:r>
            <a:endParaRPr lang="en-US" sz="2300" dirty="0">
              <a:latin typeface="Geologica" pitchFamily="2" charset="0"/>
            </a:endParaRPr>
          </a:p>
        </p:txBody>
      </p:sp>
      <p:sp>
        <p:nvSpPr>
          <p:cNvPr id="14" name="Text 12"/>
          <p:cNvSpPr/>
          <p:nvPr/>
        </p:nvSpPr>
        <p:spPr>
          <a:xfrm>
            <a:off x="7620357" y="5177670"/>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pitchFamily="2" charset="0"/>
                <a:ea typeface="Roboto" pitchFamily="34" charset="-122"/>
                <a:cs typeface="Roboto" pitchFamily="34" charset="-120"/>
              </a:rPr>
              <a:t>Агрессивное очищение или просто пенообразователь?</a:t>
            </a:r>
            <a:endParaRPr lang="en-US" sz="1550" dirty="0">
              <a:latin typeface="Geologica" pitchFamily="2" charset="0"/>
            </a:endParaRPr>
          </a:p>
        </p:txBody>
      </p:sp>
      <p:sp>
        <p:nvSpPr>
          <p:cNvPr id="15" name="Text 13"/>
          <p:cNvSpPr/>
          <p:nvPr/>
        </p:nvSpPr>
        <p:spPr>
          <a:xfrm>
            <a:off x="793790" y="6398299"/>
            <a:ext cx="13042821" cy="317540"/>
          </a:xfrm>
          <a:prstGeom prst="rect">
            <a:avLst/>
          </a:prstGeom>
          <a:noFill/>
          <a:ln/>
        </p:spPr>
        <p:txBody>
          <a:bodyPr wrap="none" lIns="0" tIns="0" rIns="0" bIns="0" rtlCol="0" anchor="t"/>
          <a:lstStyle/>
          <a:p>
            <a:pPr marL="0" indent="0" algn="ctr">
              <a:lnSpc>
                <a:spcPts val="2500"/>
              </a:lnSpc>
              <a:buNone/>
            </a:pPr>
            <a:r>
              <a:rPr lang="en-US" sz="1550" dirty="0">
                <a:solidFill>
                  <a:srgbClr val="3C3939"/>
                </a:solidFill>
                <a:latin typeface="Geologica" pitchFamily="2" charset="0"/>
                <a:ea typeface="Roboto" pitchFamily="34" charset="-122"/>
                <a:cs typeface="Roboto" pitchFamily="34" charset="-120"/>
              </a:rPr>
              <a:t>Честно, у кого из вас был момент, когда вы увидели в составе слово и подумали — всё, средство плохое?</a:t>
            </a:r>
            <a:endParaRPr lang="en-US" sz="1550" dirty="0">
              <a:latin typeface="Geologica" pitchFamily="2"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1067157"/>
            <a:ext cx="886396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Пути проникновения веществ в кожу</a:t>
            </a:r>
            <a:endParaRPr lang="en-US" sz="3900" dirty="0"/>
          </a:p>
        </p:txBody>
      </p:sp>
      <p:sp>
        <p:nvSpPr>
          <p:cNvPr id="10" name="Shape 8"/>
          <p:cNvSpPr/>
          <p:nvPr/>
        </p:nvSpPr>
        <p:spPr>
          <a:xfrm>
            <a:off x="1057295" y="2507949"/>
            <a:ext cx="4215408" cy="3922395"/>
          </a:xfrm>
          <a:prstGeom prst="roundRect">
            <a:avLst>
              <a:gd name="adj" fmla="val 2797"/>
            </a:avLst>
          </a:prstGeom>
          <a:solidFill>
            <a:srgbClr val="FFFFFF">
              <a:alpha val="95000"/>
            </a:srgbClr>
          </a:solidFill>
          <a:ln/>
        </p:spPr>
        <p:txBody>
          <a:bodyPr/>
          <a:lstStyle/>
          <a:p>
            <a:endParaRPr lang="ru-RU"/>
          </a:p>
        </p:txBody>
      </p:sp>
      <p:sp>
        <p:nvSpPr>
          <p:cNvPr id="11" name="Shape 9"/>
          <p:cNvSpPr/>
          <p:nvPr/>
        </p:nvSpPr>
        <p:spPr>
          <a:xfrm>
            <a:off x="793790" y="2485089"/>
            <a:ext cx="4215408" cy="91440"/>
          </a:xfrm>
          <a:prstGeom prst="roundRect">
            <a:avLst>
              <a:gd name="adj" fmla="val 91163"/>
            </a:avLst>
          </a:prstGeom>
          <a:solidFill>
            <a:srgbClr val="9CD4EA"/>
          </a:solidFill>
          <a:ln/>
        </p:spPr>
        <p:txBody>
          <a:bodyPr/>
          <a:lstStyle/>
          <a:p>
            <a:endParaRPr lang="ru-RU"/>
          </a:p>
        </p:txBody>
      </p:sp>
      <p:sp>
        <p:nvSpPr>
          <p:cNvPr id="14" name="Text 12"/>
          <p:cNvSpPr/>
          <p:nvPr/>
        </p:nvSpPr>
        <p:spPr>
          <a:xfrm>
            <a:off x="893822" y="3052279"/>
            <a:ext cx="3994190" cy="744141"/>
          </a:xfrm>
          <a:prstGeom prst="rect">
            <a:avLst/>
          </a:prstGeom>
          <a:noFill/>
          <a:ln/>
        </p:spPr>
        <p:txBody>
          <a:bodyPr wrap="square" lIns="0" tIns="0" rIns="0" bIns="0" rtlCol="0" anchor="t"/>
          <a:lstStyle/>
          <a:p>
            <a:pPr marL="0" indent="0" algn="ctr">
              <a:lnSpc>
                <a:spcPts val="2900"/>
              </a:lnSpc>
              <a:buNone/>
            </a:pPr>
            <a:r>
              <a:rPr lang="en-US" sz="2300" dirty="0" err="1">
                <a:solidFill>
                  <a:srgbClr val="3C3939"/>
                </a:solidFill>
                <a:latin typeface="Geologica Light" pitchFamily="2" charset="0"/>
                <a:ea typeface="Raleway" pitchFamily="34" charset="-122"/>
                <a:cs typeface="Raleway" pitchFamily="34" charset="-120"/>
              </a:rPr>
              <a:t>Через</a:t>
            </a:r>
            <a:r>
              <a:rPr lang="en-US" sz="2300" dirty="0">
                <a:solidFill>
                  <a:srgbClr val="3C3939"/>
                </a:solidFill>
                <a:latin typeface="Geologica Light" pitchFamily="2" charset="0"/>
                <a:ea typeface="Raleway" pitchFamily="34" charset="-122"/>
                <a:cs typeface="Raleway" pitchFamily="34" charset="-120"/>
              </a:rPr>
              <a:t> </a:t>
            </a:r>
            <a:r>
              <a:rPr lang="en-US" sz="2300" dirty="0" err="1">
                <a:solidFill>
                  <a:srgbClr val="3C3939"/>
                </a:solidFill>
                <a:latin typeface="Geologica Light" pitchFamily="2" charset="0"/>
                <a:ea typeface="Raleway" pitchFamily="34" charset="-122"/>
                <a:cs typeface="Raleway" pitchFamily="34" charset="-120"/>
              </a:rPr>
              <a:t>клетки</a:t>
            </a:r>
            <a:endParaRPr lang="ru-RU" sz="2300" dirty="0">
              <a:solidFill>
                <a:srgbClr val="3C3939"/>
              </a:solidFill>
              <a:latin typeface="Geologica Light" pitchFamily="2" charset="0"/>
              <a:ea typeface="Raleway" pitchFamily="34" charset="-122"/>
              <a:cs typeface="Raleway" pitchFamily="34" charset="-120"/>
            </a:endParaRPr>
          </a:p>
          <a:p>
            <a:pPr marL="0" indent="0" algn="ctr">
              <a:lnSpc>
                <a:spcPts val="2900"/>
              </a:lnSpc>
              <a:buNone/>
            </a:pPr>
            <a:r>
              <a:rPr lang="en-US" sz="2300" dirty="0">
                <a:solidFill>
                  <a:srgbClr val="3C3939"/>
                </a:solidFill>
                <a:latin typeface="Geologica Light" pitchFamily="2" charset="0"/>
                <a:ea typeface="Raleway" pitchFamily="34" charset="-122"/>
                <a:cs typeface="Raleway" pitchFamily="34" charset="-120"/>
              </a:rPr>
              <a:t>(</a:t>
            </a:r>
            <a:r>
              <a:rPr lang="en-US" sz="2300" dirty="0" err="1">
                <a:solidFill>
                  <a:srgbClr val="3C3939"/>
                </a:solidFill>
                <a:latin typeface="Geologica Light" pitchFamily="2" charset="0"/>
                <a:ea typeface="Raleway" pitchFamily="34" charset="-122"/>
                <a:cs typeface="Raleway" pitchFamily="34" charset="-120"/>
              </a:rPr>
              <a:t>ограничено</a:t>
            </a:r>
            <a:r>
              <a:rPr lang="en-US" sz="2300" dirty="0">
                <a:solidFill>
                  <a:srgbClr val="3C3939"/>
                </a:solidFill>
                <a:latin typeface="Geologica Light" pitchFamily="2" charset="0"/>
                <a:ea typeface="Raleway" pitchFamily="34" charset="-122"/>
                <a:cs typeface="Raleway" pitchFamily="34" charset="-120"/>
              </a:rPr>
              <a:t>)</a:t>
            </a:r>
            <a:endParaRPr lang="en-US" sz="2300" dirty="0"/>
          </a:p>
        </p:txBody>
      </p:sp>
      <p:sp>
        <p:nvSpPr>
          <p:cNvPr id="15" name="Text 13"/>
          <p:cNvSpPr/>
          <p:nvPr/>
        </p:nvSpPr>
        <p:spPr>
          <a:xfrm>
            <a:off x="885369" y="4262521"/>
            <a:ext cx="3772972" cy="1587698"/>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Небольшие гидрофильные молекулы могут проходить непосредственно через корнеоциты. Это менее распространенный путь из-за плотной упаковки клеток.</a:t>
            </a:r>
            <a:endParaRPr lang="en-US" sz="1550" dirty="0"/>
          </a:p>
        </p:txBody>
      </p:sp>
      <p:sp>
        <p:nvSpPr>
          <p:cNvPr id="16" name="Text 14"/>
          <p:cNvSpPr/>
          <p:nvPr/>
        </p:nvSpPr>
        <p:spPr>
          <a:xfrm>
            <a:off x="871023" y="5568635"/>
            <a:ext cx="3772972" cy="635079"/>
          </a:xfrm>
          <a:prstGeom prst="rect">
            <a:avLst/>
          </a:prstGeom>
          <a:noFill/>
          <a:ln/>
        </p:spPr>
        <p:txBody>
          <a:bodyPr wrap="square" lIns="0" tIns="0" rIns="0" bIns="0" rtlCol="0" anchor="t"/>
          <a:lstStyle/>
          <a:p>
            <a:pPr marL="0" indent="0" algn="l">
              <a:buNone/>
            </a:pPr>
            <a:r>
              <a:rPr lang="en-US" sz="1550" b="1" dirty="0">
                <a:solidFill>
                  <a:srgbClr val="3C3939"/>
                </a:solidFill>
                <a:latin typeface="Geologica Light" pitchFamily="2" charset="0"/>
                <a:ea typeface="Roboto" pitchFamily="34" charset="-122"/>
                <a:cs typeface="Roboto" pitchFamily="34" charset="-120"/>
              </a:rPr>
              <a:t>Примеры:</a:t>
            </a:r>
            <a:r>
              <a:rPr lang="en-US" sz="1550" dirty="0">
                <a:solidFill>
                  <a:srgbClr val="3C3939"/>
                </a:solidFill>
                <a:latin typeface="Geologica Light" pitchFamily="2" charset="0"/>
                <a:ea typeface="Roboto" pitchFamily="34" charset="-122"/>
                <a:cs typeface="Roboto" pitchFamily="34" charset="-120"/>
              </a:rPr>
              <a:t> глицерин, мочевина, некоторые пептиды малого размера.</a:t>
            </a:r>
            <a:endParaRPr lang="en-US" sz="1550" dirty="0"/>
          </a:p>
        </p:txBody>
      </p:sp>
      <p:sp>
        <p:nvSpPr>
          <p:cNvPr id="24" name="Text 22"/>
          <p:cNvSpPr/>
          <p:nvPr/>
        </p:nvSpPr>
        <p:spPr>
          <a:xfrm>
            <a:off x="536752" y="693054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Глубина проникновения компонента зависит от его молекулярной массы (&lt; 500 Да для проникновения), растворимости (баланс между липо- и гидрофильностью) и состояния кожного барьера.</a:t>
            </a:r>
            <a:endParaRPr lang="en-US" sz="1550" dirty="0"/>
          </a:p>
        </p:txBody>
      </p:sp>
      <p:sp>
        <p:nvSpPr>
          <p:cNvPr id="25" name="Shape 3"/>
          <p:cNvSpPr/>
          <p:nvPr/>
        </p:nvSpPr>
        <p:spPr>
          <a:xfrm>
            <a:off x="2557938" y="2187432"/>
            <a:ext cx="595313" cy="595313"/>
          </a:xfrm>
          <a:prstGeom prst="roundRect">
            <a:avLst>
              <a:gd name="adj" fmla="val 153600"/>
            </a:avLst>
          </a:prstGeom>
          <a:solidFill>
            <a:srgbClr val="9CD4EA"/>
          </a:solidFill>
          <a:ln/>
        </p:spPr>
        <p:txBody>
          <a:bodyPr/>
          <a:lstStyle/>
          <a:p>
            <a:endParaRPr lang="ru-RU"/>
          </a:p>
        </p:txBody>
      </p:sp>
      <p:sp>
        <p:nvSpPr>
          <p:cNvPr id="26" name="Text 4"/>
          <p:cNvSpPr/>
          <p:nvPr/>
        </p:nvSpPr>
        <p:spPr>
          <a:xfrm>
            <a:off x="2736532" y="2289706"/>
            <a:ext cx="238125" cy="242532"/>
          </a:xfrm>
          <a:prstGeom prst="rect">
            <a:avLst/>
          </a:prstGeom>
          <a:noFill/>
          <a:ln/>
        </p:spPr>
        <p:txBody>
          <a:bodyPr wrap="none" lIns="0" tIns="0" rIns="0" bIns="0" rtlCol="0" anchor="t"/>
          <a:lstStyle/>
          <a:p>
            <a:pPr marL="0" indent="0" algn="ctr">
              <a:lnSpc>
                <a:spcPts val="3000"/>
              </a:lnSpc>
              <a:buNone/>
            </a:pPr>
            <a:r>
              <a:rPr lang="ru-RU" sz="1850" dirty="0">
                <a:solidFill>
                  <a:srgbClr val="FFFFFF"/>
                </a:solidFill>
                <a:latin typeface="Geologica Roman Black" pitchFamily="2" charset="0"/>
                <a:ea typeface="Raleway" pitchFamily="34" charset="-122"/>
                <a:cs typeface="Raleway" pitchFamily="34" charset="-120"/>
              </a:rPr>
              <a:t>2</a:t>
            </a:r>
            <a:endParaRPr lang="en-US" sz="1850" dirty="0">
              <a:latin typeface="Geologica Roman Black" pitchFamily="2" charset="0"/>
            </a:endParaRPr>
          </a:p>
        </p:txBody>
      </p:sp>
      <p:pic>
        <p:nvPicPr>
          <p:cNvPr id="12" name="Picture 2">
            <a:extLst>
              <a:ext uri="{FF2B5EF4-FFF2-40B4-BE49-F238E27FC236}">
                <a16:creationId xmlns:a16="http://schemas.microsoft.com/office/drawing/2014/main" id="{541D0C59-0C8F-4AB0-A027-62653C847C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7858" y="2528013"/>
            <a:ext cx="7991715" cy="32091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D6E68-7BC0-2ACE-8D12-63B4A0401F5A}"/>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54B70BD0-0F7A-D0B4-E806-0EBAC4520DA0}"/>
              </a:ext>
            </a:extLst>
          </p:cNvPr>
          <p:cNvSpPr/>
          <p:nvPr/>
        </p:nvSpPr>
        <p:spPr>
          <a:xfrm>
            <a:off x="793790" y="1067157"/>
            <a:ext cx="886396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Пути проникновения веществ в кожу</a:t>
            </a:r>
            <a:endParaRPr lang="en-US" sz="3900" dirty="0"/>
          </a:p>
        </p:txBody>
      </p:sp>
      <p:sp>
        <p:nvSpPr>
          <p:cNvPr id="17" name="Shape 15">
            <a:extLst>
              <a:ext uri="{FF2B5EF4-FFF2-40B4-BE49-F238E27FC236}">
                <a16:creationId xmlns:a16="http://schemas.microsoft.com/office/drawing/2014/main" id="{1371C6AD-8A65-D652-40E4-A3575F10E749}"/>
              </a:ext>
            </a:extLst>
          </p:cNvPr>
          <p:cNvSpPr/>
          <p:nvPr/>
        </p:nvSpPr>
        <p:spPr>
          <a:xfrm>
            <a:off x="846654" y="2387445"/>
            <a:ext cx="4215289" cy="3922395"/>
          </a:xfrm>
          <a:prstGeom prst="roundRect">
            <a:avLst>
              <a:gd name="adj" fmla="val 2797"/>
            </a:avLst>
          </a:prstGeom>
          <a:solidFill>
            <a:srgbClr val="FFFFFF">
              <a:alpha val="95000"/>
            </a:srgbClr>
          </a:solidFill>
          <a:ln/>
        </p:spPr>
        <p:txBody>
          <a:bodyPr/>
          <a:lstStyle/>
          <a:p>
            <a:endParaRPr lang="ru-RU"/>
          </a:p>
        </p:txBody>
      </p:sp>
      <p:sp>
        <p:nvSpPr>
          <p:cNvPr id="18" name="Shape 16">
            <a:extLst>
              <a:ext uri="{FF2B5EF4-FFF2-40B4-BE49-F238E27FC236}">
                <a16:creationId xmlns:a16="http://schemas.microsoft.com/office/drawing/2014/main" id="{A4040EBB-9EFF-FD3B-A47E-9FB5672E8FDA}"/>
              </a:ext>
            </a:extLst>
          </p:cNvPr>
          <p:cNvSpPr/>
          <p:nvPr/>
        </p:nvSpPr>
        <p:spPr>
          <a:xfrm>
            <a:off x="793790" y="2428916"/>
            <a:ext cx="4215289" cy="91440"/>
          </a:xfrm>
          <a:prstGeom prst="roundRect">
            <a:avLst>
              <a:gd name="adj" fmla="val 91163"/>
            </a:avLst>
          </a:prstGeom>
          <a:solidFill>
            <a:srgbClr val="9CD4EA"/>
          </a:solidFill>
          <a:ln/>
        </p:spPr>
        <p:txBody>
          <a:bodyPr/>
          <a:lstStyle/>
          <a:p>
            <a:endParaRPr lang="ru-RU"/>
          </a:p>
        </p:txBody>
      </p:sp>
      <p:sp>
        <p:nvSpPr>
          <p:cNvPr id="21" name="Text 19">
            <a:extLst>
              <a:ext uri="{FF2B5EF4-FFF2-40B4-BE49-F238E27FC236}">
                <a16:creationId xmlns:a16="http://schemas.microsoft.com/office/drawing/2014/main" id="{FB8FFA53-7A9D-F024-72F9-E5C228C6740F}"/>
              </a:ext>
            </a:extLst>
          </p:cNvPr>
          <p:cNvSpPr/>
          <p:nvPr/>
        </p:nvSpPr>
        <p:spPr>
          <a:xfrm>
            <a:off x="1015008" y="2970136"/>
            <a:ext cx="3584138" cy="372070"/>
          </a:xfrm>
          <a:prstGeom prst="rect">
            <a:avLst/>
          </a:prstGeom>
          <a:noFill/>
          <a:ln/>
        </p:spPr>
        <p:txBody>
          <a:bodyPr wrap="none" lIns="0" tIns="0" rIns="0" bIns="0" rtlCol="0" anchor="t"/>
          <a:lstStyle/>
          <a:p>
            <a:pPr marL="0" indent="0" algn="ctr">
              <a:lnSpc>
                <a:spcPts val="2900"/>
              </a:lnSpc>
              <a:buNone/>
            </a:pPr>
            <a:r>
              <a:rPr lang="en-US" sz="2300" dirty="0" err="1">
                <a:solidFill>
                  <a:srgbClr val="3C3939"/>
                </a:solidFill>
                <a:latin typeface="Geologica Light" pitchFamily="2" charset="0"/>
                <a:ea typeface="Raleway" pitchFamily="34" charset="-122"/>
                <a:cs typeface="Raleway" pitchFamily="34" charset="-120"/>
              </a:rPr>
              <a:t>Через</a:t>
            </a:r>
            <a:r>
              <a:rPr lang="en-US" sz="2300" dirty="0">
                <a:solidFill>
                  <a:srgbClr val="3C3939"/>
                </a:solidFill>
                <a:latin typeface="Geologica Light" pitchFamily="2" charset="0"/>
                <a:ea typeface="Raleway" pitchFamily="34" charset="-122"/>
                <a:cs typeface="Raleway" pitchFamily="34" charset="-120"/>
              </a:rPr>
              <a:t> </a:t>
            </a:r>
            <a:r>
              <a:rPr lang="en-US" sz="2300" dirty="0" err="1">
                <a:solidFill>
                  <a:srgbClr val="3C3939"/>
                </a:solidFill>
                <a:latin typeface="Geologica Light" pitchFamily="2" charset="0"/>
                <a:ea typeface="Raleway" pitchFamily="34" charset="-122"/>
                <a:cs typeface="Raleway" pitchFamily="34" charset="-120"/>
              </a:rPr>
              <a:t>фолликулы</a:t>
            </a:r>
            <a:endParaRPr lang="ru-RU" sz="2300" dirty="0">
              <a:solidFill>
                <a:srgbClr val="3C3939"/>
              </a:solidFill>
              <a:latin typeface="Geologica Light" pitchFamily="2" charset="0"/>
              <a:ea typeface="Raleway" pitchFamily="34" charset="-122"/>
              <a:cs typeface="Raleway" pitchFamily="34" charset="-120"/>
            </a:endParaRPr>
          </a:p>
          <a:p>
            <a:pPr marL="0" indent="0" algn="ctr">
              <a:lnSpc>
                <a:spcPts val="2900"/>
              </a:lnSpc>
              <a:buNone/>
            </a:pPr>
            <a:r>
              <a:rPr lang="en-US" sz="2300" dirty="0">
                <a:solidFill>
                  <a:srgbClr val="3C3939"/>
                </a:solidFill>
                <a:latin typeface="Geologica Light" pitchFamily="2" charset="0"/>
                <a:ea typeface="Raleway" pitchFamily="34" charset="-122"/>
                <a:cs typeface="Raleway" pitchFamily="34" charset="-120"/>
              </a:rPr>
              <a:t>и поры</a:t>
            </a:r>
            <a:endParaRPr lang="en-US" sz="2300" dirty="0"/>
          </a:p>
        </p:txBody>
      </p:sp>
      <p:sp>
        <p:nvSpPr>
          <p:cNvPr id="22" name="Text 20">
            <a:extLst>
              <a:ext uri="{FF2B5EF4-FFF2-40B4-BE49-F238E27FC236}">
                <a16:creationId xmlns:a16="http://schemas.microsoft.com/office/drawing/2014/main" id="{474B27CA-7C81-E185-46A9-7D886D2B9667}"/>
              </a:ext>
            </a:extLst>
          </p:cNvPr>
          <p:cNvSpPr/>
          <p:nvPr/>
        </p:nvSpPr>
        <p:spPr>
          <a:xfrm>
            <a:off x="1015008" y="4182301"/>
            <a:ext cx="3772853" cy="1587698"/>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Волосяные фолликулы и выводные протоки сальных и потовых желез могут служить каналами для проникновения веществ в более глубокие слои кожи.</a:t>
            </a:r>
            <a:endParaRPr lang="en-US" sz="1550" dirty="0"/>
          </a:p>
        </p:txBody>
      </p:sp>
      <p:sp>
        <p:nvSpPr>
          <p:cNvPr id="23" name="Text 21">
            <a:extLst>
              <a:ext uri="{FF2B5EF4-FFF2-40B4-BE49-F238E27FC236}">
                <a16:creationId xmlns:a16="http://schemas.microsoft.com/office/drawing/2014/main" id="{DD8940C5-4D10-FB4D-64E6-7A874C8D5B56}"/>
              </a:ext>
            </a:extLst>
          </p:cNvPr>
          <p:cNvSpPr/>
          <p:nvPr/>
        </p:nvSpPr>
        <p:spPr>
          <a:xfrm>
            <a:off x="1015008" y="5533897"/>
            <a:ext cx="3772853" cy="952619"/>
          </a:xfrm>
          <a:prstGeom prst="rect">
            <a:avLst/>
          </a:prstGeom>
          <a:noFill/>
          <a:ln/>
        </p:spPr>
        <p:txBody>
          <a:bodyPr wrap="square" lIns="0" tIns="0" rIns="0" bIns="0" rtlCol="0" anchor="t"/>
          <a:lstStyle/>
          <a:p>
            <a:pPr marL="0" indent="0" algn="l">
              <a:buNone/>
            </a:pPr>
            <a:r>
              <a:rPr lang="en-US" sz="1550" b="1" dirty="0">
                <a:solidFill>
                  <a:srgbClr val="3C3939"/>
                </a:solidFill>
                <a:latin typeface="Geologica Light" pitchFamily="2" charset="0"/>
                <a:ea typeface="Roboto" pitchFamily="34" charset="-122"/>
                <a:cs typeface="Roboto" pitchFamily="34" charset="-120"/>
              </a:rPr>
              <a:t>Примеры:</a:t>
            </a:r>
            <a:r>
              <a:rPr lang="en-US" sz="1550" dirty="0">
                <a:solidFill>
                  <a:srgbClr val="3C3939"/>
                </a:solidFill>
                <a:latin typeface="Geologica Light" pitchFamily="2" charset="0"/>
                <a:ea typeface="Roboto" pitchFamily="34" charset="-122"/>
                <a:cs typeface="Roboto" pitchFamily="34" charset="-120"/>
              </a:rPr>
              <a:t> наночастицы, микроэмульсии, компоненты в липосомах.</a:t>
            </a:r>
            <a:endParaRPr lang="en-US" sz="1550" dirty="0"/>
          </a:p>
        </p:txBody>
      </p:sp>
      <p:sp>
        <p:nvSpPr>
          <p:cNvPr id="24" name="Text 22">
            <a:extLst>
              <a:ext uri="{FF2B5EF4-FFF2-40B4-BE49-F238E27FC236}">
                <a16:creationId xmlns:a16="http://schemas.microsoft.com/office/drawing/2014/main" id="{FE97BC31-DBCF-627A-75D8-2218B11E8FA1}"/>
              </a:ext>
            </a:extLst>
          </p:cNvPr>
          <p:cNvSpPr/>
          <p:nvPr/>
        </p:nvSpPr>
        <p:spPr>
          <a:xfrm>
            <a:off x="536752" y="6930541"/>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Глубина проникновения компонента зависит от его молекулярной массы (&lt; 500 Да для проникновения), растворимости (баланс между липо- и гидрофильностью) и состояния кожного барьера.</a:t>
            </a:r>
            <a:endParaRPr lang="en-US" sz="1550" dirty="0"/>
          </a:p>
        </p:txBody>
      </p:sp>
      <p:sp>
        <p:nvSpPr>
          <p:cNvPr id="27" name="Shape 3">
            <a:extLst>
              <a:ext uri="{FF2B5EF4-FFF2-40B4-BE49-F238E27FC236}">
                <a16:creationId xmlns:a16="http://schemas.microsoft.com/office/drawing/2014/main" id="{2A5076FD-23AC-1A3B-5314-F7667FDB6CCE}"/>
              </a:ext>
            </a:extLst>
          </p:cNvPr>
          <p:cNvSpPr/>
          <p:nvPr/>
        </p:nvSpPr>
        <p:spPr>
          <a:xfrm>
            <a:off x="2582584" y="2131259"/>
            <a:ext cx="595313" cy="595313"/>
          </a:xfrm>
          <a:prstGeom prst="roundRect">
            <a:avLst>
              <a:gd name="adj" fmla="val 153600"/>
            </a:avLst>
          </a:prstGeom>
          <a:solidFill>
            <a:srgbClr val="9CD4EA"/>
          </a:solidFill>
          <a:ln/>
        </p:spPr>
        <p:txBody>
          <a:bodyPr/>
          <a:lstStyle/>
          <a:p>
            <a:endParaRPr lang="ru-RU"/>
          </a:p>
        </p:txBody>
      </p:sp>
      <p:sp>
        <p:nvSpPr>
          <p:cNvPr id="28" name="Text 4">
            <a:extLst>
              <a:ext uri="{FF2B5EF4-FFF2-40B4-BE49-F238E27FC236}">
                <a16:creationId xmlns:a16="http://schemas.microsoft.com/office/drawing/2014/main" id="{A1DA52E4-57F8-4DC5-B413-0843F8994B9A}"/>
              </a:ext>
            </a:extLst>
          </p:cNvPr>
          <p:cNvSpPr/>
          <p:nvPr/>
        </p:nvSpPr>
        <p:spPr>
          <a:xfrm>
            <a:off x="2761178" y="2233533"/>
            <a:ext cx="238125" cy="242532"/>
          </a:xfrm>
          <a:prstGeom prst="rect">
            <a:avLst/>
          </a:prstGeom>
          <a:noFill/>
          <a:ln/>
        </p:spPr>
        <p:txBody>
          <a:bodyPr wrap="none" lIns="0" tIns="0" rIns="0" bIns="0" rtlCol="0" anchor="t"/>
          <a:lstStyle/>
          <a:p>
            <a:pPr marL="0" indent="0" algn="ctr">
              <a:lnSpc>
                <a:spcPts val="3000"/>
              </a:lnSpc>
              <a:buNone/>
            </a:pPr>
            <a:r>
              <a:rPr lang="ru-RU" sz="1850" dirty="0">
                <a:solidFill>
                  <a:srgbClr val="FFFFFF"/>
                </a:solidFill>
                <a:latin typeface="Geologica Roman Black" pitchFamily="2" charset="0"/>
                <a:ea typeface="Raleway" pitchFamily="34" charset="-122"/>
                <a:cs typeface="Raleway" pitchFamily="34" charset="-120"/>
              </a:rPr>
              <a:t>3</a:t>
            </a:r>
            <a:endParaRPr lang="en-US" sz="1850" dirty="0">
              <a:latin typeface="Geologica Roman Black" pitchFamily="2" charset="0"/>
            </a:endParaRPr>
          </a:p>
        </p:txBody>
      </p:sp>
      <p:pic>
        <p:nvPicPr>
          <p:cNvPr id="12" name="Picture 2">
            <a:extLst>
              <a:ext uri="{FF2B5EF4-FFF2-40B4-BE49-F238E27FC236}">
                <a16:creationId xmlns:a16="http://schemas.microsoft.com/office/drawing/2014/main" id="{7AA94252-2610-21AB-8CC5-9C82A1ED43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7858" y="2528013"/>
            <a:ext cx="7991715" cy="3209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5614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793790" y="591979"/>
            <a:ext cx="5012412" cy="527090"/>
          </a:xfrm>
          <a:prstGeom prst="rect">
            <a:avLst/>
          </a:prstGeom>
          <a:noFill/>
          <a:ln/>
        </p:spPr>
        <p:txBody>
          <a:bodyPr wrap="none" lIns="0" tIns="0" rIns="0" bIns="0" rtlCol="0" anchor="t"/>
          <a:lstStyle/>
          <a:p>
            <a:pPr marL="0" indent="0" algn="l">
              <a:lnSpc>
                <a:spcPts val="4150"/>
              </a:lnSpc>
              <a:buNone/>
            </a:pPr>
            <a:r>
              <a:rPr lang="en-US" sz="3300" dirty="0">
                <a:solidFill>
                  <a:srgbClr val="1B1B27"/>
                </a:solidFill>
                <a:latin typeface="Geologica Light" pitchFamily="2" charset="0"/>
                <a:ea typeface="Raleway" pitchFamily="34" charset="-122"/>
                <a:cs typeface="Raleway" pitchFamily="34" charset="-120"/>
              </a:rPr>
              <a:t>pH кожи и pH косметики</a:t>
            </a:r>
            <a:endParaRPr lang="en-US" sz="3300" dirty="0"/>
          </a:p>
        </p:txBody>
      </p:sp>
      <p:sp>
        <p:nvSpPr>
          <p:cNvPr id="3" name="Text 1"/>
          <p:cNvSpPr/>
          <p:nvPr/>
        </p:nvSpPr>
        <p:spPr>
          <a:xfrm>
            <a:off x="654090" y="1540669"/>
            <a:ext cx="3262551" cy="316230"/>
          </a:xfrm>
          <a:prstGeom prst="rect">
            <a:avLst/>
          </a:prstGeom>
          <a:noFill/>
          <a:ln/>
        </p:spPr>
        <p:txBody>
          <a:bodyPr wrap="none" lIns="0" tIns="0" rIns="0" bIns="0" rtlCol="0" anchor="t"/>
          <a:lstStyle/>
          <a:p>
            <a:pPr marL="0" indent="0" algn="l">
              <a:lnSpc>
                <a:spcPts val="2450"/>
              </a:lnSpc>
              <a:buNone/>
            </a:pPr>
            <a:r>
              <a:rPr lang="en-US" sz="1950" dirty="0">
                <a:solidFill>
                  <a:srgbClr val="1B1B27"/>
                </a:solidFill>
                <a:latin typeface="Geologica Light" pitchFamily="2" charset="0"/>
                <a:ea typeface="Raleway" pitchFamily="34" charset="-122"/>
                <a:cs typeface="Raleway" pitchFamily="34" charset="-120"/>
              </a:rPr>
              <a:t>Физиологический pH кожи</a:t>
            </a:r>
            <a:endParaRPr lang="en-US" sz="1950" dirty="0"/>
          </a:p>
        </p:txBody>
      </p:sp>
      <p:sp>
        <p:nvSpPr>
          <p:cNvPr id="4" name="Text 2"/>
          <p:cNvSpPr/>
          <p:nvPr/>
        </p:nvSpPr>
        <p:spPr>
          <a:xfrm>
            <a:off x="654090" y="2025491"/>
            <a:ext cx="5956260" cy="539829"/>
          </a:xfrm>
          <a:prstGeom prst="rect">
            <a:avLst/>
          </a:prstGeom>
          <a:noFill/>
          <a:ln/>
        </p:spPr>
        <p:txBody>
          <a:bodyPr wrap="square" lIns="0" tIns="0" rIns="0" bIns="0" rtlCol="0" anchor="t"/>
          <a:lstStyle/>
          <a:p>
            <a:pPr marL="0" indent="0" algn="l">
              <a:lnSpc>
                <a:spcPts val="2100"/>
              </a:lnSpc>
              <a:buNone/>
            </a:pPr>
            <a:r>
              <a:rPr lang="en-US" sz="1300" dirty="0">
                <a:solidFill>
                  <a:srgbClr val="3C3939"/>
                </a:solidFill>
                <a:latin typeface="Geologica Light" pitchFamily="2" charset="0"/>
                <a:ea typeface="Roboto" pitchFamily="34" charset="-122"/>
                <a:cs typeface="Roboto" pitchFamily="34" charset="-120"/>
              </a:rPr>
              <a:t>Здоровая кожа имеет слабокислый pH в </a:t>
            </a:r>
            <a:r>
              <a:rPr lang="en-US" sz="1300" dirty="0" err="1">
                <a:solidFill>
                  <a:srgbClr val="3C3939"/>
                </a:solidFill>
                <a:latin typeface="Geologica Light" pitchFamily="2" charset="0"/>
                <a:ea typeface="Roboto" pitchFamily="34" charset="-122"/>
                <a:cs typeface="Roboto" pitchFamily="34" charset="-120"/>
              </a:rPr>
              <a:t>диапазоне</a:t>
            </a:r>
            <a:r>
              <a:rPr lang="en-US" sz="1300" dirty="0">
                <a:solidFill>
                  <a:srgbClr val="3C3939"/>
                </a:solidFill>
                <a:latin typeface="Geologica Light" pitchFamily="2" charset="0"/>
                <a:ea typeface="Roboto" pitchFamily="34" charset="-122"/>
                <a:cs typeface="Roboto" pitchFamily="34" charset="-120"/>
              </a:rPr>
              <a:t> 4,7–5,5.</a:t>
            </a:r>
            <a:endParaRPr lang="ru-RU" sz="1300" dirty="0">
              <a:solidFill>
                <a:srgbClr val="3C3939"/>
              </a:solidFill>
              <a:latin typeface="Geologica Light" pitchFamily="2" charset="0"/>
              <a:ea typeface="Roboto" pitchFamily="34" charset="-122"/>
              <a:cs typeface="Roboto" pitchFamily="34" charset="-120"/>
            </a:endParaRPr>
          </a:p>
          <a:p>
            <a:pPr marL="0" indent="0" algn="l">
              <a:lnSpc>
                <a:spcPts val="2100"/>
              </a:lnSpc>
              <a:buNone/>
            </a:pPr>
            <a:r>
              <a:rPr lang="en-US" sz="1300" dirty="0" err="1">
                <a:solidFill>
                  <a:srgbClr val="3C3939"/>
                </a:solidFill>
                <a:latin typeface="Geologica Light" pitchFamily="2" charset="0"/>
                <a:ea typeface="Roboto" pitchFamily="34" charset="-122"/>
                <a:cs typeface="Roboto" pitchFamily="34" charset="-120"/>
              </a:rPr>
              <a:t>Эта</a:t>
            </a:r>
            <a:r>
              <a:rPr lang="en-US" sz="1300" dirty="0">
                <a:solidFill>
                  <a:srgbClr val="3C3939"/>
                </a:solidFill>
                <a:latin typeface="Geologica Light" pitchFamily="2" charset="0"/>
                <a:ea typeface="Roboto" pitchFamily="34" charset="-122"/>
                <a:cs typeface="Roboto" pitchFamily="34" charset="-120"/>
              </a:rPr>
              <a:t> кислотность создаёт так называемую "кислотную мантию", которая:</a:t>
            </a:r>
            <a:endParaRPr lang="en-US" sz="1300" dirty="0"/>
          </a:p>
        </p:txBody>
      </p:sp>
      <p:sp>
        <p:nvSpPr>
          <p:cNvPr id="5" name="Text 3"/>
          <p:cNvSpPr/>
          <p:nvPr/>
        </p:nvSpPr>
        <p:spPr>
          <a:xfrm>
            <a:off x="654090" y="2717125"/>
            <a:ext cx="6315670"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Защищает от патогенных микроорганизмов</a:t>
            </a:r>
            <a:endParaRPr lang="en-US" sz="1300" dirty="0"/>
          </a:p>
        </p:txBody>
      </p:sp>
      <p:sp>
        <p:nvSpPr>
          <p:cNvPr id="6" name="Text 4"/>
          <p:cNvSpPr/>
          <p:nvPr/>
        </p:nvSpPr>
        <p:spPr>
          <a:xfrm>
            <a:off x="654090" y="3045976"/>
            <a:ext cx="6315670"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Поддерживает активность ферментов кожи</a:t>
            </a:r>
            <a:endParaRPr lang="en-US" sz="1300" dirty="0"/>
          </a:p>
        </p:txBody>
      </p:sp>
      <p:sp>
        <p:nvSpPr>
          <p:cNvPr id="7" name="Text 5"/>
          <p:cNvSpPr/>
          <p:nvPr/>
        </p:nvSpPr>
        <p:spPr>
          <a:xfrm>
            <a:off x="654090" y="3374827"/>
            <a:ext cx="6315670"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Регулирует процесс обновления эпидермиса</a:t>
            </a:r>
            <a:endParaRPr lang="en-US" sz="1300" dirty="0"/>
          </a:p>
        </p:txBody>
      </p:sp>
      <p:sp>
        <p:nvSpPr>
          <p:cNvPr id="8" name="Text 6"/>
          <p:cNvSpPr/>
          <p:nvPr/>
        </p:nvSpPr>
        <p:spPr>
          <a:xfrm>
            <a:off x="654090" y="3703677"/>
            <a:ext cx="6315670"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Способствует правильному формированию липидного барьера</a:t>
            </a:r>
            <a:endParaRPr lang="en-US" sz="1300" dirty="0"/>
          </a:p>
        </p:txBody>
      </p:sp>
      <p:sp>
        <p:nvSpPr>
          <p:cNvPr id="9" name="Text 7"/>
          <p:cNvSpPr/>
          <p:nvPr/>
        </p:nvSpPr>
        <p:spPr>
          <a:xfrm>
            <a:off x="7528560" y="1540669"/>
            <a:ext cx="3827502" cy="316230"/>
          </a:xfrm>
          <a:prstGeom prst="rect">
            <a:avLst/>
          </a:prstGeom>
          <a:noFill/>
          <a:ln/>
        </p:spPr>
        <p:txBody>
          <a:bodyPr wrap="none" lIns="0" tIns="0" rIns="0" bIns="0" rtlCol="0" anchor="t"/>
          <a:lstStyle/>
          <a:p>
            <a:pPr marL="0" indent="0" algn="l">
              <a:lnSpc>
                <a:spcPts val="2450"/>
              </a:lnSpc>
              <a:buNone/>
            </a:pPr>
            <a:r>
              <a:rPr lang="en-US" sz="1950" dirty="0">
                <a:solidFill>
                  <a:srgbClr val="1B1B27"/>
                </a:solidFill>
                <a:latin typeface="Geologica Light" pitchFamily="2" charset="0"/>
                <a:ea typeface="Raleway" pitchFamily="34" charset="-122"/>
                <a:cs typeface="Raleway" pitchFamily="34" charset="-120"/>
              </a:rPr>
              <a:t>Влияние pH косметики на кожу</a:t>
            </a:r>
            <a:endParaRPr lang="en-US" sz="1950" dirty="0"/>
          </a:p>
        </p:txBody>
      </p:sp>
      <p:sp>
        <p:nvSpPr>
          <p:cNvPr id="10" name="Shape 8"/>
          <p:cNvSpPr/>
          <p:nvPr/>
        </p:nvSpPr>
        <p:spPr>
          <a:xfrm>
            <a:off x="7528560" y="2046684"/>
            <a:ext cx="6315670" cy="1624727"/>
          </a:xfrm>
          <a:prstGeom prst="roundRect">
            <a:avLst>
              <a:gd name="adj" fmla="val 6754"/>
            </a:avLst>
          </a:prstGeom>
          <a:solidFill>
            <a:srgbClr val="FFFFFF">
              <a:alpha val="95000"/>
            </a:srgbClr>
          </a:solidFill>
          <a:ln w="22860">
            <a:solidFill>
              <a:srgbClr val="9CD4EA"/>
            </a:solidFill>
            <a:prstDash val="solid"/>
          </a:ln>
        </p:spPr>
        <p:txBody>
          <a:bodyPr/>
          <a:lstStyle/>
          <a:p>
            <a:endParaRPr lang="ru-RU"/>
          </a:p>
        </p:txBody>
      </p:sp>
      <p:sp>
        <p:nvSpPr>
          <p:cNvPr id="11" name="Shape 9"/>
          <p:cNvSpPr/>
          <p:nvPr/>
        </p:nvSpPr>
        <p:spPr>
          <a:xfrm>
            <a:off x="7505700" y="2046684"/>
            <a:ext cx="91440" cy="1624727"/>
          </a:xfrm>
          <a:prstGeom prst="roundRect">
            <a:avLst>
              <a:gd name="adj" fmla="val 77488"/>
            </a:avLst>
          </a:prstGeom>
          <a:solidFill>
            <a:srgbClr val="9CD4EA"/>
          </a:solidFill>
          <a:ln/>
        </p:spPr>
        <p:txBody>
          <a:bodyPr/>
          <a:lstStyle/>
          <a:p>
            <a:endParaRPr lang="ru-RU"/>
          </a:p>
        </p:txBody>
      </p:sp>
      <p:sp>
        <p:nvSpPr>
          <p:cNvPr id="12" name="Text 10"/>
          <p:cNvSpPr/>
          <p:nvPr/>
        </p:nvSpPr>
        <p:spPr>
          <a:xfrm>
            <a:off x="7788593" y="2238137"/>
            <a:ext cx="2471261" cy="263485"/>
          </a:xfrm>
          <a:prstGeom prst="rect">
            <a:avLst/>
          </a:prstGeom>
          <a:noFill/>
          <a:ln/>
        </p:spPr>
        <p:txBody>
          <a:bodyPr wrap="none" lIns="0" tIns="0" rIns="0" bIns="0" rtlCol="0" anchor="t"/>
          <a:lstStyle/>
          <a:p>
            <a:pPr marL="0" indent="0" algn="l">
              <a:lnSpc>
                <a:spcPts val="2050"/>
              </a:lnSpc>
              <a:buNone/>
            </a:pPr>
            <a:r>
              <a:rPr lang="en-US" sz="1650" dirty="0">
                <a:solidFill>
                  <a:srgbClr val="3C3939"/>
                </a:solidFill>
                <a:latin typeface="Geologica Light" pitchFamily="2" charset="0"/>
                <a:ea typeface="Raleway" pitchFamily="34" charset="-122"/>
                <a:cs typeface="Raleway" pitchFamily="34" charset="-120"/>
              </a:rPr>
              <a:t>Щелочная среда (pH &gt; 7)</a:t>
            </a:r>
            <a:endParaRPr lang="en-US" sz="1650" dirty="0"/>
          </a:p>
        </p:txBody>
      </p:sp>
      <p:sp>
        <p:nvSpPr>
          <p:cNvPr id="13" name="Text 11"/>
          <p:cNvSpPr/>
          <p:nvPr/>
        </p:nvSpPr>
        <p:spPr>
          <a:xfrm>
            <a:off x="7788593" y="2670215"/>
            <a:ext cx="5864185" cy="809744"/>
          </a:xfrm>
          <a:prstGeom prst="rect">
            <a:avLst/>
          </a:prstGeom>
          <a:noFill/>
          <a:ln/>
        </p:spPr>
        <p:txBody>
          <a:bodyPr wrap="square" lIns="0" tIns="0" rIns="0" bIns="0" rtlCol="0" anchor="t"/>
          <a:lstStyle/>
          <a:p>
            <a:pPr marL="0" indent="0" algn="l">
              <a:lnSpc>
                <a:spcPts val="2100"/>
              </a:lnSpc>
              <a:buNone/>
            </a:pPr>
            <a:r>
              <a:rPr lang="en-US" sz="1300" dirty="0">
                <a:solidFill>
                  <a:srgbClr val="3C3939"/>
                </a:solidFill>
                <a:latin typeface="Geologica Light" pitchFamily="2" charset="0"/>
                <a:ea typeface="Roboto" pitchFamily="34" charset="-122"/>
                <a:cs typeface="Roboto" pitchFamily="34" charset="-120"/>
              </a:rPr>
              <a:t>Разрушает липидный барьер, нарушает микробиом, повышает TEWL (трансэпидермальную потерю влаги). Характерна для традиционного мыла (pH 9-10).</a:t>
            </a:r>
            <a:endParaRPr lang="en-US" sz="1300" dirty="0"/>
          </a:p>
        </p:txBody>
      </p:sp>
      <p:sp>
        <p:nvSpPr>
          <p:cNvPr id="14" name="Shape 12"/>
          <p:cNvSpPr/>
          <p:nvPr/>
        </p:nvSpPr>
        <p:spPr>
          <a:xfrm>
            <a:off x="7528560" y="3840004"/>
            <a:ext cx="6315670" cy="1354812"/>
          </a:xfrm>
          <a:prstGeom prst="roundRect">
            <a:avLst>
              <a:gd name="adj" fmla="val 8099"/>
            </a:avLst>
          </a:prstGeom>
          <a:solidFill>
            <a:srgbClr val="FFFFFF">
              <a:alpha val="95000"/>
            </a:srgbClr>
          </a:solidFill>
          <a:ln w="22860">
            <a:solidFill>
              <a:srgbClr val="9CD4EA"/>
            </a:solidFill>
            <a:prstDash val="solid"/>
          </a:ln>
        </p:spPr>
        <p:txBody>
          <a:bodyPr/>
          <a:lstStyle/>
          <a:p>
            <a:endParaRPr lang="ru-RU"/>
          </a:p>
        </p:txBody>
      </p:sp>
      <p:sp>
        <p:nvSpPr>
          <p:cNvPr id="15" name="Shape 13"/>
          <p:cNvSpPr/>
          <p:nvPr/>
        </p:nvSpPr>
        <p:spPr>
          <a:xfrm>
            <a:off x="7505700" y="3840004"/>
            <a:ext cx="91440" cy="1354812"/>
          </a:xfrm>
          <a:prstGeom prst="roundRect">
            <a:avLst>
              <a:gd name="adj" fmla="val 77488"/>
            </a:avLst>
          </a:prstGeom>
          <a:solidFill>
            <a:srgbClr val="9CD4EA"/>
          </a:solidFill>
          <a:ln/>
        </p:spPr>
        <p:txBody>
          <a:bodyPr/>
          <a:lstStyle/>
          <a:p>
            <a:endParaRPr lang="ru-RU"/>
          </a:p>
        </p:txBody>
      </p:sp>
      <p:sp>
        <p:nvSpPr>
          <p:cNvPr id="16" name="Text 14"/>
          <p:cNvSpPr/>
          <p:nvPr/>
        </p:nvSpPr>
        <p:spPr>
          <a:xfrm>
            <a:off x="7788593" y="4031456"/>
            <a:ext cx="2740104" cy="263485"/>
          </a:xfrm>
          <a:prstGeom prst="rect">
            <a:avLst/>
          </a:prstGeom>
          <a:noFill/>
          <a:ln/>
        </p:spPr>
        <p:txBody>
          <a:bodyPr wrap="none" lIns="0" tIns="0" rIns="0" bIns="0" rtlCol="0" anchor="t"/>
          <a:lstStyle/>
          <a:p>
            <a:pPr marL="0" indent="0" algn="l">
              <a:lnSpc>
                <a:spcPts val="2050"/>
              </a:lnSpc>
              <a:buNone/>
            </a:pPr>
            <a:r>
              <a:rPr lang="en-US" sz="1650" dirty="0">
                <a:solidFill>
                  <a:srgbClr val="3C3939"/>
                </a:solidFill>
                <a:latin typeface="Geologica Light" pitchFamily="2" charset="0"/>
                <a:ea typeface="Raleway" pitchFamily="34" charset="-122"/>
                <a:cs typeface="Raleway" pitchFamily="34" charset="-120"/>
              </a:rPr>
              <a:t>Нейтральная среда (pH ≈ 7)</a:t>
            </a:r>
            <a:endParaRPr lang="en-US" sz="1650" dirty="0"/>
          </a:p>
        </p:txBody>
      </p:sp>
      <p:sp>
        <p:nvSpPr>
          <p:cNvPr id="17" name="Text 15"/>
          <p:cNvSpPr/>
          <p:nvPr/>
        </p:nvSpPr>
        <p:spPr>
          <a:xfrm>
            <a:off x="7788593" y="4463534"/>
            <a:ext cx="5864185" cy="539829"/>
          </a:xfrm>
          <a:prstGeom prst="rect">
            <a:avLst/>
          </a:prstGeom>
          <a:noFill/>
          <a:ln/>
        </p:spPr>
        <p:txBody>
          <a:bodyPr wrap="square" lIns="0" tIns="0" rIns="0" bIns="0" rtlCol="0" anchor="t"/>
          <a:lstStyle/>
          <a:p>
            <a:pPr marL="0" indent="0" algn="l">
              <a:lnSpc>
                <a:spcPts val="2100"/>
              </a:lnSpc>
              <a:buNone/>
            </a:pPr>
            <a:r>
              <a:rPr lang="en-US" sz="1300" dirty="0">
                <a:solidFill>
                  <a:srgbClr val="3C3939"/>
                </a:solidFill>
                <a:latin typeface="Geologica Light" pitchFamily="2" charset="0"/>
                <a:ea typeface="Roboto" pitchFamily="34" charset="-122"/>
                <a:cs typeface="Roboto" pitchFamily="34" charset="-120"/>
              </a:rPr>
              <a:t>Мягче щелочной, но всё равно нарушает естественный pH кожи. При длительном использовании может вызывать сухость.</a:t>
            </a:r>
            <a:endParaRPr lang="en-US" sz="1300" dirty="0"/>
          </a:p>
        </p:txBody>
      </p:sp>
      <p:sp>
        <p:nvSpPr>
          <p:cNvPr id="18" name="Shape 16"/>
          <p:cNvSpPr/>
          <p:nvPr/>
        </p:nvSpPr>
        <p:spPr>
          <a:xfrm>
            <a:off x="7528560" y="5363408"/>
            <a:ext cx="6315670" cy="1624727"/>
          </a:xfrm>
          <a:prstGeom prst="roundRect">
            <a:avLst>
              <a:gd name="adj" fmla="val 6754"/>
            </a:avLst>
          </a:prstGeom>
          <a:solidFill>
            <a:srgbClr val="FFFFFF">
              <a:alpha val="95000"/>
            </a:srgbClr>
          </a:solidFill>
          <a:ln w="22860">
            <a:solidFill>
              <a:srgbClr val="9CD4EA"/>
            </a:solidFill>
            <a:prstDash val="solid"/>
          </a:ln>
        </p:spPr>
        <p:txBody>
          <a:bodyPr/>
          <a:lstStyle/>
          <a:p>
            <a:endParaRPr lang="ru-RU"/>
          </a:p>
        </p:txBody>
      </p:sp>
      <p:sp>
        <p:nvSpPr>
          <p:cNvPr id="19" name="Shape 17"/>
          <p:cNvSpPr/>
          <p:nvPr/>
        </p:nvSpPr>
        <p:spPr>
          <a:xfrm>
            <a:off x="7505700" y="5363408"/>
            <a:ext cx="91440" cy="1624727"/>
          </a:xfrm>
          <a:prstGeom prst="roundRect">
            <a:avLst>
              <a:gd name="adj" fmla="val 77488"/>
            </a:avLst>
          </a:prstGeom>
          <a:solidFill>
            <a:srgbClr val="9CD4EA"/>
          </a:solidFill>
          <a:ln/>
        </p:spPr>
        <p:txBody>
          <a:bodyPr/>
          <a:lstStyle/>
          <a:p>
            <a:endParaRPr lang="ru-RU"/>
          </a:p>
        </p:txBody>
      </p:sp>
      <p:sp>
        <p:nvSpPr>
          <p:cNvPr id="20" name="Text 18"/>
          <p:cNvSpPr/>
          <p:nvPr/>
        </p:nvSpPr>
        <p:spPr>
          <a:xfrm>
            <a:off x="7788593" y="5554861"/>
            <a:ext cx="2213729" cy="263485"/>
          </a:xfrm>
          <a:prstGeom prst="rect">
            <a:avLst/>
          </a:prstGeom>
          <a:noFill/>
          <a:ln/>
        </p:spPr>
        <p:txBody>
          <a:bodyPr wrap="none" lIns="0" tIns="0" rIns="0" bIns="0" rtlCol="0" anchor="t"/>
          <a:lstStyle/>
          <a:p>
            <a:pPr marL="0" indent="0" algn="l">
              <a:lnSpc>
                <a:spcPts val="2050"/>
              </a:lnSpc>
              <a:buNone/>
            </a:pPr>
            <a:r>
              <a:rPr lang="en-US" sz="1650" dirty="0">
                <a:solidFill>
                  <a:srgbClr val="3C3939"/>
                </a:solidFill>
                <a:latin typeface="Geologica Light" pitchFamily="2" charset="0"/>
                <a:ea typeface="Raleway" pitchFamily="34" charset="-122"/>
                <a:cs typeface="Raleway" pitchFamily="34" charset="-120"/>
              </a:rPr>
              <a:t>Кислая среда (pH 4-6)</a:t>
            </a:r>
            <a:endParaRPr lang="en-US" sz="1650" dirty="0"/>
          </a:p>
        </p:txBody>
      </p:sp>
      <p:sp>
        <p:nvSpPr>
          <p:cNvPr id="21" name="Text 19"/>
          <p:cNvSpPr/>
          <p:nvPr/>
        </p:nvSpPr>
        <p:spPr>
          <a:xfrm>
            <a:off x="7788593" y="5986939"/>
            <a:ext cx="5864185" cy="809744"/>
          </a:xfrm>
          <a:prstGeom prst="rect">
            <a:avLst/>
          </a:prstGeom>
          <a:noFill/>
          <a:ln/>
        </p:spPr>
        <p:txBody>
          <a:bodyPr wrap="square" lIns="0" tIns="0" rIns="0" bIns="0" rtlCol="0" anchor="t"/>
          <a:lstStyle/>
          <a:p>
            <a:pPr marL="0" indent="0" algn="l">
              <a:lnSpc>
                <a:spcPts val="2100"/>
              </a:lnSpc>
              <a:buNone/>
            </a:pPr>
            <a:r>
              <a:rPr lang="en-US" sz="1300" dirty="0">
                <a:solidFill>
                  <a:srgbClr val="3C3939"/>
                </a:solidFill>
                <a:latin typeface="Geologica Light" pitchFamily="2" charset="0"/>
                <a:ea typeface="Roboto" pitchFamily="34" charset="-122"/>
                <a:cs typeface="Roboto" pitchFamily="34" charset="-120"/>
              </a:rPr>
              <a:t>Оптимальна для кожи. Косметика с таким pH поддерживает физиологическое состояние кожи. Чрезмерно кислая среда (pH &lt; 3) может вызывать раздражение.</a:t>
            </a:r>
            <a:endParaRPr lang="en-US" sz="1300" dirty="0"/>
          </a:p>
        </p:txBody>
      </p:sp>
      <p:sp>
        <p:nvSpPr>
          <p:cNvPr id="22" name="Text 20"/>
          <p:cNvSpPr/>
          <p:nvPr/>
        </p:nvSpPr>
        <p:spPr>
          <a:xfrm>
            <a:off x="793789" y="7530422"/>
            <a:ext cx="13042821" cy="458034"/>
          </a:xfrm>
          <a:prstGeom prst="rect">
            <a:avLst/>
          </a:prstGeom>
          <a:noFill/>
          <a:ln/>
        </p:spPr>
        <p:txBody>
          <a:bodyPr wrap="none" lIns="0" tIns="0" rIns="0" bIns="0" rtlCol="0" anchor="t"/>
          <a:lstStyle/>
          <a:p>
            <a:pPr marL="0" indent="0" algn="l">
              <a:lnSpc>
                <a:spcPts val="2100"/>
              </a:lnSpc>
              <a:buNone/>
            </a:pPr>
            <a:r>
              <a:rPr lang="ru-RU" sz="1300" b="1" dirty="0">
                <a:solidFill>
                  <a:srgbClr val="3C3939"/>
                </a:solidFill>
                <a:latin typeface="Geologica Light" pitchFamily="2" charset="0"/>
                <a:ea typeface="Roboto" pitchFamily="34" charset="-122"/>
                <a:cs typeface="Roboto" pitchFamily="34" charset="-120"/>
              </a:rPr>
              <a:t>Б</a:t>
            </a:r>
            <a:r>
              <a:rPr lang="en-US" sz="1300" b="1" dirty="0" err="1">
                <a:solidFill>
                  <a:srgbClr val="3C3939"/>
                </a:solidFill>
                <a:latin typeface="Geologica Light" pitchFamily="2" charset="0"/>
                <a:ea typeface="Roboto" pitchFamily="34" charset="-122"/>
                <a:cs typeface="Roboto" pitchFamily="34" charset="-120"/>
              </a:rPr>
              <a:t>аланс</a:t>
            </a:r>
            <a:r>
              <a:rPr lang="en-US" sz="1300" b="1" dirty="0">
                <a:solidFill>
                  <a:srgbClr val="3C3939"/>
                </a:solidFill>
                <a:latin typeface="Geologica Light" pitchFamily="2" charset="0"/>
                <a:ea typeface="Roboto" pitchFamily="34" charset="-122"/>
                <a:cs typeface="Roboto" pitchFamily="34" charset="-120"/>
              </a:rPr>
              <a:t> pH важен при создании формулы и выборе компонентов. Многие активные ингредиенты работают только при определённом pH.</a:t>
            </a:r>
            <a:endParaRPr lang="en-US" sz="1300" b="1" dirty="0"/>
          </a:p>
        </p:txBody>
      </p:sp>
      <p:pic>
        <p:nvPicPr>
          <p:cNvPr id="5122" name="Picture 2">
            <a:extLst>
              <a:ext uri="{FF2B5EF4-FFF2-40B4-BE49-F238E27FC236}">
                <a16:creationId xmlns:a16="http://schemas.microsoft.com/office/drawing/2014/main" id="{24E8FD1F-9FD9-E1B8-AEB0-96BF37E7DC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090" y="4031457"/>
            <a:ext cx="5990348" cy="3441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793790" y="937141"/>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Ключевые выводы</a:t>
            </a:r>
            <a:endParaRPr lang="en-US" sz="3900" dirty="0"/>
          </a:p>
        </p:txBody>
      </p:sp>
      <p:sp>
        <p:nvSpPr>
          <p:cNvPr id="3" name="Shape 1"/>
          <p:cNvSpPr/>
          <p:nvPr/>
        </p:nvSpPr>
        <p:spPr>
          <a:xfrm>
            <a:off x="793790" y="1954054"/>
            <a:ext cx="4215289" cy="3234928"/>
          </a:xfrm>
          <a:prstGeom prst="roundRect">
            <a:avLst>
              <a:gd name="adj" fmla="val 2577"/>
            </a:avLst>
          </a:prstGeom>
          <a:solidFill>
            <a:srgbClr val="9CD4EA"/>
          </a:solidFill>
          <a:ln w="7620">
            <a:solidFill>
              <a:srgbClr val="C7C7D0"/>
            </a:solidFill>
            <a:prstDash val="solid"/>
          </a:ln>
        </p:spPr>
        <p:txBody>
          <a:bodyPr/>
          <a:lstStyle/>
          <a:p>
            <a:endParaRPr lang="ru-RU"/>
          </a:p>
        </p:txBody>
      </p:sp>
      <p:sp>
        <p:nvSpPr>
          <p:cNvPr id="4" name="Text 2"/>
          <p:cNvSpPr/>
          <p:nvPr/>
        </p:nvSpPr>
        <p:spPr>
          <a:xfrm>
            <a:off x="999768" y="2160032"/>
            <a:ext cx="3803333" cy="744141"/>
          </a:xfrm>
          <a:prstGeom prst="rect">
            <a:avLst/>
          </a:prstGeom>
          <a:noFill/>
          <a:ln/>
        </p:spPr>
        <p:txBody>
          <a:bodyPr wrap="squar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Кожа = </a:t>
            </a:r>
            <a:r>
              <a:rPr lang="en-US" sz="2300" dirty="0" err="1">
                <a:solidFill>
                  <a:srgbClr val="3C3939"/>
                </a:solidFill>
                <a:latin typeface="Geologica Light" pitchFamily="2" charset="0"/>
                <a:ea typeface="Raleway" pitchFamily="34" charset="-122"/>
                <a:cs typeface="Raleway" pitchFamily="34" charset="-120"/>
              </a:rPr>
              <a:t>система</a:t>
            </a:r>
            <a:endParaRPr lang="ru-RU" sz="2300" dirty="0">
              <a:solidFill>
                <a:srgbClr val="3C3939"/>
              </a:solidFill>
              <a:latin typeface="Geologica Light" pitchFamily="2" charset="0"/>
              <a:ea typeface="Raleway" pitchFamily="34" charset="-122"/>
              <a:cs typeface="Raleway" pitchFamily="34" charset="-120"/>
            </a:endParaRPr>
          </a:p>
          <a:p>
            <a:pPr marL="0" indent="0" algn="l">
              <a:lnSpc>
                <a:spcPts val="2900"/>
              </a:lnSpc>
              <a:buNone/>
            </a:pPr>
            <a:r>
              <a:rPr lang="en-US" sz="2300" dirty="0" err="1">
                <a:solidFill>
                  <a:srgbClr val="3C3939"/>
                </a:solidFill>
                <a:latin typeface="Geologica Light" pitchFamily="2" charset="0"/>
                <a:ea typeface="Raleway" pitchFamily="34" charset="-122"/>
                <a:cs typeface="Raleway" pitchFamily="34" charset="-120"/>
              </a:rPr>
              <a:t>барьеров</a:t>
            </a:r>
            <a:r>
              <a:rPr lang="en-US" sz="2300" dirty="0">
                <a:solidFill>
                  <a:srgbClr val="3C3939"/>
                </a:solidFill>
                <a:latin typeface="Geologica Light" pitchFamily="2" charset="0"/>
                <a:ea typeface="Raleway" pitchFamily="34" charset="-122"/>
                <a:cs typeface="Raleway" pitchFamily="34" charset="-120"/>
              </a:rPr>
              <a:t> и сигналов</a:t>
            </a:r>
            <a:endParaRPr lang="en-US" sz="2300" dirty="0"/>
          </a:p>
        </p:txBody>
      </p:sp>
      <p:sp>
        <p:nvSpPr>
          <p:cNvPr id="5" name="Text 3"/>
          <p:cNvSpPr/>
          <p:nvPr/>
        </p:nvSpPr>
        <p:spPr>
          <a:xfrm>
            <a:off x="999768" y="3023235"/>
            <a:ext cx="3803333" cy="1587698"/>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Кожа — это не просто оболочка, а сложная система с множеством барьеров (липидный, гидролипидный, микробный) и механизмов коммуникации между клетками.</a:t>
            </a:r>
            <a:endParaRPr lang="en-US" sz="1550" dirty="0"/>
          </a:p>
        </p:txBody>
      </p:sp>
      <p:sp>
        <p:nvSpPr>
          <p:cNvPr id="6" name="Shape 4"/>
          <p:cNvSpPr/>
          <p:nvPr/>
        </p:nvSpPr>
        <p:spPr>
          <a:xfrm>
            <a:off x="5207437" y="1954054"/>
            <a:ext cx="4215408" cy="3234928"/>
          </a:xfrm>
          <a:prstGeom prst="roundRect">
            <a:avLst>
              <a:gd name="adj" fmla="val 2577"/>
            </a:avLst>
          </a:prstGeom>
          <a:solidFill>
            <a:srgbClr val="9CD4EA"/>
          </a:solidFill>
          <a:ln w="7620">
            <a:solidFill>
              <a:srgbClr val="C7C7D0"/>
            </a:solidFill>
            <a:prstDash val="solid"/>
          </a:ln>
        </p:spPr>
        <p:txBody>
          <a:bodyPr/>
          <a:lstStyle/>
          <a:p>
            <a:endParaRPr lang="ru-RU"/>
          </a:p>
        </p:txBody>
      </p:sp>
      <p:sp>
        <p:nvSpPr>
          <p:cNvPr id="7" name="Text 5"/>
          <p:cNvSpPr/>
          <p:nvPr/>
        </p:nvSpPr>
        <p:spPr>
          <a:xfrm>
            <a:off x="5413415" y="2160032"/>
            <a:ext cx="3803452" cy="1116211"/>
          </a:xfrm>
          <a:prstGeom prst="rect">
            <a:avLst/>
          </a:prstGeom>
          <a:noFill/>
          <a:ln/>
        </p:spPr>
        <p:txBody>
          <a:bodyPr wrap="squar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Косметика может поддерживать или разрушать</a:t>
            </a:r>
            <a:endParaRPr lang="en-US" sz="2300" dirty="0"/>
          </a:p>
        </p:txBody>
      </p:sp>
      <p:sp>
        <p:nvSpPr>
          <p:cNvPr id="8" name="Text 6"/>
          <p:cNvSpPr/>
          <p:nvPr/>
        </p:nvSpPr>
        <p:spPr>
          <a:xfrm>
            <a:off x="5413415" y="3395305"/>
            <a:ext cx="3803452"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В зависимости от состава и формулы, косметика может либо поддерживать естественные процессы кожи, либо нарушать их баланс.</a:t>
            </a:r>
            <a:endParaRPr lang="en-US" sz="1550" dirty="0"/>
          </a:p>
        </p:txBody>
      </p:sp>
      <p:sp>
        <p:nvSpPr>
          <p:cNvPr id="9" name="Shape 7"/>
          <p:cNvSpPr/>
          <p:nvPr/>
        </p:nvSpPr>
        <p:spPr>
          <a:xfrm>
            <a:off x="9621203" y="1954054"/>
            <a:ext cx="4215289" cy="3234928"/>
          </a:xfrm>
          <a:prstGeom prst="roundRect">
            <a:avLst>
              <a:gd name="adj" fmla="val 2577"/>
            </a:avLst>
          </a:prstGeom>
          <a:solidFill>
            <a:srgbClr val="9CD4EA"/>
          </a:solidFill>
          <a:ln w="7620">
            <a:solidFill>
              <a:srgbClr val="C7C7D0"/>
            </a:solidFill>
            <a:prstDash val="solid"/>
          </a:ln>
        </p:spPr>
        <p:txBody>
          <a:bodyPr/>
          <a:lstStyle/>
          <a:p>
            <a:endParaRPr lang="ru-RU"/>
          </a:p>
        </p:txBody>
      </p:sp>
      <p:sp>
        <p:nvSpPr>
          <p:cNvPr id="10" name="Text 8"/>
          <p:cNvSpPr/>
          <p:nvPr/>
        </p:nvSpPr>
        <p:spPr>
          <a:xfrm>
            <a:off x="9827181" y="2160032"/>
            <a:ext cx="3803333" cy="1116211"/>
          </a:xfrm>
          <a:prstGeom prst="rect">
            <a:avLst/>
          </a:prstGeom>
          <a:noFill/>
          <a:ln/>
        </p:spPr>
        <p:txBody>
          <a:bodyPr wrap="squar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Грамотный состав работает не глубиной, а пониманием механизмов</a:t>
            </a:r>
            <a:endParaRPr lang="en-US" sz="2300" dirty="0"/>
          </a:p>
        </p:txBody>
      </p:sp>
      <p:sp>
        <p:nvSpPr>
          <p:cNvPr id="11" name="Text 9"/>
          <p:cNvSpPr/>
          <p:nvPr/>
        </p:nvSpPr>
        <p:spPr>
          <a:xfrm>
            <a:off x="9827181" y="3395305"/>
            <a:ext cx="3803333" cy="1587698"/>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Эффективность косметики зависит не от глубины проникновения, а от понимания биологических механизмов кожи и умения с ними взаимодействовать.</a:t>
            </a:r>
            <a:endParaRPr lang="en-US" sz="1550" dirty="0"/>
          </a:p>
        </p:txBody>
      </p:sp>
      <p:sp>
        <p:nvSpPr>
          <p:cNvPr id="12" name="Text 10"/>
          <p:cNvSpPr/>
          <p:nvPr/>
        </p:nvSpPr>
        <p:spPr>
          <a:xfrm>
            <a:off x="1091446" y="5709880"/>
            <a:ext cx="12745164" cy="744141"/>
          </a:xfrm>
          <a:prstGeom prst="rect">
            <a:avLst/>
          </a:prstGeom>
          <a:noFill/>
          <a:ln/>
        </p:spPr>
        <p:txBody>
          <a:bodyPr wrap="square" lIns="0" tIns="0" rIns="0" bIns="0" rtlCol="0" anchor="t"/>
          <a:lstStyle/>
          <a:p>
            <a:pPr marL="0" indent="0" algn="l">
              <a:lnSpc>
                <a:spcPts val="2900"/>
              </a:lnSpc>
              <a:buNone/>
            </a:pPr>
            <a:r>
              <a:rPr lang="en-US" sz="2300" dirty="0">
                <a:solidFill>
                  <a:srgbClr val="1B1B27"/>
                </a:solidFill>
                <a:latin typeface="Geologica Light" pitchFamily="2" charset="0"/>
                <a:ea typeface="Raleway" pitchFamily="34" charset="-122"/>
                <a:cs typeface="Raleway" pitchFamily="34" charset="-120"/>
              </a:rPr>
              <a:t>Хорошая косметика не борется с кожей, а работает в союзе с </a:t>
            </a:r>
            <a:r>
              <a:rPr lang="en-US" sz="2300" dirty="0" err="1">
                <a:solidFill>
                  <a:srgbClr val="1B1B27"/>
                </a:solidFill>
                <a:latin typeface="Geologica Light" pitchFamily="2" charset="0"/>
                <a:ea typeface="Raleway" pitchFamily="34" charset="-122"/>
                <a:cs typeface="Raleway" pitchFamily="34" charset="-120"/>
              </a:rPr>
              <a:t>ней</a:t>
            </a:r>
            <a:r>
              <a:rPr lang="en-US" sz="2300" dirty="0">
                <a:solidFill>
                  <a:srgbClr val="1B1B27"/>
                </a:solidFill>
                <a:latin typeface="Geologica Light" pitchFamily="2" charset="0"/>
                <a:ea typeface="Raleway" pitchFamily="34" charset="-122"/>
                <a:cs typeface="Raleway" pitchFamily="34" charset="-120"/>
              </a:rPr>
              <a:t>,</a:t>
            </a:r>
            <a:br>
              <a:rPr lang="ru-RU" sz="2300" dirty="0">
                <a:solidFill>
                  <a:srgbClr val="1B1B27"/>
                </a:solidFill>
                <a:latin typeface="Geologica Light" pitchFamily="2" charset="0"/>
                <a:ea typeface="Raleway" pitchFamily="34" charset="-122"/>
                <a:cs typeface="Raleway" pitchFamily="34" charset="-120"/>
              </a:rPr>
            </a:br>
            <a:r>
              <a:rPr lang="en-US" sz="2300" dirty="0" err="1">
                <a:solidFill>
                  <a:srgbClr val="1B1B27"/>
                </a:solidFill>
                <a:latin typeface="Geologica Light" pitchFamily="2" charset="0"/>
                <a:ea typeface="Raleway" pitchFamily="34" charset="-122"/>
                <a:cs typeface="Raleway" pitchFamily="34" charset="-120"/>
              </a:rPr>
              <a:t>понимая</a:t>
            </a:r>
            <a:r>
              <a:rPr lang="en-US" sz="2300" dirty="0">
                <a:solidFill>
                  <a:srgbClr val="1B1B27"/>
                </a:solidFill>
                <a:latin typeface="Geologica Light" pitchFamily="2" charset="0"/>
                <a:ea typeface="Raleway" pitchFamily="34" charset="-122"/>
                <a:cs typeface="Raleway" pitchFamily="34" charset="-120"/>
              </a:rPr>
              <a:t> и поддерживая её естественные процессы.</a:t>
            </a:r>
            <a:endParaRPr lang="en-US" sz="2300" dirty="0"/>
          </a:p>
        </p:txBody>
      </p:sp>
      <p:sp>
        <p:nvSpPr>
          <p:cNvPr id="13" name="Shape 11"/>
          <p:cNvSpPr/>
          <p:nvPr/>
        </p:nvSpPr>
        <p:spPr>
          <a:xfrm>
            <a:off x="793790" y="5412224"/>
            <a:ext cx="22860" cy="1339453"/>
          </a:xfrm>
          <a:prstGeom prst="rect">
            <a:avLst/>
          </a:prstGeom>
          <a:solidFill>
            <a:srgbClr val="9CD4EA"/>
          </a:solidFill>
          <a:ln/>
        </p:spPr>
        <p:txBody>
          <a:bodyPr/>
          <a:lstStyle/>
          <a:p>
            <a:endParaRPr lang="ru-RU"/>
          </a:p>
        </p:txBody>
      </p:sp>
      <p:sp>
        <p:nvSpPr>
          <p:cNvPr id="14" name="Text 12"/>
          <p:cNvSpPr/>
          <p:nvPr/>
        </p:nvSpPr>
        <p:spPr>
          <a:xfrm>
            <a:off x="793790" y="6974919"/>
            <a:ext cx="13042821" cy="317540"/>
          </a:xfrm>
          <a:prstGeom prst="rect">
            <a:avLst/>
          </a:prstGeom>
          <a:noFill/>
          <a:ln/>
        </p:spPr>
        <p:txBody>
          <a:bodyPr wrap="non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А теперь — к корнеотерапии</a:t>
            </a:r>
            <a:endParaRPr lang="en-US" sz="15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name="Slide 18">
    <p:bg>
      <p:bgPr>
        <a:blipFill dpi="0" rotWithShape="1">
          <a:blip r:embed="rId3">
            <a:alphaModFix amt="99000"/>
            <a:lum/>
          </a:blip>
          <a:srcRect/>
          <a:stretch>
            <a:fillRect l="-6000" r="-6000"/>
          </a:stretch>
        </a:blipFill>
        <a:effectLst/>
      </p:bgPr>
    </p:bg>
    <p:spTree>
      <p:nvGrpSpPr>
        <p:cNvPr id="1" name=""/>
        <p:cNvGrpSpPr/>
        <p:nvPr/>
      </p:nvGrpSpPr>
      <p:grpSpPr>
        <a:xfrm>
          <a:off x="0" y="0"/>
          <a:ext cx="0" cy="0"/>
          <a:chOff x="0" y="0"/>
          <a:chExt cx="0" cy="0"/>
        </a:xfrm>
      </p:grpSpPr>
      <p:sp>
        <p:nvSpPr>
          <p:cNvPr id="2" name="Text 0"/>
          <p:cNvSpPr/>
          <p:nvPr/>
        </p:nvSpPr>
        <p:spPr>
          <a:xfrm>
            <a:off x="2989719" y="3059311"/>
            <a:ext cx="8650962" cy="855821"/>
          </a:xfrm>
          <a:prstGeom prst="rect">
            <a:avLst/>
          </a:prstGeom>
          <a:noFill/>
          <a:ln/>
        </p:spPr>
        <p:txBody>
          <a:bodyPr wrap="none" lIns="0" tIns="0" rIns="0" bIns="0" rtlCol="0" anchor="t"/>
          <a:lstStyle/>
          <a:p>
            <a:pPr marL="0" indent="0" algn="ctr">
              <a:lnSpc>
                <a:spcPts val="6700"/>
              </a:lnSpc>
              <a:buNone/>
            </a:pPr>
            <a:r>
              <a:rPr lang="en-US" sz="5350" dirty="0">
                <a:solidFill>
                  <a:srgbClr val="1B1B27"/>
                </a:solidFill>
                <a:latin typeface="Geologica Light" pitchFamily="2" charset="0"/>
                <a:ea typeface="Raleway" pitchFamily="34" charset="-122"/>
                <a:cs typeface="Raleway" pitchFamily="34" charset="-120"/>
              </a:rPr>
              <a:t>Принципы корнеотерапии</a:t>
            </a:r>
            <a:endParaRPr lang="en-US" sz="5350" dirty="0"/>
          </a:p>
        </p:txBody>
      </p:sp>
      <p:sp>
        <p:nvSpPr>
          <p:cNvPr id="3" name="Text 1"/>
          <p:cNvSpPr/>
          <p:nvPr/>
        </p:nvSpPr>
        <p:spPr>
          <a:xfrm>
            <a:off x="793790" y="4311968"/>
            <a:ext cx="13042821" cy="317540"/>
          </a:xfrm>
          <a:prstGeom prst="rect">
            <a:avLst/>
          </a:prstGeom>
          <a:noFill/>
          <a:ln/>
        </p:spPr>
        <p:txBody>
          <a:bodyPr wrap="non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Следующий блок нашего вебинара</a:t>
            </a:r>
            <a:endParaRPr lang="en-US" sz="155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624721"/>
            <a:ext cx="6020395" cy="589121"/>
          </a:xfrm>
          <a:prstGeom prst="rect">
            <a:avLst/>
          </a:prstGeom>
          <a:noFill/>
          <a:ln/>
        </p:spPr>
        <p:txBody>
          <a:bodyPr wrap="none" lIns="0" tIns="0" rIns="0" bIns="0" rtlCol="0" anchor="t"/>
          <a:lstStyle/>
          <a:p>
            <a:pPr marL="0" indent="0" algn="l">
              <a:lnSpc>
                <a:spcPts val="4600"/>
              </a:lnSpc>
              <a:buNone/>
            </a:pPr>
            <a:r>
              <a:rPr lang="en-US" sz="3700" dirty="0">
                <a:solidFill>
                  <a:srgbClr val="1B1B27"/>
                </a:solidFill>
                <a:latin typeface="Geologica Light" pitchFamily="2" charset="0"/>
                <a:ea typeface="Raleway" pitchFamily="34" charset="-122"/>
                <a:cs typeface="Raleway" pitchFamily="34" charset="-120"/>
              </a:rPr>
              <a:t>Что такое корнеотерапия?</a:t>
            </a:r>
            <a:endParaRPr lang="en-US" sz="3700" dirty="0"/>
          </a:p>
        </p:txBody>
      </p:sp>
      <p:sp>
        <p:nvSpPr>
          <p:cNvPr id="3" name="Text 1"/>
          <p:cNvSpPr/>
          <p:nvPr/>
        </p:nvSpPr>
        <p:spPr>
          <a:xfrm>
            <a:off x="793790" y="2273380"/>
            <a:ext cx="6291382" cy="942499"/>
          </a:xfrm>
          <a:prstGeom prst="rect">
            <a:avLst/>
          </a:prstGeom>
          <a:noFill/>
          <a:ln/>
        </p:spPr>
        <p:txBody>
          <a:bodyPr wrap="square" lIns="0" tIns="0" rIns="0" bIns="0" rtlCol="0" anchor="t"/>
          <a:lstStyle/>
          <a:p>
            <a:pPr marL="0" indent="0" algn="l">
              <a:lnSpc>
                <a:spcPts val="3700"/>
              </a:lnSpc>
              <a:buNone/>
            </a:pPr>
            <a:r>
              <a:rPr lang="en-US" sz="2950" dirty="0">
                <a:solidFill>
                  <a:srgbClr val="1B1B27"/>
                </a:solidFill>
                <a:latin typeface="Geologica Light" pitchFamily="2" charset="0"/>
                <a:ea typeface="Raleway" pitchFamily="34" charset="-122"/>
                <a:cs typeface="Raleway" pitchFamily="34" charset="-120"/>
              </a:rPr>
              <a:t>Корнеотерапия — подход «сначала восстанови»</a:t>
            </a:r>
            <a:endParaRPr lang="en-US" sz="2950" dirty="0"/>
          </a:p>
        </p:txBody>
      </p:sp>
      <p:sp>
        <p:nvSpPr>
          <p:cNvPr id="4" name="Text 2"/>
          <p:cNvSpPr/>
          <p:nvPr/>
        </p:nvSpPr>
        <p:spPr>
          <a:xfrm>
            <a:off x="793790" y="3404354"/>
            <a:ext cx="5054560" cy="1508522"/>
          </a:xfrm>
          <a:prstGeom prst="rect">
            <a:avLst/>
          </a:prstGeom>
          <a:noFill/>
          <a:ln/>
        </p:spPr>
        <p:txBody>
          <a:bodyPr wrap="square" lIns="0" tIns="0" rIns="0" bIns="0" rtlCol="0" anchor="t"/>
          <a:lstStyle/>
          <a:p>
            <a:pPr marL="0" indent="0" algn="l">
              <a:buNone/>
            </a:pPr>
            <a:r>
              <a:rPr lang="en-US" sz="1450" dirty="0">
                <a:solidFill>
                  <a:srgbClr val="3C3939"/>
                </a:solidFill>
                <a:latin typeface="Geologica Light" pitchFamily="2" charset="0"/>
                <a:ea typeface="Roboto" pitchFamily="34" charset="-122"/>
                <a:cs typeface="Roboto" pitchFamily="34" charset="-120"/>
              </a:rPr>
              <a:t>Термин предложен Альбертом Клигманом (A. Kligman) — профессором дерматологии Пенсильванского университета, который ещё в 1980-х годах выдвинул концепцию: восстановление барьерной функции кожи должно быть первым шагом в лечении любых кожных проблем.</a:t>
            </a:r>
            <a:endParaRPr lang="en-US" sz="1450" dirty="0"/>
          </a:p>
        </p:txBody>
      </p:sp>
      <p:sp>
        <p:nvSpPr>
          <p:cNvPr id="5" name="Text 3"/>
          <p:cNvSpPr/>
          <p:nvPr/>
        </p:nvSpPr>
        <p:spPr>
          <a:xfrm>
            <a:off x="777657" y="5135046"/>
            <a:ext cx="5171837" cy="905113"/>
          </a:xfrm>
          <a:prstGeom prst="rect">
            <a:avLst/>
          </a:prstGeom>
          <a:noFill/>
          <a:ln/>
        </p:spPr>
        <p:txBody>
          <a:bodyPr wrap="square" lIns="0" tIns="0" rIns="0" bIns="0" rtlCol="0" anchor="t"/>
          <a:lstStyle/>
          <a:p>
            <a:pPr marL="0" indent="0" algn="l">
              <a:buNone/>
            </a:pPr>
            <a:r>
              <a:rPr lang="ru-RU" sz="1450" dirty="0">
                <a:solidFill>
                  <a:srgbClr val="3C3939"/>
                </a:solidFill>
                <a:latin typeface="Geologica Light" pitchFamily="2" charset="0"/>
                <a:ea typeface="Roboto" pitchFamily="34" charset="-122"/>
                <a:cs typeface="Roboto" pitchFamily="34" charset="-120"/>
              </a:rPr>
              <a:t>«</a:t>
            </a:r>
            <a:r>
              <a:rPr lang="en-US" sz="1450" dirty="0" err="1">
                <a:solidFill>
                  <a:srgbClr val="3C3939"/>
                </a:solidFill>
                <a:latin typeface="Geologica Light" pitchFamily="2" charset="0"/>
                <a:ea typeface="Roboto" pitchFamily="34" charset="-122"/>
                <a:cs typeface="Roboto" pitchFamily="34" charset="-120"/>
              </a:rPr>
              <a:t>Здоровье</a:t>
            </a:r>
            <a:r>
              <a:rPr lang="en-US" sz="1450" dirty="0">
                <a:solidFill>
                  <a:srgbClr val="3C3939"/>
                </a:solidFill>
                <a:latin typeface="Geologica Light" pitchFamily="2" charset="0"/>
                <a:ea typeface="Roboto" pitchFamily="34" charset="-122"/>
                <a:cs typeface="Roboto" pitchFamily="34" charset="-120"/>
              </a:rPr>
              <a:t> кожи начинается с целостного рогового слоя. Все остальные вмешательства будут менее эффективными, если этот барьер </a:t>
            </a:r>
            <a:r>
              <a:rPr lang="en-US" sz="1450" dirty="0" err="1">
                <a:solidFill>
                  <a:srgbClr val="3C3939"/>
                </a:solidFill>
                <a:latin typeface="Geologica Light" pitchFamily="2" charset="0"/>
                <a:ea typeface="Roboto" pitchFamily="34" charset="-122"/>
                <a:cs typeface="Roboto" pitchFamily="34" charset="-120"/>
              </a:rPr>
              <a:t>нарушен</a:t>
            </a:r>
            <a:r>
              <a:rPr lang="en-US" sz="1450" dirty="0">
                <a:solidFill>
                  <a:srgbClr val="3C3939"/>
                </a:solidFill>
                <a:latin typeface="Geologica Light" pitchFamily="2" charset="0"/>
                <a:ea typeface="Roboto" pitchFamily="34" charset="-122"/>
                <a:cs typeface="Roboto" pitchFamily="34" charset="-120"/>
              </a:rPr>
              <a:t>.</a:t>
            </a:r>
            <a:r>
              <a:rPr lang="ru-RU" sz="1450" dirty="0">
                <a:solidFill>
                  <a:srgbClr val="3C3939"/>
                </a:solidFill>
                <a:latin typeface="Geologica Light" pitchFamily="2" charset="0"/>
                <a:ea typeface="Roboto" pitchFamily="34" charset="-122"/>
                <a:cs typeface="Roboto" pitchFamily="34" charset="-120"/>
              </a:rPr>
              <a:t>»</a:t>
            </a:r>
            <a:endParaRPr lang="en-US" sz="1450" dirty="0"/>
          </a:p>
        </p:txBody>
      </p:sp>
      <p:sp>
        <p:nvSpPr>
          <p:cNvPr id="6" name="Text 4"/>
          <p:cNvSpPr/>
          <p:nvPr/>
        </p:nvSpPr>
        <p:spPr>
          <a:xfrm>
            <a:off x="3803987" y="6021110"/>
            <a:ext cx="6008608" cy="301704"/>
          </a:xfrm>
          <a:prstGeom prst="rect">
            <a:avLst/>
          </a:prstGeom>
          <a:noFill/>
          <a:ln/>
        </p:spPr>
        <p:txBody>
          <a:bodyPr wrap="none" lIns="0" tIns="0" rIns="0" bIns="0" rtlCol="0" anchor="t"/>
          <a:lstStyle/>
          <a:p>
            <a:pPr marL="0" indent="0" algn="l">
              <a:lnSpc>
                <a:spcPts val="2350"/>
              </a:lnSpc>
              <a:buNone/>
            </a:pPr>
            <a:r>
              <a:rPr lang="en-US" sz="1450" dirty="0">
                <a:solidFill>
                  <a:srgbClr val="3C3939"/>
                </a:solidFill>
                <a:latin typeface="Geologica Light" pitchFamily="2" charset="0"/>
                <a:ea typeface="Roboto" pitchFamily="34" charset="-122"/>
                <a:cs typeface="Roboto" pitchFamily="34" charset="-120"/>
              </a:rPr>
              <a:t>— Альберт Клигерман</a:t>
            </a:r>
            <a:endParaRPr lang="en-US" sz="1450" dirty="0"/>
          </a:p>
        </p:txBody>
      </p:sp>
      <p:sp>
        <p:nvSpPr>
          <p:cNvPr id="7" name="Shape 5"/>
          <p:cNvSpPr/>
          <p:nvPr/>
        </p:nvSpPr>
        <p:spPr>
          <a:xfrm>
            <a:off x="494883" y="5135046"/>
            <a:ext cx="45719" cy="576621"/>
          </a:xfrm>
          <a:prstGeom prst="rect">
            <a:avLst/>
          </a:prstGeom>
          <a:solidFill>
            <a:srgbClr val="9CD4EA"/>
          </a:solidFill>
          <a:ln/>
        </p:spPr>
        <p:txBody>
          <a:bodyPr/>
          <a:lstStyle/>
          <a:p>
            <a:endParaRPr lang="ru-RU"/>
          </a:p>
        </p:txBody>
      </p:sp>
      <p:sp>
        <p:nvSpPr>
          <p:cNvPr id="8" name="Shape 6"/>
          <p:cNvSpPr/>
          <p:nvPr/>
        </p:nvSpPr>
        <p:spPr>
          <a:xfrm>
            <a:off x="7552849" y="1708666"/>
            <a:ext cx="6291382" cy="1869638"/>
          </a:xfrm>
          <a:prstGeom prst="roundRect">
            <a:avLst>
              <a:gd name="adj" fmla="val 5869"/>
            </a:avLst>
          </a:prstGeom>
          <a:solidFill>
            <a:srgbClr val="FFFFFF">
              <a:alpha val="95000"/>
            </a:srgbClr>
          </a:solidFill>
          <a:ln w="22860">
            <a:solidFill>
              <a:srgbClr val="9CD4EA"/>
            </a:solidFill>
            <a:prstDash val="solid"/>
          </a:ln>
        </p:spPr>
        <p:txBody>
          <a:bodyPr/>
          <a:lstStyle/>
          <a:p>
            <a:endParaRPr lang="ru-RU"/>
          </a:p>
        </p:txBody>
      </p:sp>
      <p:sp>
        <p:nvSpPr>
          <p:cNvPr id="9" name="Shape 7"/>
          <p:cNvSpPr/>
          <p:nvPr/>
        </p:nvSpPr>
        <p:spPr>
          <a:xfrm>
            <a:off x="7529989" y="1708666"/>
            <a:ext cx="91440" cy="1869638"/>
          </a:xfrm>
          <a:prstGeom prst="roundRect">
            <a:avLst>
              <a:gd name="adj" fmla="val 86605"/>
            </a:avLst>
          </a:prstGeom>
          <a:solidFill>
            <a:srgbClr val="9CD4EA"/>
          </a:solidFill>
          <a:ln/>
        </p:spPr>
        <p:txBody>
          <a:bodyPr/>
          <a:lstStyle/>
          <a:p>
            <a:endParaRPr lang="ru-RU"/>
          </a:p>
        </p:txBody>
      </p:sp>
      <p:sp>
        <p:nvSpPr>
          <p:cNvPr id="10" name="Text 8"/>
          <p:cNvSpPr/>
          <p:nvPr/>
        </p:nvSpPr>
        <p:spPr>
          <a:xfrm>
            <a:off x="7832765" y="1920002"/>
            <a:ext cx="2828211" cy="353378"/>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Geologica Light" pitchFamily="2" charset="0"/>
                <a:ea typeface="Raleway" pitchFamily="34" charset="-122"/>
                <a:cs typeface="Raleway" pitchFamily="34" charset="-120"/>
              </a:rPr>
              <a:t>Суть корнеотерапии</a:t>
            </a:r>
            <a:endParaRPr lang="en-US" sz="2200" dirty="0"/>
          </a:p>
        </p:txBody>
      </p:sp>
      <p:sp>
        <p:nvSpPr>
          <p:cNvPr id="11" name="Text 9"/>
          <p:cNvSpPr/>
          <p:nvPr/>
        </p:nvSpPr>
        <p:spPr>
          <a:xfrm>
            <a:off x="7832765" y="2461855"/>
            <a:ext cx="5800130" cy="905113"/>
          </a:xfrm>
          <a:prstGeom prst="rect">
            <a:avLst/>
          </a:prstGeom>
          <a:noFill/>
          <a:ln/>
        </p:spPr>
        <p:txBody>
          <a:bodyPr wrap="square" lIns="0" tIns="0" rIns="0" bIns="0" rtlCol="0" anchor="t"/>
          <a:lstStyle/>
          <a:p>
            <a:pPr marL="0" indent="0" algn="l">
              <a:buNone/>
            </a:pPr>
            <a:r>
              <a:rPr lang="en-US" sz="1450" dirty="0">
                <a:solidFill>
                  <a:srgbClr val="3C3939"/>
                </a:solidFill>
                <a:latin typeface="Geologica Light" pitchFamily="2" charset="0"/>
                <a:ea typeface="Roboto" pitchFamily="34" charset="-122"/>
                <a:cs typeface="Roboto" pitchFamily="34" charset="-120"/>
              </a:rPr>
              <a:t>Восстановление </a:t>
            </a:r>
            <a:r>
              <a:rPr lang="en-US" sz="1450" b="1" dirty="0">
                <a:solidFill>
                  <a:srgbClr val="3C3939"/>
                </a:solidFill>
                <a:latin typeface="Geologica Light" pitchFamily="2" charset="0"/>
                <a:ea typeface="Roboto" pitchFamily="34" charset="-122"/>
                <a:cs typeface="Roboto" pitchFamily="34" charset="-120"/>
              </a:rPr>
              <a:t>работы кожи через восстановление рогового слоя</a:t>
            </a:r>
            <a:r>
              <a:rPr lang="en-US" sz="1450" dirty="0">
                <a:solidFill>
                  <a:srgbClr val="3C3939"/>
                </a:solidFill>
                <a:latin typeface="Geologica Light" pitchFamily="2" charset="0"/>
                <a:ea typeface="Roboto" pitchFamily="34" charset="-122"/>
                <a:cs typeface="Roboto" pitchFamily="34" charset="-120"/>
              </a:rPr>
              <a:t> как ключевого барьера и регулятора всех кожных процессов.</a:t>
            </a:r>
            <a:endParaRPr lang="en-US" sz="1450" dirty="0"/>
          </a:p>
        </p:txBody>
      </p:sp>
      <p:sp>
        <p:nvSpPr>
          <p:cNvPr id="12" name="Shape 10"/>
          <p:cNvSpPr/>
          <p:nvPr/>
        </p:nvSpPr>
        <p:spPr>
          <a:xfrm>
            <a:off x="7552849" y="3766780"/>
            <a:ext cx="6291382" cy="1567934"/>
          </a:xfrm>
          <a:prstGeom prst="roundRect">
            <a:avLst>
              <a:gd name="adj" fmla="val 6998"/>
            </a:avLst>
          </a:prstGeom>
          <a:solidFill>
            <a:srgbClr val="FFFFFF">
              <a:alpha val="95000"/>
            </a:srgbClr>
          </a:solidFill>
          <a:ln w="22860">
            <a:solidFill>
              <a:srgbClr val="9CD4EA"/>
            </a:solidFill>
            <a:prstDash val="solid"/>
          </a:ln>
        </p:spPr>
        <p:txBody>
          <a:bodyPr/>
          <a:lstStyle/>
          <a:p>
            <a:endParaRPr lang="ru-RU"/>
          </a:p>
        </p:txBody>
      </p:sp>
      <p:sp>
        <p:nvSpPr>
          <p:cNvPr id="13" name="Shape 11"/>
          <p:cNvSpPr/>
          <p:nvPr/>
        </p:nvSpPr>
        <p:spPr>
          <a:xfrm>
            <a:off x="7529989" y="3766780"/>
            <a:ext cx="91440" cy="1567934"/>
          </a:xfrm>
          <a:prstGeom prst="roundRect">
            <a:avLst>
              <a:gd name="adj" fmla="val 86605"/>
            </a:avLst>
          </a:prstGeom>
          <a:solidFill>
            <a:srgbClr val="9CD4EA"/>
          </a:solidFill>
          <a:ln/>
        </p:spPr>
        <p:txBody>
          <a:bodyPr/>
          <a:lstStyle/>
          <a:p>
            <a:endParaRPr lang="ru-RU"/>
          </a:p>
        </p:txBody>
      </p:sp>
      <p:sp>
        <p:nvSpPr>
          <p:cNvPr id="14" name="Text 12"/>
          <p:cNvSpPr/>
          <p:nvPr/>
        </p:nvSpPr>
        <p:spPr>
          <a:xfrm>
            <a:off x="7832765" y="3978116"/>
            <a:ext cx="2828211" cy="353378"/>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Geologica Light" pitchFamily="2" charset="0"/>
                <a:ea typeface="Raleway" pitchFamily="34" charset="-122"/>
                <a:cs typeface="Raleway" pitchFamily="34" charset="-120"/>
              </a:rPr>
              <a:t>Отношение к коже</a:t>
            </a:r>
            <a:endParaRPr lang="en-US" sz="2200" dirty="0"/>
          </a:p>
        </p:txBody>
      </p:sp>
      <p:sp>
        <p:nvSpPr>
          <p:cNvPr id="15" name="Text 13"/>
          <p:cNvSpPr/>
          <p:nvPr/>
        </p:nvSpPr>
        <p:spPr>
          <a:xfrm>
            <a:off x="7832765" y="4519970"/>
            <a:ext cx="5800130" cy="603409"/>
          </a:xfrm>
          <a:prstGeom prst="rect">
            <a:avLst/>
          </a:prstGeom>
          <a:noFill/>
          <a:ln/>
        </p:spPr>
        <p:txBody>
          <a:bodyPr wrap="square" lIns="0" tIns="0" rIns="0" bIns="0" rtlCol="0" anchor="t"/>
          <a:lstStyle/>
          <a:p>
            <a:pPr marL="0" indent="0" algn="l">
              <a:buNone/>
            </a:pPr>
            <a:r>
              <a:rPr lang="en-US" sz="1450" dirty="0">
                <a:solidFill>
                  <a:srgbClr val="3C3939"/>
                </a:solidFill>
                <a:latin typeface="Geologica Light" pitchFamily="2" charset="0"/>
                <a:ea typeface="Roboto" pitchFamily="34" charset="-122"/>
                <a:cs typeface="Roboto" pitchFamily="34" charset="-120"/>
              </a:rPr>
              <a:t>Кожа рассматривается как орган с множеством барьеров и функций, а не просто поверхность для нанесения средств.</a:t>
            </a:r>
            <a:endParaRPr lang="en-US" sz="1450" dirty="0"/>
          </a:p>
        </p:txBody>
      </p:sp>
      <p:sp>
        <p:nvSpPr>
          <p:cNvPr id="16" name="Shape 14"/>
          <p:cNvSpPr/>
          <p:nvPr/>
        </p:nvSpPr>
        <p:spPr>
          <a:xfrm>
            <a:off x="7552849" y="5523190"/>
            <a:ext cx="6291382" cy="1869638"/>
          </a:xfrm>
          <a:prstGeom prst="roundRect">
            <a:avLst>
              <a:gd name="adj" fmla="val 5869"/>
            </a:avLst>
          </a:prstGeom>
          <a:solidFill>
            <a:srgbClr val="FFFFFF">
              <a:alpha val="95000"/>
            </a:srgbClr>
          </a:solidFill>
          <a:ln w="22860">
            <a:solidFill>
              <a:srgbClr val="9CD4EA"/>
            </a:solidFill>
            <a:prstDash val="solid"/>
          </a:ln>
        </p:spPr>
        <p:txBody>
          <a:bodyPr/>
          <a:lstStyle/>
          <a:p>
            <a:endParaRPr lang="ru-RU"/>
          </a:p>
        </p:txBody>
      </p:sp>
      <p:sp>
        <p:nvSpPr>
          <p:cNvPr id="17" name="Shape 15"/>
          <p:cNvSpPr/>
          <p:nvPr/>
        </p:nvSpPr>
        <p:spPr>
          <a:xfrm>
            <a:off x="7529989" y="5523190"/>
            <a:ext cx="91440" cy="1869638"/>
          </a:xfrm>
          <a:prstGeom prst="roundRect">
            <a:avLst>
              <a:gd name="adj" fmla="val 86605"/>
            </a:avLst>
          </a:prstGeom>
          <a:solidFill>
            <a:srgbClr val="9CD4EA"/>
          </a:solidFill>
          <a:ln/>
        </p:spPr>
        <p:txBody>
          <a:bodyPr/>
          <a:lstStyle/>
          <a:p>
            <a:endParaRPr lang="ru-RU"/>
          </a:p>
        </p:txBody>
      </p:sp>
      <p:sp>
        <p:nvSpPr>
          <p:cNvPr id="18" name="Text 16"/>
          <p:cNvSpPr/>
          <p:nvPr/>
        </p:nvSpPr>
        <p:spPr>
          <a:xfrm>
            <a:off x="7832765" y="5734526"/>
            <a:ext cx="2828211" cy="353378"/>
          </a:xfrm>
          <a:prstGeom prst="rect">
            <a:avLst/>
          </a:prstGeom>
          <a:noFill/>
          <a:ln/>
        </p:spPr>
        <p:txBody>
          <a:bodyPr wrap="none" lIns="0" tIns="0" rIns="0" bIns="0" rtlCol="0" anchor="t"/>
          <a:lstStyle/>
          <a:p>
            <a:pPr marL="0" indent="0" algn="l">
              <a:lnSpc>
                <a:spcPts val="2750"/>
              </a:lnSpc>
              <a:buNone/>
            </a:pPr>
            <a:r>
              <a:rPr lang="en-US" sz="2200" dirty="0">
                <a:solidFill>
                  <a:srgbClr val="3C3939"/>
                </a:solidFill>
                <a:latin typeface="Geologica Light" pitchFamily="2" charset="0"/>
                <a:ea typeface="Raleway" pitchFamily="34" charset="-122"/>
                <a:cs typeface="Raleway" pitchFamily="34" charset="-120"/>
              </a:rPr>
              <a:t>Главный принцип</a:t>
            </a:r>
            <a:endParaRPr lang="en-US" sz="2200" dirty="0"/>
          </a:p>
        </p:txBody>
      </p:sp>
      <p:sp>
        <p:nvSpPr>
          <p:cNvPr id="19" name="Text 17"/>
          <p:cNvSpPr/>
          <p:nvPr/>
        </p:nvSpPr>
        <p:spPr>
          <a:xfrm>
            <a:off x="7832765" y="6276380"/>
            <a:ext cx="5800130" cy="905113"/>
          </a:xfrm>
          <a:prstGeom prst="rect">
            <a:avLst/>
          </a:prstGeom>
          <a:noFill/>
          <a:ln/>
        </p:spPr>
        <p:txBody>
          <a:bodyPr wrap="square" lIns="0" tIns="0" rIns="0" bIns="0" rtlCol="0" anchor="t"/>
          <a:lstStyle/>
          <a:p>
            <a:pPr marL="0" indent="0" algn="l">
              <a:buNone/>
            </a:pPr>
            <a:r>
              <a:rPr lang="en-US" sz="1450" i="1" dirty="0">
                <a:solidFill>
                  <a:srgbClr val="3C3939"/>
                </a:solidFill>
                <a:latin typeface="Geologica Light" pitchFamily="2" charset="0"/>
                <a:ea typeface="Roboto" pitchFamily="34" charset="-122"/>
                <a:cs typeface="Roboto" pitchFamily="34" charset="-120"/>
              </a:rPr>
              <a:t>Не раздражать — а поддерживать и защищать</a:t>
            </a:r>
            <a:r>
              <a:rPr lang="en-US" sz="1450" dirty="0">
                <a:solidFill>
                  <a:srgbClr val="3C3939"/>
                </a:solidFill>
                <a:latin typeface="Geologica Light" pitchFamily="2" charset="0"/>
                <a:ea typeface="Roboto" pitchFamily="34" charset="-122"/>
                <a:cs typeface="Roboto" pitchFamily="34" charset="-120"/>
              </a:rPr>
              <a:t>. Косметика должна работать в союзе с кожей, а не заставлять её делать то, что ей не свойственно.</a:t>
            </a:r>
            <a:endParaRPr lang="en-US" sz="14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793790" y="776883"/>
            <a:ext cx="6977539" cy="527090"/>
          </a:xfrm>
          <a:prstGeom prst="rect">
            <a:avLst/>
          </a:prstGeom>
          <a:noFill/>
          <a:ln/>
        </p:spPr>
        <p:txBody>
          <a:bodyPr wrap="none" lIns="0" tIns="0" rIns="0" bIns="0" rtlCol="0" anchor="t"/>
          <a:lstStyle/>
          <a:p>
            <a:pPr marL="0" indent="0" algn="l">
              <a:lnSpc>
                <a:spcPts val="4150"/>
              </a:lnSpc>
              <a:buNone/>
            </a:pPr>
            <a:r>
              <a:rPr lang="en-US" sz="3300" dirty="0">
                <a:solidFill>
                  <a:srgbClr val="1B1B27"/>
                </a:solidFill>
                <a:latin typeface="Geologica Light" pitchFamily="2" charset="0"/>
                <a:ea typeface="Raleway" pitchFamily="34" charset="-122"/>
                <a:cs typeface="Raleway" pitchFamily="34" charset="-120"/>
              </a:rPr>
              <a:t>Основные цели и зоны поддержки</a:t>
            </a:r>
            <a:endParaRPr lang="en-US" sz="3300" dirty="0"/>
          </a:p>
        </p:txBody>
      </p:sp>
      <p:sp>
        <p:nvSpPr>
          <p:cNvPr id="3" name="Text 1"/>
          <p:cNvSpPr/>
          <p:nvPr/>
        </p:nvSpPr>
        <p:spPr>
          <a:xfrm>
            <a:off x="793790" y="1556980"/>
            <a:ext cx="7484150" cy="421719"/>
          </a:xfrm>
          <a:prstGeom prst="rect">
            <a:avLst/>
          </a:prstGeom>
          <a:noFill/>
          <a:ln/>
        </p:spPr>
        <p:txBody>
          <a:bodyPr wrap="none" lIns="0" tIns="0" rIns="0" bIns="0" rtlCol="0" anchor="t"/>
          <a:lstStyle/>
          <a:p>
            <a:pPr marL="0" indent="0" algn="l">
              <a:lnSpc>
                <a:spcPts val="3300"/>
              </a:lnSpc>
              <a:buNone/>
            </a:pPr>
            <a:r>
              <a:rPr lang="en-US" sz="2650" dirty="0">
                <a:solidFill>
                  <a:srgbClr val="1B1B27"/>
                </a:solidFill>
                <a:latin typeface="Geologica Light" pitchFamily="2" charset="0"/>
                <a:ea typeface="Raleway" pitchFamily="34" charset="-122"/>
                <a:cs typeface="Raleway" pitchFamily="34" charset="-120"/>
              </a:rPr>
              <a:t>Что именно восстанавливает корнеотерапия?</a:t>
            </a:r>
            <a:endParaRPr lang="en-US" sz="2650" dirty="0"/>
          </a:p>
        </p:txBody>
      </p:sp>
      <p:sp>
        <p:nvSpPr>
          <p:cNvPr id="6" name="Text 3"/>
          <p:cNvSpPr/>
          <p:nvPr/>
        </p:nvSpPr>
        <p:spPr>
          <a:xfrm>
            <a:off x="793790" y="3096547"/>
            <a:ext cx="3996214"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Целостность липидного барьера</a:t>
            </a:r>
            <a:endParaRPr lang="en-US" sz="1950" dirty="0"/>
          </a:p>
        </p:txBody>
      </p:sp>
      <p:sp>
        <p:nvSpPr>
          <p:cNvPr id="7" name="Text 4"/>
          <p:cNvSpPr/>
          <p:nvPr/>
        </p:nvSpPr>
        <p:spPr>
          <a:xfrm>
            <a:off x="793790" y="3513980"/>
            <a:ext cx="3617334" cy="1349573"/>
          </a:xfrm>
          <a:prstGeom prst="rect">
            <a:avLst/>
          </a:prstGeom>
          <a:noFill/>
          <a:ln/>
        </p:spPr>
        <p:txBody>
          <a:bodyPr wrap="square" lIns="0" tIns="0" rIns="0" bIns="0" rtlCol="0" anchor="t"/>
          <a:lstStyle/>
          <a:p>
            <a:pPr marL="0" indent="0" algn="l">
              <a:buNone/>
            </a:pPr>
            <a:r>
              <a:rPr lang="en-US" sz="1300" dirty="0">
                <a:solidFill>
                  <a:srgbClr val="3C3939"/>
                </a:solidFill>
                <a:latin typeface="Geologica Light" pitchFamily="2" charset="0"/>
                <a:ea typeface="Roboto" pitchFamily="34" charset="-122"/>
                <a:cs typeface="Roboto" pitchFamily="34" charset="-120"/>
              </a:rPr>
              <a:t>Восстановление правильного соотношения церамидов, жирных кислот и холестерина (50:25:25), их ламеллярной структуры и функциональности. Использование физиологичных липидов, схожих по строению с липидами кожи.</a:t>
            </a:r>
            <a:endParaRPr lang="en-US" sz="1300" dirty="0"/>
          </a:p>
        </p:txBody>
      </p:sp>
      <p:sp>
        <p:nvSpPr>
          <p:cNvPr id="10" name="Text 6"/>
          <p:cNvSpPr/>
          <p:nvPr/>
        </p:nvSpPr>
        <p:spPr>
          <a:xfrm>
            <a:off x="5211604" y="3096547"/>
            <a:ext cx="2813685"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Гидролипидная мантия</a:t>
            </a:r>
            <a:endParaRPr lang="en-US" sz="1950" dirty="0"/>
          </a:p>
        </p:txBody>
      </p:sp>
      <p:sp>
        <p:nvSpPr>
          <p:cNvPr id="11" name="Text 7"/>
          <p:cNvSpPr/>
          <p:nvPr/>
        </p:nvSpPr>
        <p:spPr>
          <a:xfrm>
            <a:off x="5211605" y="3513980"/>
            <a:ext cx="3665696" cy="1349573"/>
          </a:xfrm>
          <a:prstGeom prst="rect">
            <a:avLst/>
          </a:prstGeom>
          <a:noFill/>
          <a:ln/>
        </p:spPr>
        <p:txBody>
          <a:bodyPr wrap="square" lIns="0" tIns="0" rIns="0" bIns="0" rtlCol="0" anchor="t"/>
          <a:lstStyle/>
          <a:p>
            <a:pPr marL="0" indent="0" algn="l">
              <a:buNone/>
            </a:pPr>
            <a:r>
              <a:rPr lang="en-US" sz="1300" dirty="0">
                <a:solidFill>
                  <a:srgbClr val="3C3939"/>
                </a:solidFill>
                <a:latin typeface="Geologica Light" pitchFamily="2" charset="0"/>
                <a:ea typeface="Roboto" pitchFamily="34" charset="-122"/>
                <a:cs typeface="Roboto" pitchFamily="34" charset="-120"/>
              </a:rPr>
              <a:t>Поддержание тонкой водно-жировой плёнки на поверхности кожи, которая является первой линией защиты от внешних воздействий. Сохранение физиологичного pH (4,7-5,5) для оптимальной работы ферментов и защиты от патогенов.</a:t>
            </a:r>
            <a:endParaRPr lang="en-US" sz="1300" dirty="0"/>
          </a:p>
        </p:txBody>
      </p:sp>
      <p:sp>
        <p:nvSpPr>
          <p:cNvPr id="14" name="Text 9"/>
          <p:cNvSpPr/>
          <p:nvPr/>
        </p:nvSpPr>
        <p:spPr>
          <a:xfrm>
            <a:off x="9629537" y="3096547"/>
            <a:ext cx="2530435"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Микробиом</a:t>
            </a:r>
            <a:endParaRPr lang="en-US" sz="1950" dirty="0"/>
          </a:p>
        </p:txBody>
      </p:sp>
      <p:sp>
        <p:nvSpPr>
          <p:cNvPr id="15" name="Text 10"/>
          <p:cNvSpPr/>
          <p:nvPr/>
        </p:nvSpPr>
        <p:spPr>
          <a:xfrm>
            <a:off x="9677782" y="3513980"/>
            <a:ext cx="3476243" cy="1349573"/>
          </a:xfrm>
          <a:prstGeom prst="rect">
            <a:avLst/>
          </a:prstGeom>
          <a:noFill/>
          <a:ln/>
        </p:spPr>
        <p:txBody>
          <a:bodyPr wrap="square" lIns="0" tIns="0" rIns="0" bIns="0" rtlCol="0" anchor="t"/>
          <a:lstStyle/>
          <a:p>
            <a:pPr marL="0" indent="0" algn="l">
              <a:buNone/>
            </a:pPr>
            <a:r>
              <a:rPr lang="en-US" sz="1300" dirty="0">
                <a:solidFill>
                  <a:srgbClr val="3C3939"/>
                </a:solidFill>
                <a:latin typeface="Geologica Light" pitchFamily="2" charset="0"/>
                <a:ea typeface="Roboto" pitchFamily="34" charset="-122"/>
                <a:cs typeface="Roboto" pitchFamily="34" charset="-120"/>
              </a:rPr>
              <a:t>Поддержание здорового баланса микроорганизмов на поверхности кожи. Использование пребиотиков, исключение компонентов, нарушающих естественную микрофлору. Создание условий для процветания полезных бактерий.</a:t>
            </a:r>
            <a:endParaRPr lang="en-US" sz="1300" dirty="0"/>
          </a:p>
        </p:txBody>
      </p:sp>
      <p:sp>
        <p:nvSpPr>
          <p:cNvPr id="17" name="Text 11"/>
          <p:cNvSpPr/>
          <p:nvPr/>
        </p:nvSpPr>
        <p:spPr>
          <a:xfrm>
            <a:off x="793790" y="5999512"/>
            <a:ext cx="4003000"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Увлажнение и влагосбережение</a:t>
            </a:r>
            <a:endParaRPr lang="en-US" sz="1950" dirty="0"/>
          </a:p>
        </p:txBody>
      </p:sp>
      <p:sp>
        <p:nvSpPr>
          <p:cNvPr id="18" name="Text 12"/>
          <p:cNvSpPr/>
          <p:nvPr/>
        </p:nvSpPr>
        <p:spPr>
          <a:xfrm>
            <a:off x="793790" y="6416945"/>
            <a:ext cx="3597235" cy="1349573"/>
          </a:xfrm>
          <a:prstGeom prst="rect">
            <a:avLst/>
          </a:prstGeom>
          <a:noFill/>
          <a:ln/>
        </p:spPr>
        <p:txBody>
          <a:bodyPr wrap="square" lIns="0" tIns="0" rIns="0" bIns="0" rtlCol="0" anchor="t"/>
          <a:lstStyle/>
          <a:p>
            <a:pPr marL="0" indent="0" algn="l">
              <a:buNone/>
            </a:pPr>
            <a:r>
              <a:rPr lang="en-US" sz="1300" dirty="0">
                <a:solidFill>
                  <a:srgbClr val="3C3939"/>
                </a:solidFill>
                <a:latin typeface="Geologica Light" pitchFamily="2" charset="0"/>
                <a:ea typeface="Roboto" pitchFamily="34" charset="-122"/>
                <a:cs typeface="Roboto" pitchFamily="34" charset="-120"/>
              </a:rPr>
              <a:t>Использование компонентов NMF и гигроскопичных веществ для привлечения и удержания влаги в коже. Создание окклюзионного слоя для предотвращения трансэпидермальной потери воды (TEWL).</a:t>
            </a:r>
            <a:endParaRPr lang="en-US" sz="1300" dirty="0"/>
          </a:p>
        </p:txBody>
      </p:sp>
      <p:sp>
        <p:nvSpPr>
          <p:cNvPr id="20" name="Text 13"/>
          <p:cNvSpPr/>
          <p:nvPr/>
        </p:nvSpPr>
        <p:spPr>
          <a:xfrm>
            <a:off x="5211604" y="5999512"/>
            <a:ext cx="2530435"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Защита от УФ</a:t>
            </a:r>
            <a:endParaRPr lang="en-US" sz="1950" dirty="0"/>
          </a:p>
        </p:txBody>
      </p:sp>
      <p:sp>
        <p:nvSpPr>
          <p:cNvPr id="21" name="Text 14"/>
          <p:cNvSpPr/>
          <p:nvPr/>
        </p:nvSpPr>
        <p:spPr>
          <a:xfrm>
            <a:off x="5211604" y="6416945"/>
            <a:ext cx="3484721" cy="1349573"/>
          </a:xfrm>
          <a:prstGeom prst="rect">
            <a:avLst/>
          </a:prstGeom>
          <a:noFill/>
          <a:ln/>
        </p:spPr>
        <p:txBody>
          <a:bodyPr wrap="square" lIns="0" tIns="0" rIns="0" bIns="0" rtlCol="0" anchor="t"/>
          <a:lstStyle/>
          <a:p>
            <a:pPr marL="0" indent="0" algn="l">
              <a:buNone/>
            </a:pPr>
            <a:r>
              <a:rPr lang="en-US" sz="1300" dirty="0">
                <a:solidFill>
                  <a:srgbClr val="3C3939"/>
                </a:solidFill>
                <a:latin typeface="Geologica Light" pitchFamily="2" charset="0"/>
                <a:ea typeface="Roboto" pitchFamily="34" charset="-122"/>
                <a:cs typeface="Roboto" pitchFamily="34" charset="-120"/>
              </a:rPr>
              <a:t>Обязательное использование солнцезащитных средств как часть корнеотерапевтической стратегии. УФ-излучение — один из основных факторов, разрушающих барьерную функцию кожи и ускоряющих её старение.</a:t>
            </a:r>
            <a:endParaRPr lang="en-US" sz="1300" dirty="0"/>
          </a:p>
        </p:txBody>
      </p:sp>
      <p:pic>
        <p:nvPicPr>
          <p:cNvPr id="22" name="Рисунок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3790" y="2367503"/>
            <a:ext cx="627841" cy="627841"/>
          </a:xfrm>
          <a:prstGeom prst="rect">
            <a:avLst/>
          </a:prstGeom>
        </p:spPr>
      </p:pic>
      <p:pic>
        <p:nvPicPr>
          <p:cNvPr id="23" name="Рисунок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1604" y="2318983"/>
            <a:ext cx="627841" cy="627841"/>
          </a:xfrm>
          <a:prstGeom prst="rect">
            <a:avLst/>
          </a:prstGeom>
        </p:spPr>
      </p:pic>
      <p:pic>
        <p:nvPicPr>
          <p:cNvPr id="24" name="Рисунок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77782" y="2318982"/>
            <a:ext cx="627841" cy="627841"/>
          </a:xfrm>
          <a:prstGeom prst="rect">
            <a:avLst/>
          </a:prstGeom>
        </p:spPr>
      </p:pic>
      <p:pic>
        <p:nvPicPr>
          <p:cNvPr id="25" name="Рисунок 2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3790" y="5270468"/>
            <a:ext cx="627841" cy="627841"/>
          </a:xfrm>
          <a:prstGeom prst="rect">
            <a:avLst/>
          </a:prstGeom>
        </p:spPr>
      </p:pic>
      <p:pic>
        <p:nvPicPr>
          <p:cNvPr id="26" name="Рисунок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20746" y="5270467"/>
            <a:ext cx="609554" cy="627841"/>
          </a:xfrm>
          <a:prstGeom prst="rect">
            <a:avLst/>
          </a:prstGeom>
        </p:spPr>
      </p:pic>
      <p:pic>
        <p:nvPicPr>
          <p:cNvPr id="4" name="Picture 2">
            <a:extLst>
              <a:ext uri="{FF2B5EF4-FFF2-40B4-BE49-F238E27FC236}">
                <a16:creationId xmlns:a16="http://schemas.microsoft.com/office/drawing/2014/main" id="{DB0E94A7-AA4D-C091-FB88-5240420F366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65067" y="4863553"/>
            <a:ext cx="4752174" cy="28364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793790" y="590431"/>
            <a:ext cx="8652510" cy="558165"/>
          </a:xfrm>
          <a:prstGeom prst="rect">
            <a:avLst/>
          </a:prstGeom>
          <a:noFill/>
          <a:ln/>
        </p:spPr>
        <p:txBody>
          <a:bodyPr wrap="none" lIns="0" tIns="0" rIns="0" bIns="0" rtlCol="0" anchor="t"/>
          <a:lstStyle/>
          <a:p>
            <a:pPr marL="0" indent="0" algn="l">
              <a:lnSpc>
                <a:spcPts val="4350"/>
              </a:lnSpc>
              <a:buNone/>
            </a:pPr>
            <a:r>
              <a:rPr lang="en-US" sz="3500" dirty="0">
                <a:solidFill>
                  <a:srgbClr val="1B1B27"/>
                </a:solidFill>
                <a:latin typeface="Geologica Light" pitchFamily="2" charset="0"/>
                <a:ea typeface="Raleway" pitchFamily="34" charset="-122"/>
                <a:cs typeface="Raleway" pitchFamily="34" charset="-120"/>
              </a:rPr>
              <a:t>Как корнеотерапия влияет на формулы?</a:t>
            </a:r>
            <a:endParaRPr lang="en-US" sz="3500" dirty="0"/>
          </a:p>
        </p:txBody>
      </p:sp>
      <p:sp>
        <p:nvSpPr>
          <p:cNvPr id="3" name="Text 1"/>
          <p:cNvSpPr/>
          <p:nvPr/>
        </p:nvSpPr>
        <p:spPr>
          <a:xfrm>
            <a:off x="793790" y="1416487"/>
            <a:ext cx="7015163" cy="446603"/>
          </a:xfrm>
          <a:prstGeom prst="rect">
            <a:avLst/>
          </a:prstGeom>
          <a:noFill/>
          <a:ln/>
        </p:spPr>
        <p:txBody>
          <a:bodyPr wrap="none" lIns="0" tIns="0" rIns="0" bIns="0" rtlCol="0" anchor="t"/>
          <a:lstStyle/>
          <a:p>
            <a:pPr marL="0" indent="0" algn="l">
              <a:lnSpc>
                <a:spcPts val="3500"/>
              </a:lnSpc>
              <a:buNone/>
            </a:pPr>
            <a:r>
              <a:rPr lang="en-US" sz="2800" dirty="0">
                <a:solidFill>
                  <a:srgbClr val="1B1B27"/>
                </a:solidFill>
                <a:latin typeface="Geologica Light" pitchFamily="2" charset="0"/>
                <a:ea typeface="Raleway" pitchFamily="34" charset="-122"/>
                <a:cs typeface="Raleway" pitchFamily="34" charset="-120"/>
              </a:rPr>
              <a:t>Формулирование в логике «не навреди»</a:t>
            </a:r>
            <a:endParaRPr lang="en-US" sz="2800" dirty="0"/>
          </a:p>
        </p:txBody>
      </p:sp>
      <p:sp>
        <p:nvSpPr>
          <p:cNvPr id="4" name="Shape 2"/>
          <p:cNvSpPr/>
          <p:nvPr/>
        </p:nvSpPr>
        <p:spPr>
          <a:xfrm>
            <a:off x="793790" y="2331838"/>
            <a:ext cx="5722739" cy="2309335"/>
          </a:xfrm>
          <a:prstGeom prst="roundRect">
            <a:avLst>
              <a:gd name="adj" fmla="val 4884"/>
            </a:avLst>
          </a:prstGeom>
          <a:solidFill>
            <a:srgbClr val="FFFFFF">
              <a:alpha val="95000"/>
            </a:srgbClr>
          </a:solidFill>
          <a:ln w="22860">
            <a:solidFill>
              <a:srgbClr val="9CD4EA"/>
            </a:solidFill>
            <a:prstDash val="solid"/>
          </a:ln>
        </p:spPr>
        <p:txBody>
          <a:bodyPr/>
          <a:lstStyle/>
          <a:p>
            <a:endParaRPr lang="ru-RU"/>
          </a:p>
        </p:txBody>
      </p:sp>
      <p:sp>
        <p:nvSpPr>
          <p:cNvPr id="5" name="Shape 3"/>
          <p:cNvSpPr/>
          <p:nvPr/>
        </p:nvSpPr>
        <p:spPr>
          <a:xfrm>
            <a:off x="770930" y="2331839"/>
            <a:ext cx="91440" cy="2246828"/>
          </a:xfrm>
          <a:prstGeom prst="roundRect">
            <a:avLst>
              <a:gd name="adj" fmla="val 82047"/>
            </a:avLst>
          </a:prstGeom>
          <a:solidFill>
            <a:srgbClr val="9CD4EA"/>
          </a:solidFill>
          <a:ln/>
        </p:spPr>
        <p:txBody>
          <a:bodyPr/>
          <a:lstStyle/>
          <a:p>
            <a:endParaRPr lang="ru-RU"/>
          </a:p>
        </p:txBody>
      </p:sp>
      <p:sp>
        <p:nvSpPr>
          <p:cNvPr id="6" name="Text 4"/>
          <p:cNvSpPr/>
          <p:nvPr/>
        </p:nvSpPr>
        <p:spPr>
          <a:xfrm>
            <a:off x="1063823" y="2533293"/>
            <a:ext cx="3342799" cy="334804"/>
          </a:xfrm>
          <a:prstGeom prst="rect">
            <a:avLst/>
          </a:prstGeom>
          <a:noFill/>
          <a:ln/>
        </p:spPr>
        <p:txBody>
          <a:bodyPr wrap="none" lIns="0" tIns="0" rIns="0" bIns="0" rtlCol="0" anchor="t"/>
          <a:lstStyle/>
          <a:p>
            <a:pPr marL="0" indent="0" algn="l">
              <a:lnSpc>
                <a:spcPts val="2600"/>
              </a:lnSpc>
              <a:buNone/>
            </a:pPr>
            <a:r>
              <a:rPr lang="en-US" sz="2100" dirty="0">
                <a:solidFill>
                  <a:srgbClr val="3C3939"/>
                </a:solidFill>
                <a:latin typeface="Geologica Light" pitchFamily="2" charset="0"/>
                <a:ea typeface="Raleway" pitchFamily="34" charset="-122"/>
                <a:cs typeface="Raleway" pitchFamily="34" charset="-120"/>
              </a:rPr>
              <a:t>Минимизация агрессоров</a:t>
            </a:r>
            <a:endParaRPr lang="en-US" sz="2100" dirty="0"/>
          </a:p>
        </p:txBody>
      </p:sp>
      <p:sp>
        <p:nvSpPr>
          <p:cNvPr id="7" name="Text 5"/>
          <p:cNvSpPr/>
          <p:nvPr/>
        </p:nvSpPr>
        <p:spPr>
          <a:xfrm>
            <a:off x="1063823" y="3046690"/>
            <a:ext cx="5832038" cy="285750"/>
          </a:xfrm>
          <a:prstGeom prst="rect">
            <a:avLst/>
          </a:prstGeom>
          <a:noFill/>
          <a:ln/>
        </p:spPr>
        <p:txBody>
          <a:bodyPr wrap="none" lIns="0" tIns="0" rIns="0" bIns="0" rtlCol="0" anchor="t"/>
          <a:lstStyle/>
          <a:p>
            <a:pPr marL="342900" indent="-342900" algn="l">
              <a:lnSpc>
                <a:spcPts val="2250"/>
              </a:lnSpc>
              <a:buSzPct val="100000"/>
              <a:buChar char="•"/>
            </a:pPr>
            <a:r>
              <a:rPr lang="en-US" sz="1400" dirty="0">
                <a:solidFill>
                  <a:srgbClr val="3C3939"/>
                </a:solidFill>
                <a:latin typeface="Geologica Light" pitchFamily="2" charset="0"/>
                <a:ea typeface="Roboto" pitchFamily="34" charset="-122"/>
                <a:cs typeface="Roboto" pitchFamily="34" charset="-120"/>
              </a:rPr>
              <a:t>SLES и SLS — разрушают липидный барьер</a:t>
            </a:r>
            <a:endParaRPr lang="en-US" sz="1400" dirty="0"/>
          </a:p>
        </p:txBody>
      </p:sp>
      <p:sp>
        <p:nvSpPr>
          <p:cNvPr id="8" name="Text 6"/>
          <p:cNvSpPr/>
          <p:nvPr/>
        </p:nvSpPr>
        <p:spPr>
          <a:xfrm>
            <a:off x="1063823" y="3394948"/>
            <a:ext cx="5832038" cy="285750"/>
          </a:xfrm>
          <a:prstGeom prst="rect">
            <a:avLst/>
          </a:prstGeom>
          <a:noFill/>
          <a:ln/>
        </p:spPr>
        <p:txBody>
          <a:bodyPr wrap="none" lIns="0" tIns="0" rIns="0" bIns="0" rtlCol="0" anchor="t"/>
          <a:lstStyle/>
          <a:p>
            <a:pPr marL="342900" indent="-342900" algn="l">
              <a:lnSpc>
                <a:spcPts val="2250"/>
              </a:lnSpc>
              <a:buSzPct val="100000"/>
              <a:buChar char="•"/>
            </a:pPr>
            <a:r>
              <a:rPr lang="en-US" sz="1400" dirty="0">
                <a:solidFill>
                  <a:srgbClr val="3C3939"/>
                </a:solidFill>
                <a:latin typeface="Geologica Light" pitchFamily="2" charset="0"/>
                <a:ea typeface="Roboto" pitchFamily="34" charset="-122"/>
                <a:cs typeface="Roboto" pitchFamily="34" charset="-120"/>
              </a:rPr>
              <a:t>Агрессивные отдушки — аллергены и раздражители</a:t>
            </a:r>
            <a:endParaRPr lang="en-US" sz="1400" dirty="0"/>
          </a:p>
        </p:txBody>
      </p:sp>
      <p:sp>
        <p:nvSpPr>
          <p:cNvPr id="9" name="Text 7"/>
          <p:cNvSpPr/>
          <p:nvPr/>
        </p:nvSpPr>
        <p:spPr>
          <a:xfrm>
            <a:off x="1063823" y="3743206"/>
            <a:ext cx="5832038" cy="285750"/>
          </a:xfrm>
          <a:prstGeom prst="rect">
            <a:avLst/>
          </a:prstGeom>
          <a:noFill/>
          <a:ln/>
        </p:spPr>
        <p:txBody>
          <a:bodyPr wrap="none" lIns="0" tIns="0" rIns="0" bIns="0" rtlCol="0" anchor="t"/>
          <a:lstStyle/>
          <a:p>
            <a:pPr marL="342900" indent="-342900" algn="l">
              <a:lnSpc>
                <a:spcPts val="2250"/>
              </a:lnSpc>
              <a:buSzPct val="100000"/>
              <a:buChar char="•"/>
            </a:pPr>
            <a:r>
              <a:rPr lang="en-US" sz="1400" dirty="0">
                <a:solidFill>
                  <a:srgbClr val="3C3939"/>
                </a:solidFill>
                <a:latin typeface="Geologica Light" pitchFamily="2" charset="0"/>
                <a:ea typeface="Roboto" pitchFamily="34" charset="-122"/>
                <a:cs typeface="Roboto" pitchFamily="34" charset="-120"/>
              </a:rPr>
              <a:t>Высокие концентрации спиртов — обезвоживают</a:t>
            </a:r>
            <a:endParaRPr lang="en-US" sz="1400" dirty="0"/>
          </a:p>
        </p:txBody>
      </p:sp>
      <p:sp>
        <p:nvSpPr>
          <p:cNvPr id="10" name="Text 8"/>
          <p:cNvSpPr/>
          <p:nvPr/>
        </p:nvSpPr>
        <p:spPr>
          <a:xfrm>
            <a:off x="1063823" y="4091464"/>
            <a:ext cx="5832038" cy="285750"/>
          </a:xfrm>
          <a:prstGeom prst="rect">
            <a:avLst/>
          </a:prstGeom>
          <a:noFill/>
          <a:ln/>
        </p:spPr>
        <p:txBody>
          <a:bodyPr wrap="none" lIns="0" tIns="0" rIns="0" bIns="0" rtlCol="0" anchor="t"/>
          <a:lstStyle/>
          <a:p>
            <a:pPr marL="342900" indent="-342900" algn="l">
              <a:lnSpc>
                <a:spcPts val="2250"/>
              </a:lnSpc>
              <a:buSzPct val="100000"/>
              <a:buChar char="•"/>
            </a:pPr>
            <a:r>
              <a:rPr lang="en-US" sz="1400" dirty="0">
                <a:solidFill>
                  <a:srgbClr val="3C3939"/>
                </a:solidFill>
                <a:latin typeface="Geologica Light" pitchFamily="2" charset="0"/>
                <a:ea typeface="Roboto" pitchFamily="34" charset="-122"/>
                <a:cs typeface="Roboto" pitchFamily="34" charset="-120"/>
              </a:rPr>
              <a:t>Абразивные частицы — травмируют кожу</a:t>
            </a:r>
            <a:endParaRPr lang="en-US" sz="1400" dirty="0"/>
          </a:p>
        </p:txBody>
      </p:sp>
      <p:sp>
        <p:nvSpPr>
          <p:cNvPr id="11" name="Shape 9"/>
          <p:cNvSpPr/>
          <p:nvPr/>
        </p:nvSpPr>
        <p:spPr>
          <a:xfrm>
            <a:off x="793790" y="4757261"/>
            <a:ext cx="5722739" cy="1951389"/>
          </a:xfrm>
          <a:prstGeom prst="roundRect">
            <a:avLst>
              <a:gd name="adj" fmla="val 5780"/>
            </a:avLst>
          </a:prstGeom>
          <a:solidFill>
            <a:srgbClr val="FFFFFF">
              <a:alpha val="95000"/>
            </a:srgbClr>
          </a:solidFill>
          <a:ln w="22860">
            <a:solidFill>
              <a:srgbClr val="9CD4EA"/>
            </a:solidFill>
            <a:prstDash val="solid"/>
          </a:ln>
        </p:spPr>
        <p:txBody>
          <a:bodyPr/>
          <a:lstStyle/>
          <a:p>
            <a:endParaRPr lang="ru-RU"/>
          </a:p>
        </p:txBody>
      </p:sp>
      <p:sp>
        <p:nvSpPr>
          <p:cNvPr id="12" name="Shape 10"/>
          <p:cNvSpPr/>
          <p:nvPr/>
        </p:nvSpPr>
        <p:spPr>
          <a:xfrm>
            <a:off x="770930" y="4757261"/>
            <a:ext cx="91440" cy="1898571"/>
          </a:xfrm>
          <a:prstGeom prst="roundRect">
            <a:avLst>
              <a:gd name="adj" fmla="val 82047"/>
            </a:avLst>
          </a:prstGeom>
          <a:solidFill>
            <a:srgbClr val="9CD4EA"/>
          </a:solidFill>
          <a:ln/>
        </p:spPr>
        <p:txBody>
          <a:bodyPr/>
          <a:lstStyle/>
          <a:p>
            <a:endParaRPr lang="ru-RU"/>
          </a:p>
        </p:txBody>
      </p:sp>
      <p:sp>
        <p:nvSpPr>
          <p:cNvPr id="13" name="Text 11"/>
          <p:cNvSpPr/>
          <p:nvPr/>
        </p:nvSpPr>
        <p:spPr>
          <a:xfrm>
            <a:off x="1063823" y="4958715"/>
            <a:ext cx="4746546" cy="334804"/>
          </a:xfrm>
          <a:prstGeom prst="rect">
            <a:avLst/>
          </a:prstGeom>
          <a:noFill/>
          <a:ln/>
        </p:spPr>
        <p:txBody>
          <a:bodyPr wrap="none" lIns="0" tIns="0" rIns="0" bIns="0" rtlCol="0" anchor="t"/>
          <a:lstStyle/>
          <a:p>
            <a:pPr marL="0" indent="0" algn="l">
              <a:lnSpc>
                <a:spcPts val="2600"/>
              </a:lnSpc>
              <a:buNone/>
            </a:pPr>
            <a:r>
              <a:rPr lang="en-US" sz="2100" dirty="0">
                <a:solidFill>
                  <a:srgbClr val="3C3939"/>
                </a:solidFill>
                <a:latin typeface="Geologica Light" pitchFamily="2" charset="0"/>
                <a:ea typeface="Raleway" pitchFamily="34" charset="-122"/>
                <a:cs typeface="Raleway" pitchFamily="34" charset="-120"/>
              </a:rPr>
              <a:t>Выбор биомиметичных компонентов</a:t>
            </a:r>
            <a:endParaRPr lang="en-US" sz="2100" dirty="0"/>
          </a:p>
        </p:txBody>
      </p:sp>
      <p:sp>
        <p:nvSpPr>
          <p:cNvPr id="14" name="Text 12"/>
          <p:cNvSpPr/>
          <p:nvPr/>
        </p:nvSpPr>
        <p:spPr>
          <a:xfrm>
            <a:off x="1063823" y="5472113"/>
            <a:ext cx="5832038" cy="285750"/>
          </a:xfrm>
          <a:prstGeom prst="rect">
            <a:avLst/>
          </a:prstGeom>
          <a:noFill/>
          <a:ln/>
        </p:spPr>
        <p:txBody>
          <a:bodyPr wrap="none" lIns="0" tIns="0" rIns="0" bIns="0" rtlCol="0" anchor="t"/>
          <a:lstStyle/>
          <a:p>
            <a:pPr marL="342900" indent="-342900" algn="l">
              <a:lnSpc>
                <a:spcPts val="2250"/>
              </a:lnSpc>
              <a:buSzPct val="100000"/>
              <a:buChar char="•"/>
            </a:pPr>
            <a:r>
              <a:rPr lang="en-US" sz="1400" dirty="0">
                <a:solidFill>
                  <a:srgbClr val="3C3939"/>
                </a:solidFill>
                <a:latin typeface="Geologica Light" pitchFamily="2" charset="0"/>
                <a:ea typeface="Roboto" pitchFamily="34" charset="-122"/>
                <a:cs typeface="Roboto" pitchFamily="34" charset="-120"/>
              </a:rPr>
              <a:t>Физиологичные липиды (церамиды, сквалан)</a:t>
            </a:r>
            <a:endParaRPr lang="en-US" sz="1400" dirty="0"/>
          </a:p>
        </p:txBody>
      </p:sp>
      <p:sp>
        <p:nvSpPr>
          <p:cNvPr id="15" name="Text 13"/>
          <p:cNvSpPr/>
          <p:nvPr/>
        </p:nvSpPr>
        <p:spPr>
          <a:xfrm>
            <a:off x="1063823" y="5820370"/>
            <a:ext cx="5832038" cy="285750"/>
          </a:xfrm>
          <a:prstGeom prst="rect">
            <a:avLst/>
          </a:prstGeom>
          <a:noFill/>
          <a:ln/>
        </p:spPr>
        <p:txBody>
          <a:bodyPr wrap="none" lIns="0" tIns="0" rIns="0" bIns="0" rtlCol="0" anchor="t"/>
          <a:lstStyle/>
          <a:p>
            <a:pPr marL="342900" indent="-342900" algn="l">
              <a:lnSpc>
                <a:spcPts val="2250"/>
              </a:lnSpc>
              <a:buSzPct val="100000"/>
              <a:buChar char="•"/>
            </a:pPr>
            <a:r>
              <a:rPr lang="en-US" sz="1400" dirty="0">
                <a:solidFill>
                  <a:srgbClr val="3C3939"/>
                </a:solidFill>
                <a:latin typeface="Geologica Light" pitchFamily="2" charset="0"/>
                <a:ea typeface="Roboto" pitchFamily="34" charset="-122"/>
                <a:cs typeface="Roboto" pitchFamily="34" charset="-120"/>
              </a:rPr>
              <a:t>Компоненты NMF (аминокислоты, мочевина)</a:t>
            </a:r>
            <a:endParaRPr lang="en-US" sz="1400" dirty="0"/>
          </a:p>
        </p:txBody>
      </p:sp>
      <p:sp>
        <p:nvSpPr>
          <p:cNvPr id="16" name="Text 14"/>
          <p:cNvSpPr/>
          <p:nvPr/>
        </p:nvSpPr>
        <p:spPr>
          <a:xfrm>
            <a:off x="1063823" y="6168628"/>
            <a:ext cx="5832038" cy="285750"/>
          </a:xfrm>
          <a:prstGeom prst="rect">
            <a:avLst/>
          </a:prstGeom>
          <a:noFill/>
          <a:ln/>
        </p:spPr>
        <p:txBody>
          <a:bodyPr wrap="none" lIns="0" tIns="0" rIns="0" bIns="0" rtlCol="0" anchor="t"/>
          <a:lstStyle/>
          <a:p>
            <a:pPr marL="342900" indent="-342900" algn="l">
              <a:lnSpc>
                <a:spcPts val="2250"/>
              </a:lnSpc>
              <a:buSzPct val="100000"/>
              <a:buChar char="•"/>
            </a:pPr>
            <a:r>
              <a:rPr lang="en-US" sz="1400" dirty="0">
                <a:solidFill>
                  <a:srgbClr val="3C3939"/>
                </a:solidFill>
                <a:latin typeface="Geologica Light" pitchFamily="2" charset="0"/>
                <a:ea typeface="Roboto" pitchFamily="34" charset="-122"/>
                <a:cs typeface="Roboto" pitchFamily="34" charset="-120"/>
              </a:rPr>
              <a:t>Структурно схожие с кожей ингредиенты</a:t>
            </a:r>
            <a:endParaRPr lang="en-US" sz="1400" dirty="0"/>
          </a:p>
        </p:txBody>
      </p:sp>
      <p:sp>
        <p:nvSpPr>
          <p:cNvPr id="17" name="Shape 15"/>
          <p:cNvSpPr/>
          <p:nvPr/>
        </p:nvSpPr>
        <p:spPr>
          <a:xfrm>
            <a:off x="7540704" y="2331839"/>
            <a:ext cx="6303526" cy="1773555"/>
          </a:xfrm>
          <a:prstGeom prst="roundRect">
            <a:avLst>
              <a:gd name="adj" fmla="val 6187"/>
            </a:avLst>
          </a:prstGeom>
          <a:solidFill>
            <a:srgbClr val="FFFFFF">
              <a:alpha val="95000"/>
            </a:srgbClr>
          </a:solidFill>
          <a:ln w="22860">
            <a:solidFill>
              <a:srgbClr val="9CD4EA"/>
            </a:solidFill>
            <a:prstDash val="solid"/>
          </a:ln>
        </p:spPr>
        <p:txBody>
          <a:bodyPr/>
          <a:lstStyle/>
          <a:p>
            <a:endParaRPr lang="ru-RU"/>
          </a:p>
        </p:txBody>
      </p:sp>
      <p:sp>
        <p:nvSpPr>
          <p:cNvPr id="18" name="Shape 16"/>
          <p:cNvSpPr/>
          <p:nvPr/>
        </p:nvSpPr>
        <p:spPr>
          <a:xfrm>
            <a:off x="7517844" y="2331839"/>
            <a:ext cx="91440" cy="1773555"/>
          </a:xfrm>
          <a:prstGeom prst="roundRect">
            <a:avLst>
              <a:gd name="adj" fmla="val 82047"/>
            </a:avLst>
          </a:prstGeom>
          <a:solidFill>
            <a:srgbClr val="9CD4EA"/>
          </a:solidFill>
          <a:ln/>
        </p:spPr>
        <p:txBody>
          <a:bodyPr/>
          <a:lstStyle/>
          <a:p>
            <a:endParaRPr lang="ru-RU"/>
          </a:p>
        </p:txBody>
      </p:sp>
      <p:sp>
        <p:nvSpPr>
          <p:cNvPr id="19" name="Text 17"/>
          <p:cNvSpPr/>
          <p:nvPr/>
        </p:nvSpPr>
        <p:spPr>
          <a:xfrm>
            <a:off x="7810738" y="2533293"/>
            <a:ext cx="4739283" cy="334804"/>
          </a:xfrm>
          <a:prstGeom prst="rect">
            <a:avLst/>
          </a:prstGeom>
          <a:noFill/>
          <a:ln/>
        </p:spPr>
        <p:txBody>
          <a:bodyPr wrap="none" lIns="0" tIns="0" rIns="0" bIns="0" rtlCol="0" anchor="t"/>
          <a:lstStyle/>
          <a:p>
            <a:pPr marL="0" indent="0" algn="l">
              <a:lnSpc>
                <a:spcPts val="2600"/>
              </a:lnSpc>
              <a:buNone/>
            </a:pPr>
            <a:r>
              <a:rPr lang="en-US" sz="2100" dirty="0">
                <a:solidFill>
                  <a:srgbClr val="3C3939"/>
                </a:solidFill>
                <a:latin typeface="Geologica Light" pitchFamily="2" charset="0"/>
                <a:ea typeface="Raleway" pitchFamily="34" charset="-122"/>
                <a:cs typeface="Raleway" pitchFamily="34" charset="-120"/>
              </a:rPr>
              <a:t>Применение ламеллярных эмульсий</a:t>
            </a:r>
            <a:endParaRPr lang="en-US" sz="2100" dirty="0"/>
          </a:p>
        </p:txBody>
      </p:sp>
      <p:sp>
        <p:nvSpPr>
          <p:cNvPr id="20" name="Text 18"/>
          <p:cNvSpPr/>
          <p:nvPr/>
        </p:nvSpPr>
        <p:spPr>
          <a:xfrm>
            <a:off x="7810738" y="2920246"/>
            <a:ext cx="4918291" cy="857250"/>
          </a:xfrm>
          <a:prstGeom prst="rect">
            <a:avLst/>
          </a:prstGeom>
          <a:noFill/>
          <a:ln/>
        </p:spPr>
        <p:txBody>
          <a:bodyPr wrap="square" lIns="0" tIns="0" rIns="0" bIns="0" rtlCol="0" anchor="t"/>
          <a:lstStyle/>
          <a:p>
            <a:pPr marL="0" indent="0" algn="l">
              <a:buNone/>
            </a:pPr>
            <a:r>
              <a:rPr lang="en-US" sz="1400" dirty="0">
                <a:solidFill>
                  <a:srgbClr val="3C3939"/>
                </a:solidFill>
                <a:latin typeface="Geologica Light" pitchFamily="2" charset="0"/>
                <a:ea typeface="Roboto" pitchFamily="34" charset="-122"/>
                <a:cs typeface="Roboto" pitchFamily="34" charset="-120"/>
              </a:rPr>
              <a:t>Эмульсии с многослойной структурой, имитирующей организацию липидов в коже. Они глубже проникают в роговой слой и эффективнее восстанавливают барьер, чем обычные эмульсии.</a:t>
            </a:r>
            <a:endParaRPr lang="en-US" sz="1400" dirty="0"/>
          </a:p>
        </p:txBody>
      </p:sp>
      <p:sp>
        <p:nvSpPr>
          <p:cNvPr id="21" name="Shape 19"/>
          <p:cNvSpPr/>
          <p:nvPr/>
        </p:nvSpPr>
        <p:spPr>
          <a:xfrm>
            <a:off x="7540704" y="4283988"/>
            <a:ext cx="6303526" cy="1487805"/>
          </a:xfrm>
          <a:prstGeom prst="roundRect">
            <a:avLst>
              <a:gd name="adj" fmla="val 7375"/>
            </a:avLst>
          </a:prstGeom>
          <a:solidFill>
            <a:srgbClr val="FFFFFF">
              <a:alpha val="95000"/>
            </a:srgbClr>
          </a:solidFill>
          <a:ln w="22860">
            <a:solidFill>
              <a:srgbClr val="9CD4EA"/>
            </a:solidFill>
            <a:prstDash val="solid"/>
          </a:ln>
        </p:spPr>
        <p:txBody>
          <a:bodyPr/>
          <a:lstStyle/>
          <a:p>
            <a:endParaRPr lang="ru-RU"/>
          </a:p>
        </p:txBody>
      </p:sp>
      <p:sp>
        <p:nvSpPr>
          <p:cNvPr id="22" name="Shape 20"/>
          <p:cNvSpPr/>
          <p:nvPr/>
        </p:nvSpPr>
        <p:spPr>
          <a:xfrm>
            <a:off x="7517844" y="4283988"/>
            <a:ext cx="91440" cy="1487805"/>
          </a:xfrm>
          <a:prstGeom prst="roundRect">
            <a:avLst>
              <a:gd name="adj" fmla="val 82047"/>
            </a:avLst>
          </a:prstGeom>
          <a:solidFill>
            <a:srgbClr val="9CD4EA"/>
          </a:solidFill>
          <a:ln/>
        </p:spPr>
        <p:txBody>
          <a:bodyPr/>
          <a:lstStyle/>
          <a:p>
            <a:endParaRPr lang="ru-RU"/>
          </a:p>
        </p:txBody>
      </p:sp>
      <p:sp>
        <p:nvSpPr>
          <p:cNvPr id="23" name="Text 21"/>
          <p:cNvSpPr/>
          <p:nvPr/>
        </p:nvSpPr>
        <p:spPr>
          <a:xfrm>
            <a:off x="7810738" y="4485442"/>
            <a:ext cx="4400431" cy="334804"/>
          </a:xfrm>
          <a:prstGeom prst="rect">
            <a:avLst/>
          </a:prstGeom>
          <a:noFill/>
          <a:ln/>
        </p:spPr>
        <p:txBody>
          <a:bodyPr wrap="none" lIns="0" tIns="0" rIns="0" bIns="0" rtlCol="0" anchor="t"/>
          <a:lstStyle/>
          <a:p>
            <a:pPr marL="0" indent="0" algn="l">
              <a:lnSpc>
                <a:spcPts val="2600"/>
              </a:lnSpc>
              <a:buNone/>
            </a:pPr>
            <a:r>
              <a:rPr lang="en-US" sz="2100" dirty="0">
                <a:solidFill>
                  <a:srgbClr val="3C3939"/>
                </a:solidFill>
                <a:latin typeface="Geologica Light" pitchFamily="2" charset="0"/>
                <a:ea typeface="Raleway" pitchFamily="34" charset="-122"/>
                <a:cs typeface="Raleway" pitchFamily="34" charset="-120"/>
              </a:rPr>
              <a:t>Поддержание физиологичного pH</a:t>
            </a:r>
            <a:endParaRPr lang="en-US" sz="2100" dirty="0"/>
          </a:p>
        </p:txBody>
      </p:sp>
      <p:sp>
        <p:nvSpPr>
          <p:cNvPr id="24" name="Text 22"/>
          <p:cNvSpPr/>
          <p:nvPr/>
        </p:nvSpPr>
        <p:spPr>
          <a:xfrm>
            <a:off x="7810738" y="4883909"/>
            <a:ext cx="5208576" cy="571500"/>
          </a:xfrm>
          <a:prstGeom prst="rect">
            <a:avLst/>
          </a:prstGeom>
          <a:noFill/>
          <a:ln/>
        </p:spPr>
        <p:txBody>
          <a:bodyPr wrap="square" lIns="0" tIns="0" rIns="0" bIns="0" rtlCol="0" anchor="t"/>
          <a:lstStyle/>
          <a:p>
            <a:pPr marL="0" indent="0" algn="l">
              <a:buNone/>
            </a:pPr>
            <a:r>
              <a:rPr lang="en-US" sz="1400" dirty="0">
                <a:solidFill>
                  <a:srgbClr val="3C3939"/>
                </a:solidFill>
                <a:latin typeface="Geologica Light" pitchFamily="2" charset="0"/>
                <a:ea typeface="Roboto" pitchFamily="34" charset="-122"/>
                <a:cs typeface="Roboto" pitchFamily="34" charset="-120"/>
              </a:rPr>
              <a:t>Все средства должны иметь pH близкий к естественному pH кожи (4,7-5,5), чтобы не нарушать кислотную мантию и работу ферментов.</a:t>
            </a:r>
            <a:endParaRPr lang="en-US" sz="1400" dirty="0"/>
          </a:p>
        </p:txBody>
      </p:sp>
      <p:sp>
        <p:nvSpPr>
          <p:cNvPr id="25" name="Shape 23"/>
          <p:cNvSpPr/>
          <p:nvPr/>
        </p:nvSpPr>
        <p:spPr>
          <a:xfrm>
            <a:off x="7540704" y="5950387"/>
            <a:ext cx="6303526" cy="1487805"/>
          </a:xfrm>
          <a:prstGeom prst="roundRect">
            <a:avLst>
              <a:gd name="adj" fmla="val 7375"/>
            </a:avLst>
          </a:prstGeom>
          <a:solidFill>
            <a:srgbClr val="FFFFFF">
              <a:alpha val="95000"/>
            </a:srgbClr>
          </a:solidFill>
          <a:ln w="22860">
            <a:solidFill>
              <a:srgbClr val="9CD4EA"/>
            </a:solidFill>
            <a:prstDash val="solid"/>
          </a:ln>
        </p:spPr>
        <p:txBody>
          <a:bodyPr/>
          <a:lstStyle/>
          <a:p>
            <a:endParaRPr lang="ru-RU"/>
          </a:p>
        </p:txBody>
      </p:sp>
      <p:sp>
        <p:nvSpPr>
          <p:cNvPr id="26" name="Shape 24"/>
          <p:cNvSpPr/>
          <p:nvPr/>
        </p:nvSpPr>
        <p:spPr>
          <a:xfrm>
            <a:off x="7517844" y="5950387"/>
            <a:ext cx="91440" cy="1487805"/>
          </a:xfrm>
          <a:prstGeom prst="roundRect">
            <a:avLst>
              <a:gd name="adj" fmla="val 82047"/>
            </a:avLst>
          </a:prstGeom>
          <a:solidFill>
            <a:srgbClr val="9CD4EA"/>
          </a:solidFill>
          <a:ln/>
        </p:spPr>
        <p:txBody>
          <a:bodyPr/>
          <a:lstStyle/>
          <a:p>
            <a:endParaRPr lang="ru-RU"/>
          </a:p>
        </p:txBody>
      </p:sp>
      <p:sp>
        <p:nvSpPr>
          <p:cNvPr id="27" name="Text 25"/>
          <p:cNvSpPr/>
          <p:nvPr/>
        </p:nvSpPr>
        <p:spPr>
          <a:xfrm>
            <a:off x="7810738" y="6151840"/>
            <a:ext cx="4041219" cy="334804"/>
          </a:xfrm>
          <a:prstGeom prst="rect">
            <a:avLst/>
          </a:prstGeom>
          <a:noFill/>
          <a:ln/>
        </p:spPr>
        <p:txBody>
          <a:bodyPr wrap="none" lIns="0" tIns="0" rIns="0" bIns="0" rtlCol="0" anchor="t"/>
          <a:lstStyle/>
          <a:p>
            <a:pPr marL="0" indent="0" algn="l">
              <a:lnSpc>
                <a:spcPts val="2600"/>
              </a:lnSpc>
              <a:buNone/>
            </a:pPr>
            <a:r>
              <a:rPr lang="en-US" sz="2100" dirty="0">
                <a:solidFill>
                  <a:srgbClr val="3C3939"/>
                </a:solidFill>
                <a:latin typeface="Geologica Light" pitchFamily="2" charset="0"/>
                <a:ea typeface="Raleway" pitchFamily="34" charset="-122"/>
                <a:cs typeface="Raleway" pitchFamily="34" charset="-120"/>
              </a:rPr>
              <a:t>Долгосрочное восстановление</a:t>
            </a:r>
            <a:endParaRPr lang="en-US" sz="2100" dirty="0"/>
          </a:p>
        </p:txBody>
      </p:sp>
      <p:sp>
        <p:nvSpPr>
          <p:cNvPr id="28" name="Text 26"/>
          <p:cNvSpPr/>
          <p:nvPr/>
        </p:nvSpPr>
        <p:spPr>
          <a:xfrm>
            <a:off x="7810738" y="6531733"/>
            <a:ext cx="5048919" cy="571500"/>
          </a:xfrm>
          <a:prstGeom prst="rect">
            <a:avLst/>
          </a:prstGeom>
          <a:noFill/>
          <a:ln/>
        </p:spPr>
        <p:txBody>
          <a:bodyPr wrap="square" lIns="0" tIns="0" rIns="0" bIns="0" rtlCol="0" anchor="t"/>
          <a:lstStyle/>
          <a:p>
            <a:pPr marL="0" indent="0" algn="l">
              <a:buNone/>
            </a:pPr>
            <a:r>
              <a:rPr lang="en-US" sz="1400" dirty="0">
                <a:solidFill>
                  <a:srgbClr val="3C3939"/>
                </a:solidFill>
                <a:latin typeface="Geologica Light" pitchFamily="2" charset="0"/>
                <a:ea typeface="Roboto" pitchFamily="34" charset="-122"/>
                <a:cs typeface="Roboto" pitchFamily="34" charset="-120"/>
              </a:rPr>
              <a:t>Уход не для «быстрого эффекта», а для системного восстановления барьерных функций кожи, что приводит к устойчивым результатам.</a:t>
            </a:r>
            <a:endParaRPr lang="en-US" sz="14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3686629" y="2953999"/>
            <a:ext cx="6676571" cy="1879257"/>
          </a:xfrm>
          <a:prstGeom prst="roundRect">
            <a:avLst>
              <a:gd name="adj" fmla="val 7182"/>
            </a:avLst>
          </a:prstGeom>
          <a:solidFill>
            <a:srgbClr val="9CD4EA"/>
          </a:solidFill>
          <a:ln/>
        </p:spPr>
        <p:txBody>
          <a:bodyPr/>
          <a:lstStyle/>
          <a:p>
            <a:endParaRPr lang="ru-RU"/>
          </a:p>
        </p:txBody>
      </p:sp>
      <p:pic>
        <p:nvPicPr>
          <p:cNvPr id="3" name="Image 0" descr="preencoded.png"/>
          <p:cNvPicPr>
            <a:picLocks noChangeAspect="1"/>
          </p:cNvPicPr>
          <p:nvPr/>
        </p:nvPicPr>
        <p:blipFill>
          <a:blip r:embed="rId3"/>
          <a:stretch>
            <a:fillRect/>
          </a:stretch>
        </p:blipFill>
        <p:spPr>
          <a:xfrm>
            <a:off x="9774621" y="3095496"/>
            <a:ext cx="480474" cy="384287"/>
          </a:xfrm>
          <a:prstGeom prst="rect">
            <a:avLst/>
          </a:prstGeom>
        </p:spPr>
      </p:pic>
      <p:sp>
        <p:nvSpPr>
          <p:cNvPr id="4" name="Text 1"/>
          <p:cNvSpPr/>
          <p:nvPr/>
        </p:nvSpPr>
        <p:spPr>
          <a:xfrm>
            <a:off x="4180913" y="3233641"/>
            <a:ext cx="5688002" cy="1461470"/>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Geologica Light" pitchFamily="2" charset="0"/>
                <a:ea typeface="Roboto" pitchFamily="34" charset="-122"/>
                <a:cs typeface="Roboto" pitchFamily="34" charset="-120"/>
              </a:rPr>
              <a:t>Корнеотерапия не против активных компонентов (ретинол, кислоты, витамин С), но за их использование в правильном контексте — на подготовленной коже, с защитой барьера и постепенным введением.</a:t>
            </a:r>
            <a:endParaRPr lang="en-US" sz="15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Text 0"/>
          <p:cNvSpPr/>
          <p:nvPr/>
        </p:nvSpPr>
        <p:spPr>
          <a:xfrm>
            <a:off x="793790" y="805577"/>
            <a:ext cx="8275201" cy="527090"/>
          </a:xfrm>
          <a:prstGeom prst="rect">
            <a:avLst/>
          </a:prstGeom>
          <a:noFill/>
          <a:ln/>
        </p:spPr>
        <p:txBody>
          <a:bodyPr wrap="none" lIns="0" tIns="0" rIns="0" bIns="0" rtlCol="0" anchor="t"/>
          <a:lstStyle/>
          <a:p>
            <a:pPr marL="0" indent="0" algn="l">
              <a:lnSpc>
                <a:spcPts val="4150"/>
              </a:lnSpc>
              <a:buNone/>
            </a:pPr>
            <a:r>
              <a:rPr lang="en-US" sz="3300" dirty="0">
                <a:solidFill>
                  <a:srgbClr val="1B1B27"/>
                </a:solidFill>
                <a:latin typeface="Geologica Light" pitchFamily="2" charset="0"/>
                <a:ea typeface="Raleway" pitchFamily="34" charset="-122"/>
                <a:cs typeface="Raleway" pitchFamily="34" charset="-120"/>
              </a:rPr>
              <a:t>Кому особенно полезна корнеотерапия?</a:t>
            </a:r>
            <a:endParaRPr lang="en-US" sz="3300" dirty="0"/>
          </a:p>
        </p:txBody>
      </p:sp>
      <p:sp>
        <p:nvSpPr>
          <p:cNvPr id="3" name="Shape 1"/>
          <p:cNvSpPr/>
          <p:nvPr/>
        </p:nvSpPr>
        <p:spPr>
          <a:xfrm>
            <a:off x="816650" y="1692831"/>
            <a:ext cx="6391394" cy="2539960"/>
          </a:xfrm>
          <a:prstGeom prst="roundRect">
            <a:avLst>
              <a:gd name="adj" fmla="val 2765"/>
            </a:avLst>
          </a:prstGeom>
          <a:solidFill>
            <a:srgbClr val="FFFFFF">
              <a:alpha val="95000"/>
            </a:srgbClr>
          </a:solidFill>
          <a:ln w="22860">
            <a:solidFill>
              <a:srgbClr val="9CD4EA"/>
            </a:solidFill>
            <a:prstDash val="solid"/>
          </a:ln>
        </p:spPr>
        <p:txBody>
          <a:bodyPr/>
          <a:lstStyle/>
          <a:p>
            <a:endParaRPr lang="ru-RU"/>
          </a:p>
        </p:txBody>
      </p:sp>
      <p:sp>
        <p:nvSpPr>
          <p:cNvPr id="4" name="Shape 2"/>
          <p:cNvSpPr/>
          <p:nvPr/>
        </p:nvSpPr>
        <p:spPr>
          <a:xfrm>
            <a:off x="816650" y="1692831"/>
            <a:ext cx="6391394" cy="506016"/>
          </a:xfrm>
          <a:prstGeom prst="roundRect">
            <a:avLst>
              <a:gd name="adj" fmla="val 8581"/>
            </a:avLst>
          </a:prstGeom>
          <a:solidFill>
            <a:srgbClr val="9CD4EA"/>
          </a:solidFill>
          <a:ln/>
        </p:spPr>
        <p:txBody>
          <a:bodyPr/>
          <a:lstStyle/>
          <a:p>
            <a:endParaRPr lang="ru-RU"/>
          </a:p>
        </p:txBody>
      </p:sp>
      <p:pic>
        <p:nvPicPr>
          <p:cNvPr id="5" name="Image 0" descr="preencoded.png"/>
          <p:cNvPicPr>
            <a:picLocks noChangeAspect="1"/>
          </p:cNvPicPr>
          <p:nvPr/>
        </p:nvPicPr>
        <p:blipFill>
          <a:blip r:embed="rId3"/>
          <a:stretch>
            <a:fillRect/>
          </a:stretch>
        </p:blipFill>
        <p:spPr>
          <a:xfrm>
            <a:off x="3885843" y="1815465"/>
            <a:ext cx="253008" cy="253008"/>
          </a:xfrm>
          <a:prstGeom prst="rect">
            <a:avLst/>
          </a:prstGeom>
        </p:spPr>
      </p:pic>
      <p:sp>
        <p:nvSpPr>
          <p:cNvPr id="6" name="Text 3"/>
          <p:cNvSpPr/>
          <p:nvPr/>
        </p:nvSpPr>
        <p:spPr>
          <a:xfrm>
            <a:off x="985242" y="2367439"/>
            <a:ext cx="2609850"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Чувствительная кожа</a:t>
            </a:r>
            <a:endParaRPr lang="en-US" sz="1950" dirty="0"/>
          </a:p>
        </p:txBody>
      </p:sp>
      <p:sp>
        <p:nvSpPr>
          <p:cNvPr id="7" name="Text 4"/>
          <p:cNvSpPr/>
          <p:nvPr/>
        </p:nvSpPr>
        <p:spPr>
          <a:xfrm>
            <a:off x="985242" y="2784872"/>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Реактивная кожа, склонная к покраснениям</a:t>
            </a:r>
            <a:endParaRPr lang="en-US" sz="1300" dirty="0"/>
          </a:p>
        </p:txBody>
      </p:sp>
      <p:sp>
        <p:nvSpPr>
          <p:cNvPr id="8" name="Text 5"/>
          <p:cNvSpPr/>
          <p:nvPr/>
        </p:nvSpPr>
        <p:spPr>
          <a:xfrm>
            <a:off x="985242" y="3113722"/>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Кожа с ощущениями жжения, зуда</a:t>
            </a:r>
            <a:endParaRPr lang="en-US" sz="1300" dirty="0"/>
          </a:p>
        </p:txBody>
      </p:sp>
      <p:sp>
        <p:nvSpPr>
          <p:cNvPr id="9" name="Text 6"/>
          <p:cNvSpPr/>
          <p:nvPr/>
        </p:nvSpPr>
        <p:spPr>
          <a:xfrm>
            <a:off x="985242" y="3442573"/>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Непереносимость многих косметических средств</a:t>
            </a:r>
            <a:endParaRPr lang="en-US" sz="1300" dirty="0"/>
          </a:p>
        </p:txBody>
      </p:sp>
      <p:sp>
        <p:nvSpPr>
          <p:cNvPr id="10" name="Shape 7"/>
          <p:cNvSpPr/>
          <p:nvPr/>
        </p:nvSpPr>
        <p:spPr>
          <a:xfrm>
            <a:off x="7399496" y="1692831"/>
            <a:ext cx="6414254" cy="2539960"/>
          </a:xfrm>
          <a:prstGeom prst="roundRect">
            <a:avLst>
              <a:gd name="adj" fmla="val 2765"/>
            </a:avLst>
          </a:prstGeom>
          <a:solidFill>
            <a:srgbClr val="FFFFFF">
              <a:alpha val="95000"/>
            </a:srgbClr>
          </a:solidFill>
          <a:ln w="22860">
            <a:solidFill>
              <a:srgbClr val="9CD4EA"/>
            </a:solidFill>
            <a:prstDash val="solid"/>
          </a:ln>
        </p:spPr>
        <p:txBody>
          <a:bodyPr/>
          <a:lstStyle/>
          <a:p>
            <a:endParaRPr lang="ru-RU"/>
          </a:p>
        </p:txBody>
      </p:sp>
      <p:sp>
        <p:nvSpPr>
          <p:cNvPr id="11" name="Shape 8"/>
          <p:cNvSpPr/>
          <p:nvPr/>
        </p:nvSpPr>
        <p:spPr>
          <a:xfrm>
            <a:off x="7422356" y="1692831"/>
            <a:ext cx="6391394" cy="506016"/>
          </a:xfrm>
          <a:prstGeom prst="roundRect">
            <a:avLst>
              <a:gd name="adj" fmla="val 8581"/>
            </a:avLst>
          </a:prstGeom>
          <a:solidFill>
            <a:srgbClr val="9CD4EA"/>
          </a:solidFill>
          <a:ln/>
        </p:spPr>
        <p:txBody>
          <a:bodyPr/>
          <a:lstStyle/>
          <a:p>
            <a:endParaRPr lang="ru-RU"/>
          </a:p>
        </p:txBody>
      </p:sp>
      <p:pic>
        <p:nvPicPr>
          <p:cNvPr id="12" name="Image 1" descr="preencoded.png"/>
          <p:cNvPicPr>
            <a:picLocks noChangeAspect="1"/>
          </p:cNvPicPr>
          <p:nvPr/>
        </p:nvPicPr>
        <p:blipFill>
          <a:blip r:embed="rId4"/>
          <a:stretch>
            <a:fillRect/>
          </a:stretch>
        </p:blipFill>
        <p:spPr>
          <a:xfrm>
            <a:off x="10491549" y="1815465"/>
            <a:ext cx="253008" cy="253008"/>
          </a:xfrm>
          <a:prstGeom prst="rect">
            <a:avLst/>
          </a:prstGeom>
        </p:spPr>
      </p:pic>
      <p:sp>
        <p:nvSpPr>
          <p:cNvPr id="13" name="Text 9"/>
          <p:cNvSpPr/>
          <p:nvPr/>
        </p:nvSpPr>
        <p:spPr>
          <a:xfrm>
            <a:off x="7590949" y="2367439"/>
            <a:ext cx="2600801"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Розацеа и дерматиты</a:t>
            </a:r>
            <a:endParaRPr lang="en-US" sz="1950" dirty="0"/>
          </a:p>
        </p:txBody>
      </p:sp>
      <p:sp>
        <p:nvSpPr>
          <p:cNvPr id="14" name="Text 10"/>
          <p:cNvSpPr/>
          <p:nvPr/>
        </p:nvSpPr>
        <p:spPr>
          <a:xfrm>
            <a:off x="7590949" y="2784872"/>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Покраснение, расширенные сосуды</a:t>
            </a:r>
            <a:endParaRPr lang="en-US" sz="1300" dirty="0"/>
          </a:p>
        </p:txBody>
      </p:sp>
      <p:sp>
        <p:nvSpPr>
          <p:cNvPr id="15" name="Text 11"/>
          <p:cNvSpPr/>
          <p:nvPr/>
        </p:nvSpPr>
        <p:spPr>
          <a:xfrm>
            <a:off x="7590949" y="3113722"/>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Атопический дерматит</a:t>
            </a:r>
            <a:endParaRPr lang="en-US" sz="1300" dirty="0"/>
          </a:p>
        </p:txBody>
      </p:sp>
      <p:sp>
        <p:nvSpPr>
          <p:cNvPr id="16" name="Text 12"/>
          <p:cNvSpPr/>
          <p:nvPr/>
        </p:nvSpPr>
        <p:spPr>
          <a:xfrm>
            <a:off x="7590949" y="3442573"/>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Себорейный дерматит</a:t>
            </a:r>
            <a:endParaRPr lang="en-US" sz="1300" dirty="0"/>
          </a:p>
        </p:txBody>
      </p:sp>
      <p:sp>
        <p:nvSpPr>
          <p:cNvPr id="17" name="Text 13"/>
          <p:cNvSpPr/>
          <p:nvPr/>
        </p:nvSpPr>
        <p:spPr>
          <a:xfrm>
            <a:off x="7590949" y="3771424"/>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Периоральный дерматит</a:t>
            </a:r>
            <a:endParaRPr lang="en-US" sz="1300" dirty="0"/>
          </a:p>
        </p:txBody>
      </p:sp>
      <p:sp>
        <p:nvSpPr>
          <p:cNvPr id="18" name="Shape 14"/>
          <p:cNvSpPr/>
          <p:nvPr/>
        </p:nvSpPr>
        <p:spPr>
          <a:xfrm>
            <a:off x="816650" y="4424243"/>
            <a:ext cx="6391394" cy="2539960"/>
          </a:xfrm>
          <a:prstGeom prst="roundRect">
            <a:avLst>
              <a:gd name="adj" fmla="val 2765"/>
            </a:avLst>
          </a:prstGeom>
          <a:solidFill>
            <a:srgbClr val="FFFFFF">
              <a:alpha val="95000"/>
            </a:srgbClr>
          </a:solidFill>
          <a:ln w="22860">
            <a:solidFill>
              <a:srgbClr val="9CD4EA"/>
            </a:solidFill>
            <a:prstDash val="solid"/>
          </a:ln>
        </p:spPr>
        <p:txBody>
          <a:bodyPr/>
          <a:lstStyle/>
          <a:p>
            <a:endParaRPr lang="ru-RU"/>
          </a:p>
        </p:txBody>
      </p:sp>
      <p:sp>
        <p:nvSpPr>
          <p:cNvPr id="19" name="Shape 15"/>
          <p:cNvSpPr/>
          <p:nvPr/>
        </p:nvSpPr>
        <p:spPr>
          <a:xfrm>
            <a:off x="816650" y="4424243"/>
            <a:ext cx="6391394" cy="506016"/>
          </a:xfrm>
          <a:prstGeom prst="roundRect">
            <a:avLst>
              <a:gd name="adj" fmla="val 8581"/>
            </a:avLst>
          </a:prstGeom>
          <a:solidFill>
            <a:srgbClr val="9CD4EA"/>
          </a:solidFill>
          <a:ln/>
        </p:spPr>
        <p:txBody>
          <a:bodyPr/>
          <a:lstStyle/>
          <a:p>
            <a:endParaRPr lang="ru-RU"/>
          </a:p>
        </p:txBody>
      </p:sp>
      <p:pic>
        <p:nvPicPr>
          <p:cNvPr id="20" name="Image 2" descr="preencoded.png"/>
          <p:cNvPicPr>
            <a:picLocks noChangeAspect="1"/>
          </p:cNvPicPr>
          <p:nvPr/>
        </p:nvPicPr>
        <p:blipFill>
          <a:blip r:embed="rId5"/>
          <a:stretch>
            <a:fillRect/>
          </a:stretch>
        </p:blipFill>
        <p:spPr>
          <a:xfrm>
            <a:off x="3885843" y="4515326"/>
            <a:ext cx="253008" cy="316230"/>
          </a:xfrm>
          <a:prstGeom prst="rect">
            <a:avLst/>
          </a:prstGeom>
        </p:spPr>
      </p:pic>
      <p:sp>
        <p:nvSpPr>
          <p:cNvPr id="21" name="Text 16"/>
          <p:cNvSpPr/>
          <p:nvPr/>
        </p:nvSpPr>
        <p:spPr>
          <a:xfrm>
            <a:off x="985242" y="5098852"/>
            <a:ext cx="3327797"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Постпроцедурные реакции</a:t>
            </a:r>
            <a:endParaRPr lang="en-US" sz="1950" dirty="0"/>
          </a:p>
        </p:txBody>
      </p:sp>
      <p:sp>
        <p:nvSpPr>
          <p:cNvPr id="22" name="Text 17"/>
          <p:cNvSpPr/>
          <p:nvPr/>
        </p:nvSpPr>
        <p:spPr>
          <a:xfrm>
            <a:off x="985242" y="5516285"/>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После пилингов</a:t>
            </a:r>
            <a:endParaRPr lang="en-US" sz="1300" dirty="0"/>
          </a:p>
        </p:txBody>
      </p:sp>
      <p:sp>
        <p:nvSpPr>
          <p:cNvPr id="23" name="Text 18"/>
          <p:cNvSpPr/>
          <p:nvPr/>
        </p:nvSpPr>
        <p:spPr>
          <a:xfrm>
            <a:off x="985242" y="5845135"/>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После лазерных процедур</a:t>
            </a:r>
            <a:endParaRPr lang="en-US" sz="1300" dirty="0"/>
          </a:p>
        </p:txBody>
      </p:sp>
      <p:sp>
        <p:nvSpPr>
          <p:cNvPr id="24" name="Text 19"/>
          <p:cNvSpPr/>
          <p:nvPr/>
        </p:nvSpPr>
        <p:spPr>
          <a:xfrm>
            <a:off x="985242" y="6173986"/>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После микронидлинга</a:t>
            </a:r>
            <a:endParaRPr lang="en-US" sz="1300" dirty="0"/>
          </a:p>
        </p:txBody>
      </p:sp>
      <p:sp>
        <p:nvSpPr>
          <p:cNvPr id="25" name="Text 20"/>
          <p:cNvSpPr/>
          <p:nvPr/>
        </p:nvSpPr>
        <p:spPr>
          <a:xfrm>
            <a:off x="985242" y="6502837"/>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При реабилитации после дермабразии</a:t>
            </a:r>
            <a:endParaRPr lang="en-US" sz="1300" dirty="0"/>
          </a:p>
        </p:txBody>
      </p:sp>
      <p:sp>
        <p:nvSpPr>
          <p:cNvPr id="26" name="Shape 21"/>
          <p:cNvSpPr/>
          <p:nvPr/>
        </p:nvSpPr>
        <p:spPr>
          <a:xfrm>
            <a:off x="7399496" y="4424243"/>
            <a:ext cx="6414254" cy="2539960"/>
          </a:xfrm>
          <a:prstGeom prst="roundRect">
            <a:avLst>
              <a:gd name="adj" fmla="val 2765"/>
            </a:avLst>
          </a:prstGeom>
          <a:solidFill>
            <a:srgbClr val="FFFFFF">
              <a:alpha val="95000"/>
            </a:srgbClr>
          </a:solidFill>
          <a:ln w="22860">
            <a:solidFill>
              <a:srgbClr val="9CD4EA"/>
            </a:solidFill>
            <a:prstDash val="solid"/>
          </a:ln>
        </p:spPr>
        <p:txBody>
          <a:bodyPr/>
          <a:lstStyle/>
          <a:p>
            <a:endParaRPr lang="ru-RU"/>
          </a:p>
        </p:txBody>
      </p:sp>
      <p:sp>
        <p:nvSpPr>
          <p:cNvPr id="27" name="Shape 22"/>
          <p:cNvSpPr/>
          <p:nvPr/>
        </p:nvSpPr>
        <p:spPr>
          <a:xfrm>
            <a:off x="7422356" y="4424243"/>
            <a:ext cx="6391394" cy="506016"/>
          </a:xfrm>
          <a:prstGeom prst="roundRect">
            <a:avLst>
              <a:gd name="adj" fmla="val 8581"/>
            </a:avLst>
          </a:prstGeom>
          <a:solidFill>
            <a:srgbClr val="9CD4EA"/>
          </a:solidFill>
          <a:ln/>
        </p:spPr>
        <p:txBody>
          <a:bodyPr/>
          <a:lstStyle/>
          <a:p>
            <a:endParaRPr lang="ru-RU"/>
          </a:p>
        </p:txBody>
      </p:sp>
      <p:pic>
        <p:nvPicPr>
          <p:cNvPr id="28" name="Image 3" descr="preencoded.png"/>
          <p:cNvPicPr>
            <a:picLocks noChangeAspect="1"/>
          </p:cNvPicPr>
          <p:nvPr/>
        </p:nvPicPr>
        <p:blipFill>
          <a:blip r:embed="rId6"/>
          <a:stretch>
            <a:fillRect/>
          </a:stretch>
        </p:blipFill>
        <p:spPr>
          <a:xfrm>
            <a:off x="10491549" y="4515326"/>
            <a:ext cx="253008" cy="316230"/>
          </a:xfrm>
          <a:prstGeom prst="rect">
            <a:avLst/>
          </a:prstGeom>
        </p:spPr>
      </p:pic>
      <p:sp>
        <p:nvSpPr>
          <p:cNvPr id="29" name="Text 23"/>
          <p:cNvSpPr/>
          <p:nvPr/>
        </p:nvSpPr>
        <p:spPr>
          <a:xfrm>
            <a:off x="7590949" y="5098852"/>
            <a:ext cx="2822019" cy="316230"/>
          </a:xfrm>
          <a:prstGeom prst="rect">
            <a:avLst/>
          </a:prstGeom>
          <a:noFill/>
          <a:ln/>
        </p:spPr>
        <p:txBody>
          <a:bodyPr wrap="none" lIns="0" tIns="0" rIns="0" bIns="0" rtlCol="0" anchor="t"/>
          <a:lstStyle/>
          <a:p>
            <a:pPr marL="0" indent="0" algn="l">
              <a:lnSpc>
                <a:spcPts val="2450"/>
              </a:lnSpc>
              <a:buNone/>
            </a:pPr>
            <a:r>
              <a:rPr lang="en-US" sz="1950" dirty="0">
                <a:solidFill>
                  <a:srgbClr val="3C3939"/>
                </a:solidFill>
                <a:latin typeface="Geologica Light" pitchFamily="2" charset="0"/>
                <a:ea typeface="Raleway" pitchFamily="34" charset="-122"/>
                <a:cs typeface="Raleway" pitchFamily="34" charset="-120"/>
              </a:rPr>
              <a:t>Повреждённый барьер</a:t>
            </a:r>
            <a:endParaRPr lang="en-US" sz="1950" dirty="0"/>
          </a:p>
        </p:txBody>
      </p:sp>
      <p:sp>
        <p:nvSpPr>
          <p:cNvPr id="30" name="Text 24"/>
          <p:cNvSpPr/>
          <p:nvPr/>
        </p:nvSpPr>
        <p:spPr>
          <a:xfrm>
            <a:off x="7590949" y="5516285"/>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Обезвоженность, шелушение</a:t>
            </a:r>
            <a:endParaRPr lang="en-US" sz="1300" dirty="0"/>
          </a:p>
        </p:txBody>
      </p:sp>
      <p:sp>
        <p:nvSpPr>
          <p:cNvPr id="31" name="Text 25"/>
          <p:cNvSpPr/>
          <p:nvPr/>
        </p:nvSpPr>
        <p:spPr>
          <a:xfrm>
            <a:off x="7590949" y="5845135"/>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Повышенная чувствительность</a:t>
            </a:r>
            <a:endParaRPr lang="en-US" sz="1300" dirty="0"/>
          </a:p>
        </p:txBody>
      </p:sp>
      <p:sp>
        <p:nvSpPr>
          <p:cNvPr id="32" name="Text 26"/>
          <p:cNvSpPr/>
          <p:nvPr/>
        </p:nvSpPr>
        <p:spPr>
          <a:xfrm>
            <a:off x="7590949" y="6173986"/>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Стянутость, дискомфорт</a:t>
            </a:r>
            <a:endParaRPr lang="en-US" sz="1300" dirty="0"/>
          </a:p>
        </p:txBody>
      </p:sp>
      <p:sp>
        <p:nvSpPr>
          <p:cNvPr id="33" name="Text 27"/>
          <p:cNvSpPr/>
          <p:nvPr/>
        </p:nvSpPr>
        <p:spPr>
          <a:xfrm>
            <a:off x="7590949" y="6502837"/>
            <a:ext cx="6054209" cy="269915"/>
          </a:xfrm>
          <a:prstGeom prst="rect">
            <a:avLst/>
          </a:prstGeom>
          <a:noFill/>
          <a:ln/>
        </p:spPr>
        <p:txBody>
          <a:bodyPr wrap="none" lIns="0" tIns="0" rIns="0" bIns="0" rtlCol="0" anchor="t"/>
          <a:lstStyle/>
          <a:p>
            <a:pPr marL="342900" indent="-342900" algn="l">
              <a:lnSpc>
                <a:spcPts val="2100"/>
              </a:lnSpc>
              <a:buSzPct val="100000"/>
              <a:buChar char="•"/>
            </a:pPr>
            <a:r>
              <a:rPr lang="en-US" sz="1300" dirty="0">
                <a:solidFill>
                  <a:srgbClr val="3C3939"/>
                </a:solidFill>
                <a:latin typeface="Geologica Light" pitchFamily="2" charset="0"/>
                <a:ea typeface="Roboto" pitchFamily="34" charset="-122"/>
                <a:cs typeface="Roboto" pitchFamily="34" charset="-120"/>
              </a:rPr>
              <a:t>Плохая переносимость средств</a:t>
            </a:r>
            <a:endParaRPr lang="en-US" sz="1300" dirty="0"/>
          </a:p>
        </p:txBody>
      </p:sp>
      <p:sp>
        <p:nvSpPr>
          <p:cNvPr id="34" name="Text 28"/>
          <p:cNvSpPr/>
          <p:nvPr/>
        </p:nvSpPr>
        <p:spPr>
          <a:xfrm>
            <a:off x="793790" y="7153989"/>
            <a:ext cx="13042821" cy="269915"/>
          </a:xfrm>
          <a:prstGeom prst="rect">
            <a:avLst/>
          </a:prstGeom>
          <a:noFill/>
          <a:ln/>
        </p:spPr>
        <p:txBody>
          <a:bodyPr wrap="none" lIns="0" tIns="0" rIns="0" bIns="0" rtlCol="0" anchor="t"/>
          <a:lstStyle/>
          <a:p>
            <a:pPr marL="0" indent="0" algn="l">
              <a:lnSpc>
                <a:spcPts val="2100"/>
              </a:lnSpc>
              <a:buNone/>
            </a:pPr>
            <a:r>
              <a:rPr lang="en-US" sz="1300" dirty="0">
                <a:solidFill>
                  <a:srgbClr val="3C3939"/>
                </a:solidFill>
                <a:latin typeface="Geologica Light" pitchFamily="2" charset="0"/>
                <a:ea typeface="Roboto" pitchFamily="34" charset="-122"/>
                <a:cs typeface="Roboto" pitchFamily="34" charset="-120"/>
              </a:rPr>
              <a:t>Также корнеотерапия эффективна как </a:t>
            </a:r>
            <a:r>
              <a:rPr lang="en-US" sz="1300" b="1" dirty="0">
                <a:solidFill>
                  <a:srgbClr val="3C3939"/>
                </a:solidFill>
                <a:latin typeface="Geologica Light" pitchFamily="2" charset="0"/>
                <a:ea typeface="Roboto" pitchFamily="34" charset="-122"/>
                <a:cs typeface="Roboto" pitchFamily="34" charset="-120"/>
              </a:rPr>
              <a:t>профилактика и базовый уход</a:t>
            </a:r>
            <a:r>
              <a:rPr lang="en-US" sz="1300" dirty="0">
                <a:solidFill>
                  <a:srgbClr val="3C3939"/>
                </a:solidFill>
                <a:latin typeface="Geologica Light" pitchFamily="2" charset="0"/>
                <a:ea typeface="Roboto" pitchFamily="34" charset="-122"/>
                <a:cs typeface="Roboto" pitchFamily="34" charset="-120"/>
              </a:rPr>
              <a:t> для любого типа кожи, создавая основу для здоровья кожи в долгосрочной перспективе.</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381839"/>
            <a:ext cx="548532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pitchFamily="2" charset="0"/>
                <a:ea typeface="Raleway" pitchFamily="34" charset="-122"/>
                <a:cs typeface="Raleway" pitchFamily="34" charset="-120"/>
              </a:rPr>
              <a:t>Мы привыкли бояться...</a:t>
            </a:r>
            <a:endParaRPr lang="en-US" sz="3900" dirty="0">
              <a:latin typeface="Geologica" pitchFamily="2" charset="0"/>
            </a:endParaRPr>
          </a:p>
        </p:txBody>
      </p:sp>
      <p:sp>
        <p:nvSpPr>
          <p:cNvPr id="3" name="Text 1"/>
          <p:cNvSpPr/>
          <p:nvPr/>
        </p:nvSpPr>
        <p:spPr>
          <a:xfrm>
            <a:off x="793790" y="1977440"/>
            <a:ext cx="6279356" cy="317540"/>
          </a:xfrm>
          <a:prstGeom prst="rect">
            <a:avLst/>
          </a:prstGeom>
          <a:noFill/>
          <a:ln/>
        </p:spPr>
        <p:txBody>
          <a:bodyPr wrap="none" lIns="0" tIns="0" rIns="0" bIns="0" rtlCol="0" anchor="t"/>
          <a:lstStyle/>
          <a:p>
            <a:pPr marL="0" indent="0" algn="l">
              <a:lnSpc>
                <a:spcPts val="2500"/>
              </a:lnSpc>
              <a:buNone/>
            </a:pPr>
            <a:r>
              <a:rPr lang="en-US" sz="1550" i="1" dirty="0">
                <a:solidFill>
                  <a:srgbClr val="3C3939"/>
                </a:solidFill>
                <a:latin typeface="Geologica" pitchFamily="2" charset="0"/>
                <a:ea typeface="Roboto" pitchFamily="34" charset="-122"/>
                <a:cs typeface="Roboto" pitchFamily="34" charset="-120"/>
              </a:rPr>
              <a:t>Потому что нас этому учили интернет и упаковки</a:t>
            </a:r>
            <a:endParaRPr lang="en-US" sz="1550" dirty="0">
              <a:latin typeface="Geologica" pitchFamily="2" charset="0"/>
            </a:endParaRPr>
          </a:p>
        </p:txBody>
      </p:sp>
      <p:sp>
        <p:nvSpPr>
          <p:cNvPr id="4" name="Shape 2"/>
          <p:cNvSpPr/>
          <p:nvPr/>
        </p:nvSpPr>
        <p:spPr>
          <a:xfrm>
            <a:off x="793790" y="3018949"/>
            <a:ext cx="4825233" cy="752594"/>
          </a:xfrm>
          <a:prstGeom prst="roundRect">
            <a:avLst>
              <a:gd name="adj" fmla="val 11076"/>
            </a:avLst>
          </a:prstGeom>
          <a:solidFill>
            <a:srgbClr val="FFFFFF">
              <a:alpha val="95000"/>
            </a:srgbClr>
          </a:solidFill>
          <a:ln w="22860">
            <a:solidFill>
              <a:srgbClr val="9CD4EA"/>
            </a:solidFill>
            <a:prstDash val="solid"/>
          </a:ln>
        </p:spPr>
        <p:txBody>
          <a:bodyPr/>
          <a:lstStyle/>
          <a:p>
            <a:endParaRPr lang="ru-RU"/>
          </a:p>
        </p:txBody>
      </p:sp>
      <p:sp>
        <p:nvSpPr>
          <p:cNvPr id="5" name="Text 3"/>
          <p:cNvSpPr/>
          <p:nvPr/>
        </p:nvSpPr>
        <p:spPr>
          <a:xfrm>
            <a:off x="1015008" y="324016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pitchFamily="2" charset="0"/>
                <a:ea typeface="Raleway" pitchFamily="34" charset="-122"/>
                <a:cs typeface="Raleway" pitchFamily="34" charset="-120"/>
              </a:rPr>
              <a:t>«Без силиконов!»</a:t>
            </a:r>
            <a:endParaRPr lang="en-US" sz="1950" dirty="0">
              <a:latin typeface="Geologica" pitchFamily="2" charset="0"/>
            </a:endParaRPr>
          </a:p>
        </p:txBody>
      </p:sp>
      <p:sp>
        <p:nvSpPr>
          <p:cNvPr id="6" name="Shape 4"/>
          <p:cNvSpPr/>
          <p:nvPr/>
        </p:nvSpPr>
        <p:spPr>
          <a:xfrm>
            <a:off x="793790" y="3969901"/>
            <a:ext cx="4825233" cy="752594"/>
          </a:xfrm>
          <a:prstGeom prst="roundRect">
            <a:avLst>
              <a:gd name="adj" fmla="val 11076"/>
            </a:avLst>
          </a:prstGeom>
          <a:solidFill>
            <a:srgbClr val="FFFFFF">
              <a:alpha val="95000"/>
            </a:srgbClr>
          </a:solidFill>
          <a:ln w="22860">
            <a:solidFill>
              <a:srgbClr val="9CD4EA"/>
            </a:solidFill>
            <a:prstDash val="solid"/>
          </a:ln>
        </p:spPr>
        <p:txBody>
          <a:bodyPr/>
          <a:lstStyle/>
          <a:p>
            <a:endParaRPr lang="ru-RU"/>
          </a:p>
        </p:txBody>
      </p:sp>
      <p:sp>
        <p:nvSpPr>
          <p:cNvPr id="7" name="Text 5"/>
          <p:cNvSpPr/>
          <p:nvPr/>
        </p:nvSpPr>
        <p:spPr>
          <a:xfrm>
            <a:off x="1015008" y="4191119"/>
            <a:ext cx="2490311"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pitchFamily="2" charset="0"/>
                <a:ea typeface="Raleway" pitchFamily="34" charset="-122"/>
                <a:cs typeface="Raleway" pitchFamily="34" charset="-120"/>
              </a:rPr>
              <a:t>«Без консервантов!»</a:t>
            </a:r>
            <a:endParaRPr lang="en-US" sz="1950" dirty="0">
              <a:latin typeface="Geologica" pitchFamily="2" charset="0"/>
            </a:endParaRPr>
          </a:p>
        </p:txBody>
      </p:sp>
      <p:sp>
        <p:nvSpPr>
          <p:cNvPr id="8" name="Shape 6"/>
          <p:cNvSpPr/>
          <p:nvPr/>
        </p:nvSpPr>
        <p:spPr>
          <a:xfrm>
            <a:off x="793790" y="4920853"/>
            <a:ext cx="4825233" cy="752594"/>
          </a:xfrm>
          <a:prstGeom prst="roundRect">
            <a:avLst>
              <a:gd name="adj" fmla="val 11076"/>
            </a:avLst>
          </a:prstGeom>
          <a:solidFill>
            <a:srgbClr val="FFFFFF">
              <a:alpha val="95000"/>
            </a:srgbClr>
          </a:solidFill>
          <a:ln w="22860">
            <a:solidFill>
              <a:srgbClr val="9CD4EA"/>
            </a:solidFill>
            <a:prstDash val="solid"/>
          </a:ln>
        </p:spPr>
        <p:txBody>
          <a:bodyPr/>
          <a:lstStyle/>
          <a:p>
            <a:endParaRPr lang="ru-RU"/>
          </a:p>
        </p:txBody>
      </p:sp>
      <p:sp>
        <p:nvSpPr>
          <p:cNvPr id="9" name="Text 7"/>
          <p:cNvSpPr/>
          <p:nvPr/>
        </p:nvSpPr>
        <p:spPr>
          <a:xfrm>
            <a:off x="1015008" y="5142071"/>
            <a:ext cx="2515076"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pitchFamily="2" charset="0"/>
                <a:ea typeface="Raleway" pitchFamily="34" charset="-122"/>
                <a:cs typeface="Raleway" pitchFamily="34" charset="-120"/>
              </a:rPr>
              <a:t>«100% натуральное!»</a:t>
            </a:r>
            <a:endParaRPr lang="en-US" sz="1950" dirty="0">
              <a:latin typeface="Geologica" pitchFamily="2" charset="0"/>
            </a:endParaRPr>
          </a:p>
        </p:txBody>
      </p:sp>
      <p:sp>
        <p:nvSpPr>
          <p:cNvPr id="10" name="Shape 8"/>
          <p:cNvSpPr/>
          <p:nvPr/>
        </p:nvSpPr>
        <p:spPr>
          <a:xfrm>
            <a:off x="793790" y="5871805"/>
            <a:ext cx="4825233" cy="752594"/>
          </a:xfrm>
          <a:prstGeom prst="roundRect">
            <a:avLst>
              <a:gd name="adj" fmla="val 11076"/>
            </a:avLst>
          </a:prstGeom>
          <a:solidFill>
            <a:srgbClr val="FFFFFF">
              <a:alpha val="95000"/>
            </a:srgbClr>
          </a:solidFill>
          <a:ln w="22860">
            <a:solidFill>
              <a:srgbClr val="9CD4EA"/>
            </a:solidFill>
            <a:prstDash val="solid"/>
          </a:ln>
        </p:spPr>
        <p:txBody>
          <a:bodyPr/>
          <a:lstStyle/>
          <a:p>
            <a:endParaRPr lang="ru-RU"/>
          </a:p>
        </p:txBody>
      </p:sp>
      <p:sp>
        <p:nvSpPr>
          <p:cNvPr id="11" name="Text 9"/>
          <p:cNvSpPr/>
          <p:nvPr/>
        </p:nvSpPr>
        <p:spPr>
          <a:xfrm>
            <a:off x="1015008" y="609302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pitchFamily="2" charset="0"/>
                <a:ea typeface="Raleway" pitchFamily="34" charset="-122"/>
                <a:cs typeface="Raleway" pitchFamily="34" charset="-120"/>
              </a:rPr>
              <a:t>«Без химии!»</a:t>
            </a:r>
            <a:endParaRPr lang="en-US" sz="1950" dirty="0">
              <a:latin typeface="Geologica" pitchFamily="2" charset="0"/>
            </a:endParaRPr>
          </a:p>
        </p:txBody>
      </p:sp>
      <p:sp>
        <p:nvSpPr>
          <p:cNvPr id="12" name="Text 10"/>
          <p:cNvSpPr/>
          <p:nvPr/>
        </p:nvSpPr>
        <p:spPr>
          <a:xfrm>
            <a:off x="7564874" y="4293007"/>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pitchFamily="2" charset="0"/>
                <a:ea typeface="Roboto" pitchFamily="34" charset="-122"/>
                <a:cs typeface="Roboto" pitchFamily="34" charset="-120"/>
              </a:rPr>
              <a:t>И каждый раз — будто всё остальное вредно...</a:t>
            </a:r>
            <a:endParaRPr lang="en-US" sz="1550" dirty="0">
              <a:latin typeface="Geologica" pitchFamily="2" charset="0"/>
            </a:endParaRPr>
          </a:p>
        </p:txBody>
      </p:sp>
      <p:sp>
        <p:nvSpPr>
          <p:cNvPr id="13" name="Text 11"/>
          <p:cNvSpPr/>
          <p:nvPr/>
        </p:nvSpPr>
        <p:spPr>
          <a:xfrm>
            <a:off x="7564874" y="5061924"/>
            <a:ext cx="6535034" cy="447150"/>
          </a:xfrm>
          <a:prstGeom prst="rect">
            <a:avLst/>
          </a:prstGeom>
          <a:noFill/>
          <a:ln/>
        </p:spPr>
        <p:txBody>
          <a:bodyPr wrap="square" lIns="0" tIns="0" rIns="0" bIns="0" rtlCol="0" anchor="t"/>
          <a:lstStyle/>
          <a:p>
            <a:pPr marL="0" indent="0" algn="l">
              <a:lnSpc>
                <a:spcPts val="3900"/>
              </a:lnSpc>
              <a:buNone/>
            </a:pPr>
            <a:r>
              <a:rPr lang="en-US" sz="3100" dirty="0" err="1">
                <a:solidFill>
                  <a:srgbClr val="1B1B27"/>
                </a:solidFill>
                <a:latin typeface="Geologica Light" pitchFamily="2" charset="0"/>
                <a:ea typeface="Raleway" pitchFamily="34" charset="-122"/>
                <a:cs typeface="Raleway" pitchFamily="34" charset="-120"/>
              </a:rPr>
              <a:t>Но</a:t>
            </a:r>
            <a:r>
              <a:rPr lang="en-US" sz="3100" dirty="0">
                <a:solidFill>
                  <a:srgbClr val="1B1B27"/>
                </a:solidFill>
                <a:latin typeface="Geologica Light" pitchFamily="2" charset="0"/>
                <a:ea typeface="Raleway" pitchFamily="34" charset="-122"/>
                <a:cs typeface="Raleway" pitchFamily="34" charset="-120"/>
              </a:rPr>
              <a:t> </a:t>
            </a:r>
            <a:r>
              <a:rPr lang="en-US" sz="3100" dirty="0" err="1">
                <a:solidFill>
                  <a:srgbClr val="1B1B27"/>
                </a:solidFill>
                <a:latin typeface="Geologica Light" pitchFamily="2" charset="0"/>
                <a:ea typeface="Raleway" pitchFamily="34" charset="-122"/>
                <a:cs typeface="Raleway" pitchFamily="34" charset="-120"/>
              </a:rPr>
              <a:t>что</a:t>
            </a:r>
            <a:r>
              <a:rPr lang="en-US" sz="3100" dirty="0">
                <a:solidFill>
                  <a:srgbClr val="1B1B27"/>
                </a:solidFill>
                <a:latin typeface="Geologica Light" pitchFamily="2" charset="0"/>
                <a:ea typeface="Raleway" pitchFamily="34" charset="-122"/>
                <a:cs typeface="Raleway" pitchFamily="34" charset="-120"/>
              </a:rPr>
              <a:t>, </a:t>
            </a:r>
            <a:r>
              <a:rPr lang="en-US" sz="3100" dirty="0" err="1">
                <a:solidFill>
                  <a:srgbClr val="1B1B27"/>
                </a:solidFill>
                <a:latin typeface="Geologica Light" pitchFamily="2" charset="0"/>
                <a:ea typeface="Raleway" pitchFamily="34" charset="-122"/>
                <a:cs typeface="Raleway" pitchFamily="34" charset="-120"/>
              </a:rPr>
              <a:t>если</a:t>
            </a:r>
            <a:r>
              <a:rPr lang="en-US" sz="3100" dirty="0">
                <a:solidFill>
                  <a:srgbClr val="1B1B27"/>
                </a:solidFill>
                <a:latin typeface="Geologica Light" pitchFamily="2" charset="0"/>
                <a:ea typeface="Raleway" pitchFamily="34" charset="-122"/>
                <a:cs typeface="Raleway" pitchFamily="34" charset="-120"/>
              </a:rPr>
              <a:t> не всё так страшно?</a:t>
            </a:r>
            <a:endParaRPr lang="en-US" sz="3100" dirty="0"/>
          </a:p>
        </p:txBody>
      </p:sp>
      <p:sp>
        <p:nvSpPr>
          <p:cNvPr id="14" name="Text 12"/>
          <p:cNvSpPr/>
          <p:nvPr/>
        </p:nvSpPr>
        <p:spPr>
          <a:xfrm>
            <a:off x="7564874" y="5668788"/>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Маркетинговые лозунги часто искажают реальную картину и создают необоснованные страхи. Но наука о коже и косметических ингредиентах говорит совсем другое.</a:t>
            </a:r>
            <a:endParaRPr lang="en-US" sz="15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Text 0"/>
          <p:cNvSpPr/>
          <p:nvPr/>
        </p:nvSpPr>
        <p:spPr>
          <a:xfrm>
            <a:off x="793790" y="849154"/>
            <a:ext cx="10300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Почему M. Aklive следует этим принципам?</a:t>
            </a:r>
            <a:endParaRPr lang="en-US" sz="3900" dirty="0"/>
          </a:p>
        </p:txBody>
      </p:sp>
      <p:sp>
        <p:nvSpPr>
          <p:cNvPr id="3" name="Text 1"/>
          <p:cNvSpPr/>
          <p:nvPr/>
        </p:nvSpPr>
        <p:spPr>
          <a:xfrm>
            <a:off x="1091327" y="1860530"/>
            <a:ext cx="4206835" cy="744141"/>
          </a:xfrm>
          <a:prstGeom prst="rect">
            <a:avLst/>
          </a:prstGeom>
          <a:noFill/>
          <a:ln/>
        </p:spPr>
        <p:txBody>
          <a:bodyPr wrap="square" lIns="0" tIns="0" rIns="0" bIns="0" rtlCol="0" anchor="t"/>
          <a:lstStyle/>
          <a:p>
            <a:pPr marL="0" indent="0" algn="l">
              <a:lnSpc>
                <a:spcPts val="2900"/>
              </a:lnSpc>
              <a:buNone/>
            </a:pPr>
            <a:r>
              <a:rPr lang="en-US" sz="2300" dirty="0">
                <a:solidFill>
                  <a:srgbClr val="1B1B27"/>
                </a:solidFill>
                <a:latin typeface="Geologica Light" pitchFamily="2" charset="0"/>
                <a:ea typeface="Raleway" pitchFamily="34" charset="-122"/>
                <a:cs typeface="Raleway" pitchFamily="34" charset="-120"/>
              </a:rPr>
              <a:t>Формулы построены в логике барьерной терапии</a:t>
            </a:r>
            <a:endParaRPr lang="en-US" sz="2300" dirty="0"/>
          </a:p>
        </p:txBody>
      </p:sp>
      <p:sp>
        <p:nvSpPr>
          <p:cNvPr id="4" name="Shape 2"/>
          <p:cNvSpPr/>
          <p:nvPr/>
        </p:nvSpPr>
        <p:spPr>
          <a:xfrm>
            <a:off x="793790" y="3038058"/>
            <a:ext cx="99179" cy="99179"/>
          </a:xfrm>
          <a:prstGeom prst="roundRect">
            <a:avLst>
              <a:gd name="adj" fmla="val 460985"/>
            </a:avLst>
          </a:prstGeom>
          <a:solidFill>
            <a:srgbClr val="1B1B27"/>
          </a:solidFill>
          <a:ln/>
        </p:spPr>
        <p:txBody>
          <a:bodyPr/>
          <a:lstStyle/>
          <a:p>
            <a:endParaRPr lang="ru-RU"/>
          </a:p>
        </p:txBody>
      </p:sp>
      <p:sp>
        <p:nvSpPr>
          <p:cNvPr id="5" name="Text 3"/>
          <p:cNvSpPr/>
          <p:nvPr/>
        </p:nvSpPr>
        <p:spPr>
          <a:xfrm>
            <a:off x="1091327" y="2932628"/>
            <a:ext cx="2859524"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Ламеллярные эмульсии</a:t>
            </a:r>
            <a:endParaRPr lang="en-US" sz="1950" dirty="0"/>
          </a:p>
        </p:txBody>
      </p:sp>
      <p:sp>
        <p:nvSpPr>
          <p:cNvPr id="6" name="Text 4"/>
          <p:cNvSpPr/>
          <p:nvPr/>
        </p:nvSpPr>
        <p:spPr>
          <a:xfrm>
            <a:off x="1091328" y="3441144"/>
            <a:ext cx="4404598"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Структурно схожие с липидным барьером кожи, обеспечивают восстановление и поддержку барьерной функции.</a:t>
            </a:r>
            <a:endParaRPr lang="en-US" sz="1550" dirty="0"/>
          </a:p>
        </p:txBody>
      </p:sp>
      <p:sp>
        <p:nvSpPr>
          <p:cNvPr id="7" name="Shape 5"/>
          <p:cNvSpPr/>
          <p:nvPr/>
        </p:nvSpPr>
        <p:spPr>
          <a:xfrm>
            <a:off x="793790" y="4578489"/>
            <a:ext cx="99179" cy="99179"/>
          </a:xfrm>
          <a:prstGeom prst="roundRect">
            <a:avLst>
              <a:gd name="adj" fmla="val 460985"/>
            </a:avLst>
          </a:prstGeom>
          <a:solidFill>
            <a:srgbClr val="1B1B27"/>
          </a:solidFill>
          <a:ln/>
        </p:spPr>
        <p:txBody>
          <a:bodyPr/>
          <a:lstStyle/>
          <a:p>
            <a:endParaRPr lang="ru-RU"/>
          </a:p>
        </p:txBody>
      </p:sp>
      <p:sp>
        <p:nvSpPr>
          <p:cNvPr id="8" name="Text 6"/>
          <p:cNvSpPr/>
          <p:nvPr/>
        </p:nvSpPr>
        <p:spPr>
          <a:xfrm>
            <a:off x="1091327" y="4473059"/>
            <a:ext cx="4028480"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Отсутствие агрессоров в составе</a:t>
            </a:r>
            <a:endParaRPr lang="en-US" sz="1950" dirty="0"/>
          </a:p>
        </p:txBody>
      </p:sp>
      <p:sp>
        <p:nvSpPr>
          <p:cNvPr id="9" name="Text 7"/>
          <p:cNvSpPr/>
          <p:nvPr/>
        </p:nvSpPr>
        <p:spPr>
          <a:xfrm>
            <a:off x="1091328" y="4981575"/>
            <a:ext cx="4404598"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Нет SLS/SLES, агрессивных отдушек, избыточных спиртов и других компонентов, разрушающих барьер.</a:t>
            </a:r>
            <a:endParaRPr lang="en-US" sz="1550" dirty="0"/>
          </a:p>
        </p:txBody>
      </p:sp>
      <p:sp>
        <p:nvSpPr>
          <p:cNvPr id="10" name="Shape 8"/>
          <p:cNvSpPr/>
          <p:nvPr/>
        </p:nvSpPr>
        <p:spPr>
          <a:xfrm>
            <a:off x="793790" y="6118920"/>
            <a:ext cx="99179" cy="99179"/>
          </a:xfrm>
          <a:prstGeom prst="roundRect">
            <a:avLst>
              <a:gd name="adj" fmla="val 460985"/>
            </a:avLst>
          </a:prstGeom>
          <a:solidFill>
            <a:srgbClr val="1B1B27"/>
          </a:solidFill>
          <a:ln/>
        </p:spPr>
        <p:txBody>
          <a:bodyPr/>
          <a:lstStyle/>
          <a:p>
            <a:endParaRPr lang="ru-RU"/>
          </a:p>
        </p:txBody>
      </p:sp>
      <p:sp>
        <p:nvSpPr>
          <p:cNvPr id="11" name="Text 9"/>
          <p:cNvSpPr/>
          <p:nvPr/>
        </p:nvSpPr>
        <p:spPr>
          <a:xfrm>
            <a:off x="1091327" y="6013490"/>
            <a:ext cx="4102298"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pH-сбалансированные рецептуры</a:t>
            </a:r>
            <a:endParaRPr lang="en-US" sz="1950" dirty="0"/>
          </a:p>
        </p:txBody>
      </p:sp>
      <p:sp>
        <p:nvSpPr>
          <p:cNvPr id="12" name="Text 10"/>
          <p:cNvSpPr/>
          <p:nvPr/>
        </p:nvSpPr>
        <p:spPr>
          <a:xfrm>
            <a:off x="1091328" y="6522006"/>
            <a:ext cx="4404598"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Поддерживают физиологический pH кожи (4,7-5,5), не нарушая кислотную мантию.</a:t>
            </a:r>
            <a:endParaRPr lang="en-US" sz="1550" dirty="0"/>
          </a:p>
        </p:txBody>
      </p:sp>
      <p:sp>
        <p:nvSpPr>
          <p:cNvPr id="13" name="Shape 11"/>
          <p:cNvSpPr/>
          <p:nvPr/>
        </p:nvSpPr>
        <p:spPr>
          <a:xfrm>
            <a:off x="7564874" y="1990130"/>
            <a:ext cx="6279356" cy="1669256"/>
          </a:xfrm>
          <a:prstGeom prst="roundRect">
            <a:avLst>
              <a:gd name="adj" fmla="val 4994"/>
            </a:avLst>
          </a:prstGeom>
          <a:solidFill>
            <a:srgbClr val="9CD4EA"/>
          </a:solidFill>
          <a:ln/>
        </p:spPr>
        <p:txBody>
          <a:bodyPr/>
          <a:lstStyle/>
          <a:p>
            <a:endParaRPr lang="ru-RU"/>
          </a:p>
        </p:txBody>
      </p:sp>
      <p:pic>
        <p:nvPicPr>
          <p:cNvPr id="14" name="Image 0" descr="preencoded.png"/>
          <p:cNvPicPr>
            <a:picLocks noChangeAspect="1"/>
          </p:cNvPicPr>
          <p:nvPr/>
        </p:nvPicPr>
        <p:blipFill>
          <a:blip r:embed="rId3">
            <a:biLevel thresh="25000"/>
          </a:blip>
          <a:stretch>
            <a:fillRect/>
          </a:stretch>
        </p:blipFill>
        <p:spPr>
          <a:xfrm>
            <a:off x="13089211" y="2039416"/>
            <a:ext cx="642851" cy="514231"/>
          </a:xfrm>
          <a:prstGeom prst="rect">
            <a:avLst/>
          </a:prstGeom>
        </p:spPr>
      </p:pic>
      <p:sp>
        <p:nvSpPr>
          <p:cNvPr id="15" name="Text 12"/>
          <p:cNvSpPr/>
          <p:nvPr/>
        </p:nvSpPr>
        <p:spPr>
          <a:xfrm>
            <a:off x="7878597" y="223801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Geologica Light" pitchFamily="2" charset="0"/>
                <a:ea typeface="Raleway" pitchFamily="34" charset="-122"/>
                <a:cs typeface="Raleway" pitchFamily="34" charset="-120"/>
              </a:rPr>
              <a:t>Философия бренда</a:t>
            </a:r>
            <a:endParaRPr lang="en-US" sz="1950" dirty="0"/>
          </a:p>
        </p:txBody>
      </p:sp>
      <p:sp>
        <p:nvSpPr>
          <p:cNvPr id="16" name="Text 13"/>
          <p:cNvSpPr/>
          <p:nvPr/>
        </p:nvSpPr>
        <p:spPr>
          <a:xfrm>
            <a:off x="7878597" y="2746534"/>
            <a:ext cx="5374243" cy="63507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Geologica Light" pitchFamily="2" charset="0"/>
                <a:ea typeface="Roboto" pitchFamily="34" charset="-122"/>
                <a:cs typeface="Roboto" pitchFamily="34" charset="-120"/>
              </a:rPr>
              <a:t>Безопасность + совместимость + эффективность = Здоровая и красивая кожа</a:t>
            </a:r>
            <a:endParaRPr lang="en-US" sz="1550" dirty="0"/>
          </a:p>
        </p:txBody>
      </p:sp>
      <p:sp>
        <p:nvSpPr>
          <p:cNvPr id="17" name="Text 14"/>
          <p:cNvSpPr/>
          <p:nvPr/>
        </p:nvSpPr>
        <p:spPr>
          <a:xfrm>
            <a:off x="7564874" y="3882628"/>
            <a:ext cx="4817626" cy="95261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M. Aklive использует научно обоснованный подход к формулированию средств, основанный на глубоком понимании физиологии кожи и принципов корнеотерапии.</a:t>
            </a:r>
            <a:endParaRPr lang="en-US" sz="1550" dirty="0"/>
          </a:p>
        </p:txBody>
      </p:sp>
      <p:sp>
        <p:nvSpPr>
          <p:cNvPr id="18" name="Text 15"/>
          <p:cNvSpPr/>
          <p:nvPr/>
        </p:nvSpPr>
        <p:spPr>
          <a:xfrm>
            <a:off x="7564874" y="5013841"/>
            <a:ext cx="4817626" cy="95261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Каждое средство проходит тщательное тестирование на совместимость с кожей и эффективность восстановления барьерных функций.</a:t>
            </a:r>
            <a:endParaRPr lang="en-US" sz="1550" dirty="0"/>
          </a:p>
        </p:txBody>
      </p:sp>
      <p:sp>
        <p:nvSpPr>
          <p:cNvPr id="19" name="Text 16"/>
          <p:cNvSpPr/>
          <p:nvPr/>
        </p:nvSpPr>
        <p:spPr>
          <a:xfrm>
            <a:off x="7564874" y="6145054"/>
            <a:ext cx="4817626"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Мы формулируем с уважением к коже — не маскируя проблемы, а действительно восстанавливая здоровье кожи изнутри.</a:t>
            </a:r>
            <a:endParaRPr lang="en-US" sz="15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618059" y="3447574"/>
            <a:ext cx="11394281" cy="620078"/>
          </a:xfrm>
          <a:prstGeom prst="rect">
            <a:avLst/>
          </a:prstGeom>
          <a:noFill/>
          <a:ln/>
        </p:spPr>
        <p:txBody>
          <a:bodyPr wrap="none" lIns="0" tIns="0" rIns="0" bIns="0" rtlCol="0" anchor="t"/>
          <a:lstStyle/>
          <a:p>
            <a:pPr marL="0" indent="0" algn="ctr">
              <a:lnSpc>
                <a:spcPts val="4850"/>
              </a:lnSpc>
              <a:buNone/>
            </a:pPr>
            <a:r>
              <a:rPr lang="en-US" sz="3900" dirty="0">
                <a:solidFill>
                  <a:srgbClr val="1B1B27"/>
                </a:solidFill>
                <a:latin typeface="Geologica Light" pitchFamily="2" charset="0"/>
                <a:ea typeface="Raleway" pitchFamily="34" charset="-122"/>
                <a:cs typeface="Raleway" pitchFamily="34" charset="-120"/>
              </a:rPr>
              <a:t>АНАЛИЗ СОСТАВОВ КОСМЕТИКИ:</a:t>
            </a:r>
          </a:p>
          <a:p>
            <a:pPr marL="0" indent="0" algn="ctr">
              <a:lnSpc>
                <a:spcPts val="4850"/>
              </a:lnSpc>
              <a:buNone/>
            </a:pPr>
            <a:r>
              <a:rPr lang="en-US" sz="3900" dirty="0">
                <a:solidFill>
                  <a:srgbClr val="1B1B27"/>
                </a:solidFill>
                <a:latin typeface="Geologica Light" pitchFamily="2" charset="0"/>
                <a:ea typeface="Raleway" pitchFamily="34" charset="-122"/>
                <a:cs typeface="Raleway" pitchFamily="34" charset="-120"/>
              </a:rPr>
              <a:t>ЧТОБЫ ЧТО?</a:t>
            </a:r>
            <a:endParaRPr lang="en-US" sz="3900" dirty="0"/>
          </a:p>
        </p:txBody>
      </p:sp>
      <p:sp>
        <p:nvSpPr>
          <p:cNvPr id="3" name="Text 1"/>
          <p:cNvSpPr/>
          <p:nvPr/>
        </p:nvSpPr>
        <p:spPr>
          <a:xfrm>
            <a:off x="793790" y="4464487"/>
            <a:ext cx="13042821" cy="317540"/>
          </a:xfrm>
          <a:prstGeom prst="rect">
            <a:avLst/>
          </a:prstGeom>
          <a:noFill/>
          <a:ln/>
        </p:spPr>
        <p:txBody>
          <a:bodyPr wrap="none" lIns="0" tIns="0" rIns="0" bIns="0" rtlCol="0" anchor="t"/>
          <a:lstStyle/>
          <a:p>
            <a:pPr marL="0" indent="0" algn="l">
              <a:lnSpc>
                <a:spcPts val="2500"/>
              </a:lnSpc>
              <a:buNone/>
            </a:pPr>
            <a:endParaRPr lang="en-US" sz="15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089690" y="24657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ЭТИКЕТКА</a:t>
            </a:r>
            <a:endParaRPr lang="en-US" sz="3900" dirty="0"/>
          </a:p>
        </p:txBody>
      </p:sp>
      <p:sp>
        <p:nvSpPr>
          <p:cNvPr id="3" name="Shape 1"/>
          <p:cNvSpPr/>
          <p:nvPr/>
        </p:nvSpPr>
        <p:spPr>
          <a:xfrm>
            <a:off x="6227965" y="2841869"/>
            <a:ext cx="45719" cy="4200734"/>
          </a:xfrm>
          <a:prstGeom prst="roundRect">
            <a:avLst>
              <a:gd name="adj" fmla="val 364651"/>
            </a:avLst>
          </a:prstGeom>
          <a:solidFill>
            <a:srgbClr val="9CD4EA"/>
          </a:solidFill>
          <a:ln/>
        </p:spPr>
        <p:txBody>
          <a:bodyPr/>
          <a:lstStyle/>
          <a:p>
            <a:endParaRPr lang="ru-RU"/>
          </a:p>
        </p:txBody>
      </p:sp>
      <p:sp>
        <p:nvSpPr>
          <p:cNvPr id="4" name="Shape 2"/>
          <p:cNvSpPr/>
          <p:nvPr/>
        </p:nvSpPr>
        <p:spPr>
          <a:xfrm>
            <a:off x="5466559" y="2602495"/>
            <a:ext cx="595313" cy="22860"/>
          </a:xfrm>
          <a:prstGeom prst="roundRect">
            <a:avLst>
              <a:gd name="adj" fmla="val 364651"/>
            </a:avLst>
          </a:prstGeom>
          <a:solidFill>
            <a:srgbClr val="9CD4EA"/>
          </a:solidFill>
          <a:ln/>
        </p:spPr>
        <p:txBody>
          <a:bodyPr/>
          <a:lstStyle/>
          <a:p>
            <a:endParaRPr lang="ru-RU"/>
          </a:p>
        </p:txBody>
      </p:sp>
      <p:sp>
        <p:nvSpPr>
          <p:cNvPr id="5" name="Shape 3"/>
          <p:cNvSpPr/>
          <p:nvPr/>
        </p:nvSpPr>
        <p:spPr>
          <a:xfrm>
            <a:off x="6039012" y="2395385"/>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6" name="Text 4"/>
          <p:cNvSpPr/>
          <p:nvPr/>
        </p:nvSpPr>
        <p:spPr>
          <a:xfrm>
            <a:off x="6113426" y="2494654"/>
            <a:ext cx="297656" cy="372070"/>
          </a:xfrm>
          <a:prstGeom prst="rect">
            <a:avLst/>
          </a:prstGeom>
          <a:noFill/>
          <a:ln/>
        </p:spPr>
        <p:txBody>
          <a:bodyPr wrap="none" lIns="0" tIns="0" rIns="0" bIns="0" rtlCol="0" anchor="t"/>
          <a:lstStyle/>
          <a:p>
            <a:pPr marL="0" indent="0" algn="ctr">
              <a:lnSpc>
                <a:spcPts val="2300"/>
              </a:lnSpc>
              <a:buNone/>
            </a:pPr>
            <a:r>
              <a:rPr lang="en-US" sz="2300" dirty="0">
                <a:solidFill>
                  <a:schemeClr val="bg1"/>
                </a:solidFill>
                <a:latin typeface="Geologica SemiBold" pitchFamily="2" charset="0"/>
                <a:ea typeface="Raleway" pitchFamily="34" charset="-122"/>
                <a:cs typeface="Raleway" pitchFamily="34" charset="-120"/>
              </a:rPr>
              <a:t>1</a:t>
            </a:r>
            <a:endParaRPr lang="en-US" sz="2300" dirty="0">
              <a:solidFill>
                <a:schemeClr val="bg1"/>
              </a:solidFill>
              <a:latin typeface="Geologica SemiBold" pitchFamily="2" charset="0"/>
            </a:endParaRPr>
          </a:p>
        </p:txBody>
      </p:sp>
      <p:sp>
        <p:nvSpPr>
          <p:cNvPr id="7" name="Text 5"/>
          <p:cNvSpPr/>
          <p:nvPr/>
        </p:nvSpPr>
        <p:spPr>
          <a:xfrm>
            <a:off x="2270803" y="2437504"/>
            <a:ext cx="2999184" cy="310158"/>
          </a:xfrm>
          <a:prstGeom prst="rect">
            <a:avLst/>
          </a:prstGeom>
          <a:noFill/>
          <a:ln/>
        </p:spPr>
        <p:txBody>
          <a:bodyPr wrap="none" lIns="0" tIns="0" rIns="0" bIns="0" rtlCol="0" anchor="t"/>
          <a:lstStyle/>
          <a:p>
            <a:pPr marL="0" indent="0" algn="r">
              <a:lnSpc>
                <a:spcPts val="2400"/>
              </a:lnSpc>
              <a:buNone/>
            </a:pPr>
            <a:r>
              <a:rPr lang="en-US" sz="1950" dirty="0">
                <a:solidFill>
                  <a:srgbClr val="3C3939"/>
                </a:solidFill>
                <a:latin typeface="Geologica Light" pitchFamily="2" charset="0"/>
                <a:ea typeface="Raleway" pitchFamily="34" charset="-122"/>
                <a:cs typeface="Raleway" pitchFamily="34" charset="-120"/>
              </a:rPr>
              <a:t>Информация на этикетке</a:t>
            </a:r>
            <a:endParaRPr lang="en-US" sz="1950" dirty="0"/>
          </a:p>
        </p:txBody>
      </p:sp>
      <p:sp>
        <p:nvSpPr>
          <p:cNvPr id="8" name="Text 6"/>
          <p:cNvSpPr/>
          <p:nvPr/>
        </p:nvSpPr>
        <p:spPr>
          <a:xfrm>
            <a:off x="871104" y="2866724"/>
            <a:ext cx="4398883" cy="952619"/>
          </a:xfrm>
          <a:prstGeom prst="rect">
            <a:avLst/>
          </a:prstGeom>
          <a:noFill/>
          <a:ln/>
        </p:spPr>
        <p:txBody>
          <a:bodyPr wrap="square" lIns="0" tIns="0" rIns="0" bIns="0" rtlCol="0" anchor="t"/>
          <a:lstStyle/>
          <a:p>
            <a:pPr marL="0" indent="0" algn="r">
              <a:buNone/>
            </a:pPr>
            <a:r>
              <a:rPr lang="en-US" sz="1550" dirty="0">
                <a:solidFill>
                  <a:srgbClr val="3C3939"/>
                </a:solidFill>
                <a:latin typeface="Geologica Light" pitchFamily="2" charset="0"/>
                <a:ea typeface="Roboto" pitchFamily="34" charset="-122"/>
                <a:cs typeface="Roboto" pitchFamily="34" charset="-120"/>
              </a:rPr>
              <a:t>Этикетка косметического продукта содержит важную информацию, которая регулируется законодательством и помогает потребителю сделать осознанный выбор.</a:t>
            </a:r>
            <a:endParaRPr lang="en-US" sz="1550" dirty="0"/>
          </a:p>
        </p:txBody>
      </p:sp>
      <p:sp>
        <p:nvSpPr>
          <p:cNvPr id="9" name="Shape 7"/>
          <p:cNvSpPr/>
          <p:nvPr/>
        </p:nvSpPr>
        <p:spPr>
          <a:xfrm>
            <a:off x="6462636" y="4274221"/>
            <a:ext cx="595313" cy="22860"/>
          </a:xfrm>
          <a:prstGeom prst="roundRect">
            <a:avLst>
              <a:gd name="adj" fmla="val 364651"/>
            </a:avLst>
          </a:prstGeom>
          <a:solidFill>
            <a:srgbClr val="9CD4EA"/>
          </a:solidFill>
          <a:ln/>
        </p:spPr>
        <p:txBody>
          <a:bodyPr/>
          <a:lstStyle/>
          <a:p>
            <a:endParaRPr lang="ru-RU"/>
          </a:p>
        </p:txBody>
      </p:sp>
      <p:sp>
        <p:nvSpPr>
          <p:cNvPr id="10" name="Shape 8"/>
          <p:cNvSpPr/>
          <p:nvPr/>
        </p:nvSpPr>
        <p:spPr>
          <a:xfrm>
            <a:off x="6039012" y="4045221"/>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11" name="Text 9"/>
          <p:cNvSpPr/>
          <p:nvPr/>
        </p:nvSpPr>
        <p:spPr>
          <a:xfrm>
            <a:off x="6113426" y="4138239"/>
            <a:ext cx="297656" cy="372070"/>
          </a:xfrm>
          <a:prstGeom prst="rect">
            <a:avLst/>
          </a:prstGeom>
          <a:noFill/>
          <a:ln/>
        </p:spPr>
        <p:txBody>
          <a:bodyPr wrap="none" lIns="0" tIns="0" rIns="0" bIns="0" rtlCol="0" anchor="t"/>
          <a:lstStyle/>
          <a:p>
            <a:pPr algn="ctr">
              <a:lnSpc>
                <a:spcPts val="2300"/>
              </a:lnSpc>
            </a:pPr>
            <a:r>
              <a:rPr lang="en-US" sz="2300" dirty="0">
                <a:solidFill>
                  <a:schemeClr val="bg1"/>
                </a:solidFill>
                <a:latin typeface="Geologica SemiBold" pitchFamily="2" charset="0"/>
                <a:ea typeface="Raleway" pitchFamily="34" charset="-122"/>
                <a:cs typeface="Raleway" pitchFamily="34" charset="-120"/>
              </a:rPr>
              <a:t>2</a:t>
            </a:r>
          </a:p>
        </p:txBody>
      </p:sp>
      <p:sp>
        <p:nvSpPr>
          <p:cNvPr id="12" name="Text 10"/>
          <p:cNvSpPr/>
          <p:nvPr/>
        </p:nvSpPr>
        <p:spPr>
          <a:xfrm>
            <a:off x="7254521" y="411830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Номенклатура INCI</a:t>
            </a:r>
            <a:endParaRPr lang="en-US" sz="1950" dirty="0"/>
          </a:p>
        </p:txBody>
      </p:sp>
      <p:sp>
        <p:nvSpPr>
          <p:cNvPr id="13" name="Text 11"/>
          <p:cNvSpPr/>
          <p:nvPr/>
        </p:nvSpPr>
        <p:spPr>
          <a:xfrm>
            <a:off x="7254522" y="4547529"/>
            <a:ext cx="4065508" cy="95261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Международная номенклатура косметических ингредиентов — стандартизированный способ указания компонентов в составе косметики.</a:t>
            </a:r>
            <a:endParaRPr lang="en-US" sz="1550" dirty="0"/>
          </a:p>
        </p:txBody>
      </p:sp>
      <p:sp>
        <p:nvSpPr>
          <p:cNvPr id="14" name="Shape 12"/>
          <p:cNvSpPr/>
          <p:nvPr/>
        </p:nvSpPr>
        <p:spPr>
          <a:xfrm>
            <a:off x="5466559" y="5920023"/>
            <a:ext cx="595313" cy="22860"/>
          </a:xfrm>
          <a:prstGeom prst="roundRect">
            <a:avLst>
              <a:gd name="adj" fmla="val 364651"/>
            </a:avLst>
          </a:prstGeom>
          <a:solidFill>
            <a:srgbClr val="9CD4EA"/>
          </a:solidFill>
          <a:ln/>
        </p:spPr>
        <p:txBody>
          <a:bodyPr/>
          <a:lstStyle/>
          <a:p>
            <a:endParaRPr lang="ru-RU"/>
          </a:p>
        </p:txBody>
      </p:sp>
      <p:sp>
        <p:nvSpPr>
          <p:cNvPr id="15" name="Shape 13"/>
          <p:cNvSpPr/>
          <p:nvPr/>
        </p:nvSpPr>
        <p:spPr>
          <a:xfrm>
            <a:off x="6039012" y="5706173"/>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16" name="Text 14"/>
          <p:cNvSpPr/>
          <p:nvPr/>
        </p:nvSpPr>
        <p:spPr>
          <a:xfrm>
            <a:off x="6124856" y="5819758"/>
            <a:ext cx="297656" cy="372070"/>
          </a:xfrm>
          <a:prstGeom prst="rect">
            <a:avLst/>
          </a:prstGeom>
          <a:noFill/>
          <a:ln/>
        </p:spPr>
        <p:txBody>
          <a:bodyPr wrap="none" lIns="0" tIns="0" rIns="0" bIns="0" rtlCol="0" anchor="t"/>
          <a:lstStyle/>
          <a:p>
            <a:pPr marL="0" indent="0" algn="ctr">
              <a:lnSpc>
                <a:spcPts val="2300"/>
              </a:lnSpc>
              <a:buNone/>
            </a:pPr>
            <a:r>
              <a:rPr lang="en-US" sz="2300" dirty="0">
                <a:solidFill>
                  <a:schemeClr val="bg1"/>
                </a:solidFill>
                <a:latin typeface="Geologica SemiBold" pitchFamily="2" charset="0"/>
                <a:ea typeface="Raleway" pitchFamily="34" charset="-122"/>
                <a:cs typeface="Raleway" pitchFamily="34" charset="-120"/>
              </a:rPr>
              <a:t>3</a:t>
            </a:r>
          </a:p>
        </p:txBody>
      </p:sp>
      <p:sp>
        <p:nvSpPr>
          <p:cNvPr id="17" name="Text 15"/>
          <p:cNvSpPr/>
          <p:nvPr/>
        </p:nvSpPr>
        <p:spPr>
          <a:xfrm>
            <a:off x="2156741" y="5764944"/>
            <a:ext cx="3113246" cy="310158"/>
          </a:xfrm>
          <a:prstGeom prst="rect">
            <a:avLst/>
          </a:prstGeom>
          <a:noFill/>
          <a:ln/>
        </p:spPr>
        <p:txBody>
          <a:bodyPr wrap="none" lIns="0" tIns="0" rIns="0" bIns="0" rtlCol="0" anchor="t"/>
          <a:lstStyle/>
          <a:p>
            <a:pPr marL="0" indent="0" algn="r">
              <a:lnSpc>
                <a:spcPts val="2400"/>
              </a:lnSpc>
              <a:buNone/>
            </a:pPr>
            <a:r>
              <a:rPr lang="en-US" sz="1950" dirty="0">
                <a:solidFill>
                  <a:srgbClr val="3C3939"/>
                </a:solidFill>
                <a:latin typeface="Geologica Light" pitchFamily="2" charset="0"/>
                <a:ea typeface="Raleway" pitchFamily="34" charset="-122"/>
                <a:cs typeface="Raleway" pitchFamily="34" charset="-120"/>
              </a:rPr>
              <a:t>Обещания производителя</a:t>
            </a:r>
            <a:endParaRPr lang="en-US" sz="1950" dirty="0"/>
          </a:p>
        </p:txBody>
      </p:sp>
      <p:sp>
        <p:nvSpPr>
          <p:cNvPr id="18" name="Text 16"/>
          <p:cNvSpPr/>
          <p:nvPr/>
        </p:nvSpPr>
        <p:spPr>
          <a:xfrm>
            <a:off x="1166379" y="6194164"/>
            <a:ext cx="4103608" cy="635079"/>
          </a:xfrm>
          <a:prstGeom prst="rect">
            <a:avLst/>
          </a:prstGeom>
          <a:noFill/>
          <a:ln/>
        </p:spPr>
        <p:txBody>
          <a:bodyPr wrap="square" lIns="0" tIns="0" rIns="0" bIns="0" rtlCol="0" anchor="t"/>
          <a:lstStyle/>
          <a:p>
            <a:pPr marL="0" indent="0" algn="r">
              <a:buNone/>
            </a:pPr>
            <a:r>
              <a:rPr lang="en-US" sz="1550" dirty="0">
                <a:solidFill>
                  <a:srgbClr val="3C3939"/>
                </a:solidFill>
                <a:latin typeface="Geologica Light" pitchFamily="2" charset="0"/>
                <a:ea typeface="Roboto" pitchFamily="34" charset="-122"/>
                <a:cs typeface="Roboto" pitchFamily="34" charset="-120"/>
              </a:rPr>
              <a:t>Маркетинговые заявления, которые должны соответствовать реальным свойствам продукта.</a:t>
            </a:r>
            <a:endParaRPr lang="en-US" sz="1550" dirty="0"/>
          </a:p>
        </p:txBody>
      </p:sp>
      <p:pic>
        <p:nvPicPr>
          <p:cNvPr id="20" name="Рисунок 19">
            <a:extLst>
              <a:ext uri="{FF2B5EF4-FFF2-40B4-BE49-F238E27FC236}">
                <a16:creationId xmlns:a16="http://schemas.microsoft.com/office/drawing/2014/main" id="{76A77B88-C443-80C2-545B-5B9193EC7869}"/>
              </a:ext>
            </a:extLst>
          </p:cNvPr>
          <p:cNvPicPr>
            <a:picLocks noChangeAspect="1"/>
          </p:cNvPicPr>
          <p:nvPr/>
        </p:nvPicPr>
        <p:blipFill>
          <a:blip r:embed="rId3"/>
          <a:stretch>
            <a:fillRect/>
          </a:stretch>
        </p:blipFill>
        <p:spPr>
          <a:xfrm>
            <a:off x="8570595" y="1402177"/>
            <a:ext cx="4020111" cy="240063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609623" y="349811"/>
            <a:ext cx="5649039" cy="620078"/>
          </a:xfrm>
          <a:prstGeom prst="rect">
            <a:avLst/>
          </a:prstGeom>
          <a:noFill/>
          <a:ln/>
        </p:spPr>
        <p:txBody>
          <a:bodyPr wrap="none" lIns="0" tIns="0" rIns="0" bIns="0" rtlCol="0" anchor="t"/>
          <a:lstStyle/>
          <a:p>
            <a:pPr marL="0" indent="0" algn="ctr">
              <a:lnSpc>
                <a:spcPts val="4850"/>
              </a:lnSpc>
              <a:buNone/>
            </a:pPr>
            <a:r>
              <a:rPr lang="en-US" sz="3900" dirty="0">
                <a:solidFill>
                  <a:srgbClr val="1B1B27"/>
                </a:solidFill>
                <a:latin typeface="Geologica Light" pitchFamily="2" charset="0"/>
                <a:ea typeface="Raleway" pitchFamily="34" charset="-122"/>
                <a:cs typeface="Raleway" pitchFamily="34" charset="-120"/>
              </a:rPr>
              <a:t>СОСТАВЫ КОСМЕТИКИ</a:t>
            </a:r>
            <a:endParaRPr lang="en-US" sz="3900" dirty="0"/>
          </a:p>
        </p:txBody>
      </p:sp>
      <p:sp>
        <p:nvSpPr>
          <p:cNvPr id="3" name="Shape 1"/>
          <p:cNvSpPr/>
          <p:nvPr/>
        </p:nvSpPr>
        <p:spPr>
          <a:xfrm>
            <a:off x="793790" y="3404949"/>
            <a:ext cx="4215289" cy="2734270"/>
          </a:xfrm>
          <a:prstGeom prst="roundRect">
            <a:avLst>
              <a:gd name="adj" fmla="val 4013"/>
            </a:avLst>
          </a:prstGeom>
          <a:solidFill>
            <a:srgbClr val="FFFFFF">
              <a:alpha val="95000"/>
            </a:srgbClr>
          </a:solidFill>
          <a:ln/>
        </p:spPr>
        <p:txBody>
          <a:bodyPr/>
          <a:lstStyle/>
          <a:p>
            <a:endParaRPr lang="ru-RU"/>
          </a:p>
        </p:txBody>
      </p:sp>
      <p:sp>
        <p:nvSpPr>
          <p:cNvPr id="4" name="Shape 2"/>
          <p:cNvSpPr/>
          <p:nvPr/>
        </p:nvSpPr>
        <p:spPr>
          <a:xfrm>
            <a:off x="793790" y="3382089"/>
            <a:ext cx="4215289" cy="91440"/>
          </a:xfrm>
          <a:prstGeom prst="roundRect">
            <a:avLst>
              <a:gd name="adj" fmla="val 91163"/>
            </a:avLst>
          </a:prstGeom>
          <a:solidFill>
            <a:srgbClr val="9CD4EA"/>
          </a:solidFill>
          <a:ln/>
        </p:spPr>
        <p:txBody>
          <a:bodyPr/>
          <a:lstStyle/>
          <a:p>
            <a:endParaRPr lang="ru-RU"/>
          </a:p>
        </p:txBody>
      </p:sp>
      <p:sp>
        <p:nvSpPr>
          <p:cNvPr id="5" name="Shape 3"/>
          <p:cNvSpPr/>
          <p:nvPr/>
        </p:nvSpPr>
        <p:spPr>
          <a:xfrm>
            <a:off x="2603778" y="3107293"/>
            <a:ext cx="595313" cy="595313"/>
          </a:xfrm>
          <a:prstGeom prst="roundRect">
            <a:avLst>
              <a:gd name="adj" fmla="val 153600"/>
            </a:avLst>
          </a:prstGeom>
          <a:solidFill>
            <a:srgbClr val="9CD4EA"/>
          </a:solidFill>
          <a:ln/>
        </p:spPr>
        <p:txBody>
          <a:bodyPr/>
          <a:lstStyle/>
          <a:p>
            <a:endParaRPr lang="ru-RU"/>
          </a:p>
        </p:txBody>
      </p:sp>
      <p:pic>
        <p:nvPicPr>
          <p:cNvPr id="6" name="Image 0" descr="preencoded.png"/>
          <p:cNvPicPr>
            <a:picLocks noChangeAspect="1"/>
          </p:cNvPicPr>
          <p:nvPr/>
        </p:nvPicPr>
        <p:blipFill>
          <a:blip r:embed="rId3"/>
          <a:stretch>
            <a:fillRect/>
          </a:stretch>
        </p:blipFill>
        <p:spPr>
          <a:xfrm>
            <a:off x="2782372" y="3256121"/>
            <a:ext cx="238125" cy="297656"/>
          </a:xfrm>
          <a:prstGeom prst="rect">
            <a:avLst/>
          </a:prstGeom>
        </p:spPr>
      </p:pic>
      <p:sp>
        <p:nvSpPr>
          <p:cNvPr id="7" name="Text 4"/>
          <p:cNvSpPr/>
          <p:nvPr/>
        </p:nvSpPr>
        <p:spPr>
          <a:xfrm>
            <a:off x="1015008" y="390108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Зачем читать состав</a:t>
            </a:r>
            <a:endParaRPr lang="en-US" sz="1950" dirty="0"/>
          </a:p>
        </p:txBody>
      </p:sp>
      <p:sp>
        <p:nvSpPr>
          <p:cNvPr id="8" name="Text 5"/>
          <p:cNvSpPr/>
          <p:nvPr/>
        </p:nvSpPr>
        <p:spPr>
          <a:xfrm>
            <a:off x="1015008" y="4330303"/>
            <a:ext cx="3772853" cy="127015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Понимание состава помогает оценить эффективность средства, выбрать подходящие продукты и выстроить грамотную систему ухода.</a:t>
            </a:r>
            <a:endParaRPr lang="en-US" sz="1550" dirty="0"/>
          </a:p>
        </p:txBody>
      </p:sp>
      <p:sp>
        <p:nvSpPr>
          <p:cNvPr id="9" name="Shape 6"/>
          <p:cNvSpPr/>
          <p:nvPr/>
        </p:nvSpPr>
        <p:spPr>
          <a:xfrm>
            <a:off x="5207437" y="3404949"/>
            <a:ext cx="4215408" cy="2734270"/>
          </a:xfrm>
          <a:prstGeom prst="roundRect">
            <a:avLst>
              <a:gd name="adj" fmla="val 4013"/>
            </a:avLst>
          </a:prstGeom>
          <a:solidFill>
            <a:srgbClr val="FFFFFF">
              <a:alpha val="95000"/>
            </a:srgbClr>
          </a:solidFill>
          <a:ln/>
        </p:spPr>
        <p:txBody>
          <a:bodyPr/>
          <a:lstStyle/>
          <a:p>
            <a:endParaRPr lang="ru-RU"/>
          </a:p>
        </p:txBody>
      </p:sp>
      <p:sp>
        <p:nvSpPr>
          <p:cNvPr id="10" name="Shape 7"/>
          <p:cNvSpPr/>
          <p:nvPr/>
        </p:nvSpPr>
        <p:spPr>
          <a:xfrm>
            <a:off x="5207437" y="3382089"/>
            <a:ext cx="4215408" cy="91440"/>
          </a:xfrm>
          <a:prstGeom prst="roundRect">
            <a:avLst>
              <a:gd name="adj" fmla="val 91163"/>
            </a:avLst>
          </a:prstGeom>
          <a:solidFill>
            <a:srgbClr val="9CD4EA"/>
          </a:solidFill>
          <a:ln/>
        </p:spPr>
        <p:txBody>
          <a:bodyPr/>
          <a:lstStyle/>
          <a:p>
            <a:endParaRPr lang="ru-RU"/>
          </a:p>
        </p:txBody>
      </p:sp>
      <p:sp>
        <p:nvSpPr>
          <p:cNvPr id="11" name="Shape 8"/>
          <p:cNvSpPr/>
          <p:nvPr/>
        </p:nvSpPr>
        <p:spPr>
          <a:xfrm>
            <a:off x="7017425" y="3107293"/>
            <a:ext cx="595313" cy="595313"/>
          </a:xfrm>
          <a:prstGeom prst="roundRect">
            <a:avLst>
              <a:gd name="adj" fmla="val 153600"/>
            </a:avLst>
          </a:prstGeom>
          <a:solidFill>
            <a:srgbClr val="9CD4EA"/>
          </a:solidFill>
          <a:ln/>
        </p:spPr>
        <p:txBody>
          <a:bodyPr/>
          <a:lstStyle/>
          <a:p>
            <a:endParaRPr lang="ru-RU"/>
          </a:p>
        </p:txBody>
      </p:sp>
      <p:pic>
        <p:nvPicPr>
          <p:cNvPr id="12" name="Image 1" descr="preencoded.png"/>
          <p:cNvPicPr>
            <a:picLocks noChangeAspect="1"/>
          </p:cNvPicPr>
          <p:nvPr/>
        </p:nvPicPr>
        <p:blipFill>
          <a:blip r:embed="rId4"/>
          <a:stretch>
            <a:fillRect/>
          </a:stretch>
        </p:blipFill>
        <p:spPr>
          <a:xfrm>
            <a:off x="7196018" y="3256121"/>
            <a:ext cx="238125" cy="297656"/>
          </a:xfrm>
          <a:prstGeom prst="rect">
            <a:avLst/>
          </a:prstGeom>
        </p:spPr>
      </p:pic>
      <p:sp>
        <p:nvSpPr>
          <p:cNvPr id="13" name="Text 9"/>
          <p:cNvSpPr/>
          <p:nvPr/>
        </p:nvSpPr>
        <p:spPr>
          <a:xfrm>
            <a:off x="5428655" y="3901083"/>
            <a:ext cx="2788682"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Базы анализа и ошибки</a:t>
            </a:r>
            <a:endParaRPr lang="en-US" sz="1950" dirty="0"/>
          </a:p>
        </p:txBody>
      </p:sp>
      <p:sp>
        <p:nvSpPr>
          <p:cNvPr id="14" name="Text 10"/>
          <p:cNvSpPr/>
          <p:nvPr/>
        </p:nvSpPr>
        <p:spPr>
          <a:xfrm>
            <a:off x="5428655" y="4330303"/>
            <a:ext cx="3772972" cy="1587698"/>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Существуют различные базы для анализа составов, но многие из них содержат субъективные оценки и не учитывают взаимодействие компонентов.</a:t>
            </a:r>
            <a:endParaRPr lang="en-US" sz="1550" dirty="0"/>
          </a:p>
        </p:txBody>
      </p:sp>
      <p:sp>
        <p:nvSpPr>
          <p:cNvPr id="15" name="Shape 11"/>
          <p:cNvSpPr/>
          <p:nvPr/>
        </p:nvSpPr>
        <p:spPr>
          <a:xfrm>
            <a:off x="9621203" y="3404949"/>
            <a:ext cx="4215289" cy="2734270"/>
          </a:xfrm>
          <a:prstGeom prst="roundRect">
            <a:avLst>
              <a:gd name="adj" fmla="val 4013"/>
            </a:avLst>
          </a:prstGeom>
          <a:solidFill>
            <a:srgbClr val="FFFFFF">
              <a:alpha val="95000"/>
            </a:srgbClr>
          </a:solidFill>
          <a:ln/>
        </p:spPr>
        <p:txBody>
          <a:bodyPr/>
          <a:lstStyle/>
          <a:p>
            <a:endParaRPr lang="ru-RU"/>
          </a:p>
        </p:txBody>
      </p:sp>
      <p:sp>
        <p:nvSpPr>
          <p:cNvPr id="16" name="Shape 12"/>
          <p:cNvSpPr/>
          <p:nvPr/>
        </p:nvSpPr>
        <p:spPr>
          <a:xfrm>
            <a:off x="9621203" y="3382089"/>
            <a:ext cx="4215289" cy="91440"/>
          </a:xfrm>
          <a:prstGeom prst="roundRect">
            <a:avLst>
              <a:gd name="adj" fmla="val 91163"/>
            </a:avLst>
          </a:prstGeom>
          <a:solidFill>
            <a:srgbClr val="9CD4EA"/>
          </a:solidFill>
          <a:ln/>
        </p:spPr>
        <p:txBody>
          <a:bodyPr/>
          <a:lstStyle/>
          <a:p>
            <a:endParaRPr lang="ru-RU"/>
          </a:p>
        </p:txBody>
      </p:sp>
      <p:sp>
        <p:nvSpPr>
          <p:cNvPr id="17" name="Shape 13"/>
          <p:cNvSpPr/>
          <p:nvPr/>
        </p:nvSpPr>
        <p:spPr>
          <a:xfrm>
            <a:off x="11431191" y="3107293"/>
            <a:ext cx="595313" cy="595313"/>
          </a:xfrm>
          <a:prstGeom prst="roundRect">
            <a:avLst>
              <a:gd name="adj" fmla="val 153600"/>
            </a:avLst>
          </a:prstGeom>
          <a:solidFill>
            <a:srgbClr val="9CD4EA"/>
          </a:solidFill>
          <a:ln/>
        </p:spPr>
        <p:txBody>
          <a:bodyPr/>
          <a:lstStyle/>
          <a:p>
            <a:endParaRPr lang="ru-RU"/>
          </a:p>
        </p:txBody>
      </p:sp>
      <p:pic>
        <p:nvPicPr>
          <p:cNvPr id="18" name="Image 2" descr="preencoded.png"/>
          <p:cNvPicPr>
            <a:picLocks noChangeAspect="1"/>
          </p:cNvPicPr>
          <p:nvPr/>
        </p:nvPicPr>
        <p:blipFill>
          <a:blip r:embed="rId5"/>
          <a:stretch>
            <a:fillRect/>
          </a:stretch>
        </p:blipFill>
        <p:spPr>
          <a:xfrm>
            <a:off x="11609784" y="3256121"/>
            <a:ext cx="238125" cy="297656"/>
          </a:xfrm>
          <a:prstGeom prst="rect">
            <a:avLst/>
          </a:prstGeom>
        </p:spPr>
      </p:pic>
      <p:sp>
        <p:nvSpPr>
          <p:cNvPr id="19" name="Text 14"/>
          <p:cNvSpPr/>
          <p:nvPr/>
        </p:nvSpPr>
        <p:spPr>
          <a:xfrm>
            <a:off x="9842421" y="390108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Чего не скажет INCI</a:t>
            </a:r>
            <a:endParaRPr lang="en-US" sz="1950" dirty="0"/>
          </a:p>
        </p:txBody>
      </p:sp>
      <p:sp>
        <p:nvSpPr>
          <p:cNvPr id="20" name="Text 15"/>
          <p:cNvSpPr/>
          <p:nvPr/>
        </p:nvSpPr>
        <p:spPr>
          <a:xfrm>
            <a:off x="9842421" y="4330303"/>
            <a:ext cx="3772853" cy="127015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INCI не раскрывает точные концентрации, качество ингредиентов, размер молекул и степень очистки компонентов.</a:t>
            </a:r>
            <a:endParaRPr lang="en-US" sz="15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338631" y="428735"/>
            <a:ext cx="8089583" cy="620078"/>
          </a:xfrm>
          <a:prstGeom prst="rect">
            <a:avLst/>
          </a:prstGeom>
          <a:noFill/>
          <a:ln/>
        </p:spPr>
        <p:txBody>
          <a:bodyPr wrap="none" lIns="0" tIns="0" rIns="0" bIns="0" rtlCol="0" anchor="t"/>
          <a:lstStyle/>
          <a:p>
            <a:pPr marL="0" indent="0" algn="ctr">
              <a:lnSpc>
                <a:spcPts val="4850"/>
              </a:lnSpc>
              <a:buNone/>
            </a:pPr>
            <a:r>
              <a:rPr lang="en-US" sz="3900" dirty="0">
                <a:solidFill>
                  <a:srgbClr val="1B1B27"/>
                </a:solidFill>
                <a:latin typeface="Geologica Light" pitchFamily="2" charset="0"/>
                <a:ea typeface="Raleway" pitchFamily="34" charset="-122"/>
                <a:cs typeface="Raleway" pitchFamily="34" charset="-120"/>
              </a:rPr>
              <a:t>КОСМЕТИЧЕСКИЕ КОМПОНЕНТЫ</a:t>
            </a:r>
            <a:endParaRPr lang="en-US" sz="3900" dirty="0"/>
          </a:p>
        </p:txBody>
      </p:sp>
      <p:pic>
        <p:nvPicPr>
          <p:cNvPr id="3" name="Image 0" descr="preencoded.png"/>
          <p:cNvPicPr>
            <a:picLocks noChangeAspect="1"/>
          </p:cNvPicPr>
          <p:nvPr/>
        </p:nvPicPr>
        <p:blipFill>
          <a:blip r:embed="rId3"/>
          <a:stretch>
            <a:fillRect/>
          </a:stretch>
        </p:blipFill>
        <p:spPr>
          <a:xfrm>
            <a:off x="1876632" y="2152705"/>
            <a:ext cx="496133" cy="496133"/>
          </a:xfrm>
          <a:prstGeom prst="rect">
            <a:avLst/>
          </a:prstGeom>
        </p:spPr>
      </p:pic>
      <p:sp>
        <p:nvSpPr>
          <p:cNvPr id="4" name="Text 1"/>
          <p:cNvSpPr/>
          <p:nvPr/>
        </p:nvSpPr>
        <p:spPr>
          <a:xfrm>
            <a:off x="2472170" y="2338680"/>
            <a:ext cx="2521506"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Базовые компоненты</a:t>
            </a:r>
            <a:endParaRPr lang="en-US" sz="1950" dirty="0"/>
          </a:p>
        </p:txBody>
      </p:sp>
      <p:sp>
        <p:nvSpPr>
          <p:cNvPr id="5" name="Text 2"/>
          <p:cNvSpPr/>
          <p:nvPr/>
        </p:nvSpPr>
        <p:spPr>
          <a:xfrm>
            <a:off x="2472171" y="2767901"/>
            <a:ext cx="4083010" cy="95261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Составляют основу средства: эмоленты, влагоудерживающие компоненты, окклюзивы. Обеспечивают текстуру и базовые свойства продукта.</a:t>
            </a:r>
            <a:endParaRPr lang="en-US" sz="1550" dirty="0"/>
          </a:p>
        </p:txBody>
      </p:sp>
      <p:pic>
        <p:nvPicPr>
          <p:cNvPr id="6" name="Image 1" descr="preencoded.png"/>
          <p:cNvPicPr>
            <a:picLocks noChangeAspect="1"/>
          </p:cNvPicPr>
          <p:nvPr/>
        </p:nvPicPr>
        <p:blipFill>
          <a:blip r:embed="rId4"/>
          <a:stretch>
            <a:fillRect/>
          </a:stretch>
        </p:blipFill>
        <p:spPr>
          <a:xfrm>
            <a:off x="7970870" y="2338680"/>
            <a:ext cx="496133" cy="496133"/>
          </a:xfrm>
          <a:prstGeom prst="rect">
            <a:avLst/>
          </a:prstGeom>
        </p:spPr>
      </p:pic>
      <p:sp>
        <p:nvSpPr>
          <p:cNvPr id="7" name="Text 3"/>
          <p:cNvSpPr/>
          <p:nvPr/>
        </p:nvSpPr>
        <p:spPr>
          <a:xfrm>
            <a:off x="8558776" y="2507592"/>
            <a:ext cx="3563422"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Функциональные компоненты</a:t>
            </a:r>
            <a:endParaRPr lang="en-US" sz="1950" dirty="0"/>
          </a:p>
        </p:txBody>
      </p:sp>
      <p:sp>
        <p:nvSpPr>
          <p:cNvPr id="8" name="Text 4"/>
          <p:cNvSpPr/>
          <p:nvPr/>
        </p:nvSpPr>
        <p:spPr>
          <a:xfrm>
            <a:off x="8503055" y="2936813"/>
            <a:ext cx="3974388"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Обеспечивают стабильность и форму: консерванты, отдушки, стабилизаторы, загустители, эмульгаторы, ПАВы.</a:t>
            </a:r>
            <a:endParaRPr lang="en-US" sz="1550" dirty="0"/>
          </a:p>
        </p:txBody>
      </p:sp>
      <p:pic>
        <p:nvPicPr>
          <p:cNvPr id="9" name="Image 2" descr="preencoded.png"/>
          <p:cNvPicPr>
            <a:picLocks noChangeAspect="1"/>
          </p:cNvPicPr>
          <p:nvPr/>
        </p:nvPicPr>
        <p:blipFill>
          <a:blip r:embed="rId5"/>
          <a:stretch>
            <a:fillRect/>
          </a:stretch>
        </p:blipFill>
        <p:spPr>
          <a:xfrm>
            <a:off x="1876632" y="4860025"/>
            <a:ext cx="496133" cy="496133"/>
          </a:xfrm>
          <a:prstGeom prst="rect">
            <a:avLst/>
          </a:prstGeom>
        </p:spPr>
      </p:pic>
      <p:sp>
        <p:nvSpPr>
          <p:cNvPr id="10" name="Text 5"/>
          <p:cNvSpPr/>
          <p:nvPr/>
        </p:nvSpPr>
        <p:spPr>
          <a:xfrm>
            <a:off x="2472170" y="497789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Активы</a:t>
            </a:r>
            <a:endParaRPr lang="en-US" sz="1950" dirty="0"/>
          </a:p>
        </p:txBody>
      </p:sp>
      <p:sp>
        <p:nvSpPr>
          <p:cNvPr id="11" name="Text 6"/>
          <p:cNvSpPr/>
          <p:nvPr/>
        </p:nvSpPr>
        <p:spPr>
          <a:xfrm>
            <a:off x="2472170" y="5407115"/>
            <a:ext cx="4083011" cy="95261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Работают с конкретными проблемами кожи: витамины, пептиды, экстракты, кислоты, антиоксиданты и другие биологически активные вещества.</a:t>
            </a:r>
            <a:endParaRPr lang="en-US" sz="1550" dirty="0"/>
          </a:p>
        </p:txBody>
      </p:sp>
      <p:pic>
        <p:nvPicPr>
          <p:cNvPr id="12" name="Image 3" descr="preencoded.png"/>
          <p:cNvPicPr>
            <a:picLocks noChangeAspect="1"/>
          </p:cNvPicPr>
          <p:nvPr/>
        </p:nvPicPr>
        <p:blipFill>
          <a:blip r:embed="rId6"/>
          <a:stretch>
            <a:fillRect/>
          </a:stretch>
        </p:blipFill>
        <p:spPr>
          <a:xfrm>
            <a:off x="7772060" y="4847457"/>
            <a:ext cx="496133" cy="496133"/>
          </a:xfrm>
          <a:prstGeom prst="rect">
            <a:avLst/>
          </a:prstGeom>
        </p:spPr>
      </p:pic>
      <p:sp>
        <p:nvSpPr>
          <p:cNvPr id="13" name="Text 7"/>
          <p:cNvSpPr/>
          <p:nvPr/>
        </p:nvSpPr>
        <p:spPr>
          <a:xfrm>
            <a:off x="8467003" y="4982709"/>
            <a:ext cx="3143012"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Взаимосвязь компонентов</a:t>
            </a:r>
            <a:endParaRPr lang="en-US" sz="1950" dirty="0"/>
          </a:p>
        </p:txBody>
      </p:sp>
      <p:sp>
        <p:nvSpPr>
          <p:cNvPr id="14" name="Text 8"/>
          <p:cNvSpPr/>
          <p:nvPr/>
        </p:nvSpPr>
        <p:spPr>
          <a:xfrm>
            <a:off x="8467003" y="5411929"/>
            <a:ext cx="4095130" cy="95261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Компоненты могут усиливать или ослаблять действие друг друга, поэтому важно оценивать состав целиком, а не отдельные ингредиенты.</a:t>
            </a:r>
            <a:endParaRPr lang="en-US" sz="155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784634" y="483550"/>
            <a:ext cx="901338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СЛОЖНОСТИ И АЛГОРИТМ РАЗБОРА</a:t>
            </a:r>
            <a:endParaRPr lang="en-US" sz="3900" dirty="0"/>
          </a:p>
        </p:txBody>
      </p:sp>
      <p:sp>
        <p:nvSpPr>
          <p:cNvPr id="3" name="Shape 1"/>
          <p:cNvSpPr/>
          <p:nvPr/>
        </p:nvSpPr>
        <p:spPr>
          <a:xfrm>
            <a:off x="793790" y="3835817"/>
            <a:ext cx="4248388" cy="595313"/>
          </a:xfrm>
          <a:prstGeom prst="roundRect">
            <a:avLst>
              <a:gd name="adj" fmla="val 480089"/>
            </a:avLst>
          </a:prstGeom>
          <a:solidFill>
            <a:srgbClr val="9CD4EA"/>
          </a:solidFill>
          <a:ln w="7620">
            <a:solidFill>
              <a:srgbClr val="C7C7D0"/>
            </a:solidFill>
            <a:prstDash val="solid"/>
          </a:ln>
        </p:spPr>
        <p:txBody>
          <a:bodyPr/>
          <a:lstStyle/>
          <a:p>
            <a:endParaRPr lang="ru-RU"/>
          </a:p>
        </p:txBody>
      </p:sp>
      <p:pic>
        <p:nvPicPr>
          <p:cNvPr id="4" name="Image 0" descr="preencoded.png"/>
          <p:cNvPicPr>
            <a:picLocks noChangeAspect="1"/>
          </p:cNvPicPr>
          <p:nvPr/>
        </p:nvPicPr>
        <p:blipFill>
          <a:blip r:embed="rId3"/>
          <a:stretch>
            <a:fillRect/>
          </a:stretch>
        </p:blipFill>
        <p:spPr>
          <a:xfrm>
            <a:off x="2533425" y="3924632"/>
            <a:ext cx="297656" cy="372070"/>
          </a:xfrm>
          <a:prstGeom prst="rect">
            <a:avLst/>
          </a:prstGeom>
        </p:spPr>
      </p:pic>
      <p:sp>
        <p:nvSpPr>
          <p:cNvPr id="5" name="Text 2"/>
          <p:cNvSpPr/>
          <p:nvPr/>
        </p:nvSpPr>
        <p:spPr>
          <a:xfrm>
            <a:off x="1038595" y="4561165"/>
            <a:ext cx="3584972" cy="310158"/>
          </a:xfrm>
          <a:prstGeom prst="rect">
            <a:avLst/>
          </a:prstGeom>
          <a:noFill/>
          <a:ln/>
        </p:spPr>
        <p:txBody>
          <a:bodyPr wrap="none" lIns="0" tIns="0" rIns="0" bIns="0" rtlCol="0" anchor="t"/>
          <a:lstStyle/>
          <a:p>
            <a:pPr marL="0" indent="0" algn="ctr">
              <a:lnSpc>
                <a:spcPts val="2400"/>
              </a:lnSpc>
              <a:buNone/>
            </a:pPr>
            <a:r>
              <a:rPr lang="en-US" sz="1950" dirty="0" err="1">
                <a:solidFill>
                  <a:srgbClr val="3C3939"/>
                </a:solidFill>
                <a:latin typeface="Geologica Light" pitchFamily="2" charset="0"/>
                <a:ea typeface="Raleway" pitchFamily="34" charset="-122"/>
                <a:cs typeface="Raleway" pitchFamily="34" charset="-120"/>
              </a:rPr>
              <a:t>Разбираем</a:t>
            </a:r>
            <a:endParaRPr lang="en-US" sz="1950" dirty="0">
              <a:solidFill>
                <a:srgbClr val="3C3939"/>
              </a:solidFill>
              <a:latin typeface="Geologica Light" pitchFamily="2" charset="0"/>
              <a:ea typeface="Raleway" pitchFamily="34" charset="-122"/>
              <a:cs typeface="Raleway" pitchFamily="34" charset="-120"/>
            </a:endParaRPr>
          </a:p>
          <a:p>
            <a:pPr marL="0" indent="0" algn="ctr">
              <a:lnSpc>
                <a:spcPts val="2400"/>
              </a:lnSpc>
              <a:buNone/>
            </a:pPr>
            <a:r>
              <a:rPr lang="en-US" sz="1950" dirty="0" err="1">
                <a:solidFill>
                  <a:srgbClr val="3C3939"/>
                </a:solidFill>
                <a:latin typeface="Geologica Light" pitchFamily="2" charset="0"/>
                <a:ea typeface="Raleway" pitchFamily="34" charset="-122"/>
                <a:cs typeface="Raleway" pitchFamily="34" charset="-120"/>
              </a:rPr>
              <a:t>сложные</a:t>
            </a:r>
            <a:r>
              <a:rPr lang="en-US" sz="1950" dirty="0">
                <a:solidFill>
                  <a:srgbClr val="3C3939"/>
                </a:solidFill>
                <a:latin typeface="Geologica Light" pitchFamily="2" charset="0"/>
                <a:ea typeface="Raleway" pitchFamily="34" charset="-122"/>
                <a:cs typeface="Raleway" pitchFamily="34" charset="-120"/>
              </a:rPr>
              <a:t> моменты</a:t>
            </a:r>
            <a:endParaRPr lang="en-US" sz="1950" dirty="0"/>
          </a:p>
        </p:txBody>
      </p:sp>
      <p:sp>
        <p:nvSpPr>
          <p:cNvPr id="6" name="Shape 3"/>
          <p:cNvSpPr/>
          <p:nvPr/>
        </p:nvSpPr>
        <p:spPr>
          <a:xfrm>
            <a:off x="5191006" y="3767495"/>
            <a:ext cx="4248388" cy="595313"/>
          </a:xfrm>
          <a:prstGeom prst="roundRect">
            <a:avLst>
              <a:gd name="adj" fmla="val 480089"/>
            </a:avLst>
          </a:prstGeom>
          <a:solidFill>
            <a:srgbClr val="9CD4EA"/>
          </a:solidFill>
          <a:ln w="7620">
            <a:solidFill>
              <a:srgbClr val="C7C7D0"/>
            </a:solidFill>
            <a:prstDash val="solid"/>
          </a:ln>
        </p:spPr>
        <p:txBody>
          <a:bodyPr/>
          <a:lstStyle/>
          <a:p>
            <a:endParaRPr lang="ru-RU"/>
          </a:p>
        </p:txBody>
      </p:sp>
      <p:pic>
        <p:nvPicPr>
          <p:cNvPr id="7" name="Image 1" descr="preencoded.png"/>
          <p:cNvPicPr>
            <a:picLocks noChangeAspect="1"/>
          </p:cNvPicPr>
          <p:nvPr/>
        </p:nvPicPr>
        <p:blipFill>
          <a:blip r:embed="rId4"/>
          <a:stretch>
            <a:fillRect/>
          </a:stretch>
        </p:blipFill>
        <p:spPr>
          <a:xfrm>
            <a:off x="7166372" y="3879056"/>
            <a:ext cx="297656" cy="372070"/>
          </a:xfrm>
          <a:prstGeom prst="rect">
            <a:avLst/>
          </a:prstGeom>
        </p:spPr>
      </p:pic>
      <p:sp>
        <p:nvSpPr>
          <p:cNvPr id="8" name="Text 4"/>
          <p:cNvSpPr/>
          <p:nvPr/>
        </p:nvSpPr>
        <p:spPr>
          <a:xfrm>
            <a:off x="6050875" y="4561165"/>
            <a:ext cx="2480905" cy="310158"/>
          </a:xfrm>
          <a:prstGeom prst="rect">
            <a:avLst/>
          </a:prstGeom>
          <a:noFill/>
          <a:ln/>
        </p:spPr>
        <p:txBody>
          <a:bodyPr wrap="none" lIns="0" tIns="0" rIns="0" bIns="0" rtlCol="0" anchor="t"/>
          <a:lstStyle/>
          <a:p>
            <a:pPr marL="0" indent="0" algn="ctr">
              <a:lnSpc>
                <a:spcPts val="2400"/>
              </a:lnSpc>
              <a:buNone/>
            </a:pPr>
            <a:r>
              <a:rPr lang="en-US" sz="1950" dirty="0" err="1">
                <a:solidFill>
                  <a:srgbClr val="3C3939"/>
                </a:solidFill>
                <a:latin typeface="Geologica Light" pitchFamily="2" charset="0"/>
                <a:ea typeface="Raleway" pitchFamily="34" charset="-122"/>
                <a:cs typeface="Raleway" pitchFamily="34" charset="-120"/>
              </a:rPr>
              <a:t>Примеры</a:t>
            </a:r>
            <a:endParaRPr lang="en-US" sz="1950" dirty="0">
              <a:solidFill>
                <a:srgbClr val="3C3939"/>
              </a:solidFill>
              <a:latin typeface="Geologica Light" pitchFamily="2" charset="0"/>
              <a:ea typeface="Raleway" pitchFamily="34" charset="-122"/>
              <a:cs typeface="Raleway" pitchFamily="34" charset="-120"/>
            </a:endParaRPr>
          </a:p>
          <a:p>
            <a:pPr marL="0" indent="0" algn="ctr">
              <a:lnSpc>
                <a:spcPts val="2400"/>
              </a:lnSpc>
              <a:buNone/>
            </a:pPr>
            <a:r>
              <a:rPr lang="en-US" sz="1950" dirty="0" err="1">
                <a:solidFill>
                  <a:srgbClr val="3C3939"/>
                </a:solidFill>
                <a:latin typeface="Geologica Light" pitchFamily="2" charset="0"/>
                <a:ea typeface="Raleway" pitchFamily="34" charset="-122"/>
                <a:cs typeface="Raleway" pitchFamily="34" charset="-120"/>
              </a:rPr>
              <a:t>составов</a:t>
            </a:r>
            <a:endParaRPr lang="en-US" sz="1950" dirty="0"/>
          </a:p>
        </p:txBody>
      </p:sp>
      <p:sp>
        <p:nvSpPr>
          <p:cNvPr id="9" name="Shape 5"/>
          <p:cNvSpPr/>
          <p:nvPr/>
        </p:nvSpPr>
        <p:spPr>
          <a:xfrm>
            <a:off x="9588222" y="3767495"/>
            <a:ext cx="4248388" cy="595313"/>
          </a:xfrm>
          <a:prstGeom prst="roundRect">
            <a:avLst>
              <a:gd name="adj" fmla="val 480089"/>
            </a:avLst>
          </a:prstGeom>
          <a:solidFill>
            <a:srgbClr val="9CD4EA"/>
          </a:solidFill>
          <a:ln w="7620">
            <a:solidFill>
              <a:srgbClr val="C7C7D0"/>
            </a:solidFill>
            <a:prstDash val="solid"/>
          </a:ln>
        </p:spPr>
        <p:txBody>
          <a:bodyPr/>
          <a:lstStyle/>
          <a:p>
            <a:endParaRPr lang="ru-RU"/>
          </a:p>
        </p:txBody>
      </p:sp>
      <p:pic>
        <p:nvPicPr>
          <p:cNvPr id="10" name="Image 2" descr="preencoded.png"/>
          <p:cNvPicPr>
            <a:picLocks noChangeAspect="1"/>
          </p:cNvPicPr>
          <p:nvPr/>
        </p:nvPicPr>
        <p:blipFill>
          <a:blip r:embed="rId5"/>
          <a:stretch>
            <a:fillRect/>
          </a:stretch>
        </p:blipFill>
        <p:spPr>
          <a:xfrm>
            <a:off x="11563588" y="3879056"/>
            <a:ext cx="297656" cy="372070"/>
          </a:xfrm>
          <a:prstGeom prst="rect">
            <a:avLst/>
          </a:prstGeom>
        </p:spPr>
      </p:pic>
      <p:sp>
        <p:nvSpPr>
          <p:cNvPr id="11" name="Text 6"/>
          <p:cNvSpPr/>
          <p:nvPr/>
        </p:nvSpPr>
        <p:spPr>
          <a:xfrm>
            <a:off x="9786580" y="4561165"/>
            <a:ext cx="3851672" cy="620316"/>
          </a:xfrm>
          <a:prstGeom prst="rect">
            <a:avLst/>
          </a:prstGeom>
          <a:noFill/>
          <a:ln/>
        </p:spPr>
        <p:txBody>
          <a:bodyPr wrap="square" lIns="0" tIns="0" rIns="0" bIns="0" rtlCol="0" anchor="t"/>
          <a:lstStyle/>
          <a:p>
            <a:pPr marL="0" indent="0" algn="ctr">
              <a:lnSpc>
                <a:spcPts val="2400"/>
              </a:lnSpc>
              <a:buNone/>
            </a:pPr>
            <a:r>
              <a:rPr lang="en-US" sz="1950" dirty="0">
                <a:solidFill>
                  <a:srgbClr val="3C3939"/>
                </a:solidFill>
                <a:latin typeface="Geologica Light" pitchFamily="2" charset="0"/>
                <a:ea typeface="Raleway" pitchFamily="34" charset="-122"/>
                <a:cs typeface="Raleway" pitchFamily="34" charset="-120"/>
              </a:rPr>
              <a:t>Адекватные базы разбора средств</a:t>
            </a:r>
            <a:endParaRPr lang="en-US" sz="195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75390" y="27762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ЭТИКЕТКА</a:t>
            </a:r>
            <a:endParaRPr lang="en-US" sz="3900" dirty="0"/>
          </a:p>
        </p:txBody>
      </p:sp>
      <p:sp>
        <p:nvSpPr>
          <p:cNvPr id="3" name="Text 1"/>
          <p:cNvSpPr/>
          <p:nvPr/>
        </p:nvSpPr>
        <p:spPr>
          <a:xfrm>
            <a:off x="793790" y="1778794"/>
            <a:ext cx="13042821" cy="317540"/>
          </a:xfrm>
          <a:prstGeom prst="rect">
            <a:avLst/>
          </a:prstGeom>
          <a:noFill/>
          <a:ln/>
        </p:spPr>
        <p:txBody>
          <a:bodyPr wrap="non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Проверить соответствие этикетки тем нормам, которые регулируются законом:</a:t>
            </a:r>
            <a:endParaRPr lang="en-US" sz="1550" dirty="0"/>
          </a:p>
        </p:txBody>
      </p:sp>
      <p:sp>
        <p:nvSpPr>
          <p:cNvPr id="4" name="Shape 2"/>
          <p:cNvSpPr/>
          <p:nvPr/>
        </p:nvSpPr>
        <p:spPr>
          <a:xfrm>
            <a:off x="793790" y="2617232"/>
            <a:ext cx="4215289" cy="4751189"/>
          </a:xfrm>
          <a:prstGeom prst="roundRect">
            <a:avLst>
              <a:gd name="adj" fmla="val 2603"/>
            </a:avLst>
          </a:prstGeom>
          <a:solidFill>
            <a:srgbClr val="FFFFFF">
              <a:alpha val="95000"/>
            </a:srgbClr>
          </a:solidFill>
          <a:ln/>
        </p:spPr>
        <p:txBody>
          <a:bodyPr/>
          <a:lstStyle/>
          <a:p>
            <a:endParaRPr lang="ru-RU"/>
          </a:p>
        </p:txBody>
      </p:sp>
      <p:sp>
        <p:nvSpPr>
          <p:cNvPr id="5" name="Shape 3"/>
          <p:cNvSpPr/>
          <p:nvPr/>
        </p:nvSpPr>
        <p:spPr>
          <a:xfrm>
            <a:off x="793790" y="2589923"/>
            <a:ext cx="4215289" cy="91440"/>
          </a:xfrm>
          <a:prstGeom prst="roundRect">
            <a:avLst>
              <a:gd name="adj" fmla="val 91163"/>
            </a:avLst>
          </a:prstGeom>
          <a:solidFill>
            <a:srgbClr val="9CD4EA"/>
          </a:solidFill>
          <a:ln/>
        </p:spPr>
        <p:txBody>
          <a:bodyPr/>
          <a:lstStyle/>
          <a:p>
            <a:endParaRPr lang="ru-RU"/>
          </a:p>
        </p:txBody>
      </p:sp>
      <p:sp>
        <p:nvSpPr>
          <p:cNvPr id="6" name="Shape 4"/>
          <p:cNvSpPr/>
          <p:nvPr/>
        </p:nvSpPr>
        <p:spPr>
          <a:xfrm>
            <a:off x="2603778" y="2315127"/>
            <a:ext cx="595313" cy="595313"/>
          </a:xfrm>
          <a:prstGeom prst="roundRect">
            <a:avLst>
              <a:gd name="adj" fmla="val 153600"/>
            </a:avLst>
          </a:prstGeom>
          <a:solidFill>
            <a:srgbClr val="9CD4EA"/>
          </a:solidFill>
          <a:ln/>
        </p:spPr>
        <p:txBody>
          <a:bodyPr/>
          <a:lstStyle/>
          <a:p>
            <a:endParaRPr lang="ru-RU"/>
          </a:p>
        </p:txBody>
      </p:sp>
      <p:pic>
        <p:nvPicPr>
          <p:cNvPr id="7" name="Image 0" descr="preencoded.png"/>
          <p:cNvPicPr>
            <a:picLocks noChangeAspect="1"/>
          </p:cNvPicPr>
          <p:nvPr/>
        </p:nvPicPr>
        <p:blipFill>
          <a:blip r:embed="rId3"/>
          <a:stretch>
            <a:fillRect/>
          </a:stretch>
        </p:blipFill>
        <p:spPr>
          <a:xfrm>
            <a:off x="2782372" y="2468404"/>
            <a:ext cx="238125" cy="297656"/>
          </a:xfrm>
          <a:prstGeom prst="rect">
            <a:avLst/>
          </a:prstGeom>
        </p:spPr>
      </p:pic>
      <p:sp>
        <p:nvSpPr>
          <p:cNvPr id="8" name="Text 5"/>
          <p:cNvSpPr/>
          <p:nvPr/>
        </p:nvSpPr>
        <p:spPr>
          <a:xfrm>
            <a:off x="1015008" y="3287604"/>
            <a:ext cx="3772853" cy="620316"/>
          </a:xfrm>
          <a:prstGeom prst="rect">
            <a:avLst/>
          </a:prstGeom>
          <a:noFill/>
          <a:ln/>
        </p:spPr>
        <p:txBody>
          <a:bodyPr wrap="square" lIns="0" tIns="0" rIns="0" bIns="0" rtlCol="0" anchor="t"/>
          <a:lstStyle/>
          <a:p>
            <a:pPr marL="0" indent="0" algn="l">
              <a:lnSpc>
                <a:spcPts val="2400"/>
              </a:lnSpc>
              <a:buNone/>
            </a:pPr>
            <a:r>
              <a:rPr lang="en-US" sz="1950" dirty="0" err="1">
                <a:solidFill>
                  <a:srgbClr val="3C3939"/>
                </a:solidFill>
                <a:latin typeface="Geologica Light" pitchFamily="2" charset="0"/>
                <a:ea typeface="Raleway" pitchFamily="34" charset="-122"/>
                <a:cs typeface="Raleway" pitchFamily="34" charset="-120"/>
              </a:rPr>
              <a:t>Название</a:t>
            </a:r>
            <a:r>
              <a:rPr lang="en-US" sz="1950" dirty="0">
                <a:solidFill>
                  <a:srgbClr val="3C3939"/>
                </a:solidFill>
                <a:latin typeface="Geologica Light" pitchFamily="2" charset="0"/>
                <a:ea typeface="Raleway" pitchFamily="34" charset="-122"/>
                <a:cs typeface="Raleway" pitchFamily="34" charset="-120"/>
              </a:rPr>
              <a:t> </a:t>
            </a:r>
            <a:r>
              <a:rPr lang="en-US" sz="1950" dirty="0" err="1">
                <a:solidFill>
                  <a:srgbClr val="3C3939"/>
                </a:solidFill>
                <a:latin typeface="Geologica Light" pitchFamily="2" charset="0"/>
                <a:ea typeface="Raleway" pitchFamily="34" charset="-122"/>
                <a:cs typeface="Raleway" pitchFamily="34" charset="-120"/>
              </a:rPr>
              <a:t>для</a:t>
            </a:r>
            <a:br>
              <a:rPr lang="en-US" sz="1950" dirty="0">
                <a:solidFill>
                  <a:srgbClr val="3C3939"/>
                </a:solidFill>
                <a:latin typeface="Geologica Light" pitchFamily="2" charset="0"/>
                <a:ea typeface="Raleway" pitchFamily="34" charset="-122"/>
                <a:cs typeface="Raleway" pitchFamily="34" charset="-120"/>
              </a:rPr>
            </a:br>
            <a:r>
              <a:rPr lang="en-US" sz="1950" dirty="0" err="1">
                <a:solidFill>
                  <a:srgbClr val="3C3939"/>
                </a:solidFill>
                <a:latin typeface="Geologica Light" pitchFamily="2" charset="0"/>
                <a:ea typeface="Raleway" pitchFamily="34" charset="-122"/>
                <a:cs typeface="Raleway" pitchFamily="34" charset="-120"/>
              </a:rPr>
              <a:t>идентификации</a:t>
            </a:r>
            <a:r>
              <a:rPr lang="en-US" sz="1950" dirty="0">
                <a:solidFill>
                  <a:srgbClr val="3C3939"/>
                </a:solidFill>
                <a:latin typeface="Geologica Light" pitchFamily="2" charset="0"/>
                <a:ea typeface="Raleway" pitchFamily="34" charset="-122"/>
                <a:cs typeface="Raleway" pitchFamily="34" charset="-120"/>
              </a:rPr>
              <a:t> средства</a:t>
            </a:r>
            <a:endParaRPr lang="en-US" sz="1950" dirty="0"/>
          </a:p>
        </p:txBody>
      </p:sp>
      <p:sp>
        <p:nvSpPr>
          <p:cNvPr id="9" name="Text 6"/>
          <p:cNvSpPr/>
          <p:nvPr/>
        </p:nvSpPr>
        <p:spPr>
          <a:xfrm>
            <a:off x="1015008" y="4026982"/>
            <a:ext cx="3772853" cy="95261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(крем увлажняющий для лица «Чудесный образ» для сухой и нормальной кожи)</a:t>
            </a:r>
            <a:endParaRPr lang="en-US" sz="1550" dirty="0"/>
          </a:p>
        </p:txBody>
      </p:sp>
      <p:sp>
        <p:nvSpPr>
          <p:cNvPr id="10" name="Shape 7"/>
          <p:cNvSpPr/>
          <p:nvPr/>
        </p:nvSpPr>
        <p:spPr>
          <a:xfrm>
            <a:off x="5207437" y="2617232"/>
            <a:ext cx="4215408" cy="4751189"/>
          </a:xfrm>
          <a:prstGeom prst="roundRect">
            <a:avLst>
              <a:gd name="adj" fmla="val 2603"/>
            </a:avLst>
          </a:prstGeom>
          <a:solidFill>
            <a:srgbClr val="FFFFFF">
              <a:alpha val="95000"/>
            </a:srgbClr>
          </a:solidFill>
          <a:ln/>
        </p:spPr>
        <p:txBody>
          <a:bodyPr/>
          <a:lstStyle/>
          <a:p>
            <a:endParaRPr lang="ru-RU"/>
          </a:p>
        </p:txBody>
      </p:sp>
      <p:sp>
        <p:nvSpPr>
          <p:cNvPr id="11" name="Shape 8"/>
          <p:cNvSpPr/>
          <p:nvPr/>
        </p:nvSpPr>
        <p:spPr>
          <a:xfrm>
            <a:off x="5207437" y="2589923"/>
            <a:ext cx="4215408" cy="91440"/>
          </a:xfrm>
          <a:prstGeom prst="roundRect">
            <a:avLst>
              <a:gd name="adj" fmla="val 91163"/>
            </a:avLst>
          </a:prstGeom>
          <a:solidFill>
            <a:srgbClr val="9CD4EA"/>
          </a:solidFill>
          <a:ln/>
        </p:spPr>
        <p:txBody>
          <a:bodyPr/>
          <a:lstStyle/>
          <a:p>
            <a:endParaRPr lang="ru-RU"/>
          </a:p>
        </p:txBody>
      </p:sp>
      <p:sp>
        <p:nvSpPr>
          <p:cNvPr id="12" name="Shape 9"/>
          <p:cNvSpPr/>
          <p:nvPr/>
        </p:nvSpPr>
        <p:spPr>
          <a:xfrm>
            <a:off x="7017425" y="2315127"/>
            <a:ext cx="595313" cy="595313"/>
          </a:xfrm>
          <a:prstGeom prst="roundRect">
            <a:avLst>
              <a:gd name="adj" fmla="val 153600"/>
            </a:avLst>
          </a:prstGeom>
          <a:solidFill>
            <a:srgbClr val="9CD4EA"/>
          </a:solidFill>
          <a:ln/>
        </p:spPr>
        <p:txBody>
          <a:bodyPr/>
          <a:lstStyle/>
          <a:p>
            <a:endParaRPr lang="ru-RU"/>
          </a:p>
        </p:txBody>
      </p:sp>
      <p:pic>
        <p:nvPicPr>
          <p:cNvPr id="13" name="Image 1" descr="preencoded.png"/>
          <p:cNvPicPr>
            <a:picLocks noChangeAspect="1"/>
          </p:cNvPicPr>
          <p:nvPr/>
        </p:nvPicPr>
        <p:blipFill>
          <a:blip r:embed="rId4"/>
          <a:stretch>
            <a:fillRect/>
          </a:stretch>
        </p:blipFill>
        <p:spPr>
          <a:xfrm>
            <a:off x="7196018" y="2468404"/>
            <a:ext cx="238125" cy="297656"/>
          </a:xfrm>
          <a:prstGeom prst="rect">
            <a:avLst/>
          </a:prstGeom>
        </p:spPr>
      </p:pic>
      <p:sp>
        <p:nvSpPr>
          <p:cNvPr id="14" name="Text 10"/>
          <p:cNvSpPr/>
          <p:nvPr/>
        </p:nvSpPr>
        <p:spPr>
          <a:xfrm>
            <a:off x="5428655" y="3287604"/>
            <a:ext cx="3772972" cy="620316"/>
          </a:xfrm>
          <a:prstGeom prst="rect">
            <a:avLst/>
          </a:prstGeom>
          <a:noFill/>
          <a:ln/>
        </p:spPr>
        <p:txBody>
          <a:bodyPr wrap="square" lIns="0" tIns="0" rIns="0" bIns="0" rtlCol="0" anchor="t"/>
          <a:lstStyle/>
          <a:p>
            <a:pPr marL="0" indent="0" algn="l">
              <a:lnSpc>
                <a:spcPts val="2400"/>
              </a:lnSpc>
              <a:buNone/>
            </a:pPr>
            <a:r>
              <a:rPr lang="en-US" sz="1950" dirty="0" err="1">
                <a:solidFill>
                  <a:srgbClr val="3C3939"/>
                </a:solidFill>
                <a:latin typeface="Geologica Light" pitchFamily="2" charset="0"/>
                <a:ea typeface="Raleway" pitchFamily="34" charset="-122"/>
                <a:cs typeface="Raleway" pitchFamily="34" charset="-120"/>
              </a:rPr>
              <a:t>Написан</a:t>
            </a:r>
            <a:r>
              <a:rPr lang="en-US" sz="1950" dirty="0">
                <a:solidFill>
                  <a:srgbClr val="3C3939"/>
                </a:solidFill>
                <a:latin typeface="Geologica Light" pitchFamily="2" charset="0"/>
                <a:ea typeface="Raleway" pitchFamily="34" charset="-122"/>
                <a:cs typeface="Raleway" pitchFamily="34" charset="-120"/>
              </a:rPr>
              <a:t> состав,</a:t>
            </a:r>
            <a:br>
              <a:rPr lang="en-US" sz="1950" dirty="0">
                <a:solidFill>
                  <a:srgbClr val="3C3939"/>
                </a:solidFill>
                <a:latin typeface="Geologica Light" pitchFamily="2" charset="0"/>
                <a:ea typeface="Raleway" pitchFamily="34" charset="-122"/>
                <a:cs typeface="Raleway" pitchFamily="34" charset="-120"/>
              </a:rPr>
            </a:br>
            <a:r>
              <a:rPr lang="en-US" sz="1950" dirty="0" err="1">
                <a:solidFill>
                  <a:srgbClr val="3C3939"/>
                </a:solidFill>
                <a:latin typeface="Geologica Light" pitchFamily="2" charset="0"/>
                <a:ea typeface="Raleway" pitchFamily="34" charset="-122"/>
                <a:cs typeface="Raleway" pitchFamily="34" charset="-120"/>
              </a:rPr>
              <a:t>желательно</a:t>
            </a:r>
            <a:r>
              <a:rPr lang="en-US" sz="1950" dirty="0">
                <a:solidFill>
                  <a:srgbClr val="3C3939"/>
                </a:solidFill>
                <a:latin typeface="Geologica Light" pitchFamily="2" charset="0"/>
                <a:ea typeface="Raleway" pitchFamily="34" charset="-122"/>
                <a:cs typeface="Raleway" pitchFamily="34" charset="-120"/>
              </a:rPr>
              <a:t> по INCI.</a:t>
            </a:r>
            <a:endParaRPr lang="en-US" sz="1950" dirty="0"/>
          </a:p>
        </p:txBody>
      </p:sp>
      <p:sp>
        <p:nvSpPr>
          <p:cNvPr id="15" name="Text 11"/>
          <p:cNvSpPr/>
          <p:nvPr/>
        </p:nvSpPr>
        <p:spPr>
          <a:xfrm>
            <a:off x="5428655" y="4026982"/>
            <a:ext cx="3772972" cy="1905238"/>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Перечень для российской косметики может быть дан на английском языке (англолатинский). Должен быть в соответствии с INCI (международная номенклатура косметический ингредиентов).</a:t>
            </a:r>
            <a:endParaRPr lang="en-US" sz="1550" dirty="0"/>
          </a:p>
        </p:txBody>
      </p:sp>
      <p:sp>
        <p:nvSpPr>
          <p:cNvPr id="16" name="Text 12"/>
          <p:cNvSpPr/>
          <p:nvPr/>
        </p:nvSpPr>
        <p:spPr>
          <a:xfrm>
            <a:off x="5428655" y="5586061"/>
            <a:ext cx="3772972" cy="127015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Это способ передачи информации о компонентах состава. Его цель: дать информацию потребителю, а не скрыть ее.</a:t>
            </a:r>
            <a:endParaRPr lang="en-US" sz="1550" dirty="0"/>
          </a:p>
        </p:txBody>
      </p:sp>
      <p:sp>
        <p:nvSpPr>
          <p:cNvPr id="17" name="Shape 13"/>
          <p:cNvSpPr/>
          <p:nvPr/>
        </p:nvSpPr>
        <p:spPr>
          <a:xfrm>
            <a:off x="9621203" y="2617232"/>
            <a:ext cx="4215289" cy="4751189"/>
          </a:xfrm>
          <a:prstGeom prst="roundRect">
            <a:avLst>
              <a:gd name="adj" fmla="val 2603"/>
            </a:avLst>
          </a:prstGeom>
          <a:solidFill>
            <a:srgbClr val="FFFFFF">
              <a:alpha val="95000"/>
            </a:srgbClr>
          </a:solidFill>
          <a:ln/>
        </p:spPr>
        <p:txBody>
          <a:bodyPr/>
          <a:lstStyle/>
          <a:p>
            <a:endParaRPr lang="ru-RU"/>
          </a:p>
        </p:txBody>
      </p:sp>
      <p:sp>
        <p:nvSpPr>
          <p:cNvPr id="18" name="Shape 14"/>
          <p:cNvSpPr/>
          <p:nvPr/>
        </p:nvSpPr>
        <p:spPr>
          <a:xfrm>
            <a:off x="9621203" y="2589923"/>
            <a:ext cx="4215289" cy="91440"/>
          </a:xfrm>
          <a:prstGeom prst="roundRect">
            <a:avLst>
              <a:gd name="adj" fmla="val 91163"/>
            </a:avLst>
          </a:prstGeom>
          <a:solidFill>
            <a:srgbClr val="9CD4EA"/>
          </a:solidFill>
          <a:ln/>
        </p:spPr>
        <p:txBody>
          <a:bodyPr/>
          <a:lstStyle/>
          <a:p>
            <a:endParaRPr lang="ru-RU"/>
          </a:p>
        </p:txBody>
      </p:sp>
      <p:sp>
        <p:nvSpPr>
          <p:cNvPr id="19" name="Shape 15"/>
          <p:cNvSpPr/>
          <p:nvPr/>
        </p:nvSpPr>
        <p:spPr>
          <a:xfrm>
            <a:off x="11431191" y="2319576"/>
            <a:ext cx="595313" cy="595313"/>
          </a:xfrm>
          <a:prstGeom prst="roundRect">
            <a:avLst>
              <a:gd name="adj" fmla="val 153600"/>
            </a:avLst>
          </a:prstGeom>
          <a:solidFill>
            <a:srgbClr val="9CD4EA"/>
          </a:solidFill>
          <a:ln/>
        </p:spPr>
        <p:txBody>
          <a:bodyPr/>
          <a:lstStyle/>
          <a:p>
            <a:endParaRPr lang="ru-RU"/>
          </a:p>
        </p:txBody>
      </p:sp>
      <p:pic>
        <p:nvPicPr>
          <p:cNvPr id="20" name="Image 2" descr="preencoded.png"/>
          <p:cNvPicPr>
            <a:picLocks noChangeAspect="1"/>
          </p:cNvPicPr>
          <p:nvPr/>
        </p:nvPicPr>
        <p:blipFill>
          <a:blip r:embed="rId5"/>
          <a:stretch>
            <a:fillRect/>
          </a:stretch>
        </p:blipFill>
        <p:spPr>
          <a:xfrm>
            <a:off x="11609784" y="2468404"/>
            <a:ext cx="238125" cy="297656"/>
          </a:xfrm>
          <a:prstGeom prst="rect">
            <a:avLst/>
          </a:prstGeom>
        </p:spPr>
      </p:pic>
      <p:sp>
        <p:nvSpPr>
          <p:cNvPr id="21" name="Text 16"/>
          <p:cNvSpPr/>
          <p:nvPr/>
        </p:nvSpPr>
        <p:spPr>
          <a:xfrm>
            <a:off x="9842421" y="3259649"/>
            <a:ext cx="3772853" cy="620316"/>
          </a:xfrm>
          <a:prstGeom prst="rect">
            <a:avLst/>
          </a:prstGeom>
          <a:noFill/>
          <a:ln/>
        </p:spPr>
        <p:txBody>
          <a:bodyPr wrap="square" lIns="0" tIns="0" rIns="0" bIns="0" rtlCol="0" anchor="t"/>
          <a:lstStyle/>
          <a:p>
            <a:pPr marL="0" indent="0" algn="l">
              <a:lnSpc>
                <a:spcPts val="2400"/>
              </a:lnSpc>
              <a:buNone/>
            </a:pPr>
            <a:r>
              <a:rPr lang="en-US" sz="1950" dirty="0" err="1">
                <a:solidFill>
                  <a:srgbClr val="3C3939"/>
                </a:solidFill>
                <a:latin typeface="Geologica Light" pitchFamily="2" charset="0"/>
                <a:ea typeface="Raleway" pitchFamily="34" charset="-122"/>
                <a:cs typeface="Raleway" pitchFamily="34" charset="-120"/>
              </a:rPr>
              <a:t>Что</a:t>
            </a:r>
            <a:r>
              <a:rPr lang="en-US" sz="1950" dirty="0">
                <a:solidFill>
                  <a:srgbClr val="3C3939"/>
                </a:solidFill>
                <a:latin typeface="Geologica Light" pitchFamily="2" charset="0"/>
                <a:ea typeface="Raleway" pitchFamily="34" charset="-122"/>
                <a:cs typeface="Raleway" pitchFamily="34" charset="-120"/>
              </a:rPr>
              <a:t> </a:t>
            </a:r>
            <a:r>
              <a:rPr lang="en-US" sz="1950" dirty="0" err="1">
                <a:solidFill>
                  <a:srgbClr val="3C3939"/>
                </a:solidFill>
                <a:latin typeface="Geologica Light" pitchFamily="2" charset="0"/>
                <a:ea typeface="Raleway" pitchFamily="34" charset="-122"/>
                <a:cs typeface="Raleway" pitchFamily="34" charset="-120"/>
              </a:rPr>
              <a:t>обещает</a:t>
            </a:r>
            <a:br>
              <a:rPr lang="en-US" sz="1950" dirty="0">
                <a:solidFill>
                  <a:srgbClr val="3C3939"/>
                </a:solidFill>
                <a:latin typeface="Geologica Light" pitchFamily="2" charset="0"/>
                <a:ea typeface="Raleway" pitchFamily="34" charset="-122"/>
                <a:cs typeface="Raleway" pitchFamily="34" charset="-120"/>
              </a:rPr>
            </a:br>
            <a:r>
              <a:rPr lang="en-US" sz="1950" dirty="0" err="1">
                <a:solidFill>
                  <a:srgbClr val="3C3939"/>
                </a:solidFill>
                <a:latin typeface="Geologica Light" pitchFamily="2" charset="0"/>
                <a:ea typeface="Raleway" pitchFamily="34" charset="-122"/>
                <a:cs typeface="Raleway" pitchFamily="34" charset="-120"/>
              </a:rPr>
              <a:t>производитель</a:t>
            </a:r>
            <a:r>
              <a:rPr lang="en-US" sz="1950" dirty="0">
                <a:solidFill>
                  <a:srgbClr val="3C3939"/>
                </a:solidFill>
                <a:latin typeface="Geologica Light" pitchFamily="2" charset="0"/>
                <a:ea typeface="Raleway" pitchFamily="34" charset="-122"/>
                <a:cs typeface="Raleway" pitchFamily="34" charset="-120"/>
              </a:rPr>
              <a:t> косметики?</a:t>
            </a:r>
            <a:endParaRPr lang="en-US" sz="195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796295" y="576576"/>
            <a:ext cx="4961811" cy="620078"/>
          </a:xfrm>
          <a:prstGeom prst="rect">
            <a:avLst/>
          </a:prstGeom>
          <a:noFill/>
          <a:ln/>
        </p:spPr>
        <p:txBody>
          <a:bodyPr wrap="none" lIns="0" tIns="0" rIns="0" bIns="0" rtlCol="0" anchor="t"/>
          <a:lstStyle/>
          <a:p>
            <a:pPr marL="0" indent="0" algn="ctr">
              <a:lnSpc>
                <a:spcPts val="4850"/>
              </a:lnSpc>
              <a:buNone/>
            </a:pPr>
            <a:r>
              <a:rPr lang="en-US" sz="3900" dirty="0">
                <a:solidFill>
                  <a:srgbClr val="1B1B27"/>
                </a:solidFill>
                <a:latin typeface="Geologica Light" pitchFamily="2" charset="0"/>
                <a:ea typeface="Raleway" pitchFamily="34" charset="-122"/>
                <a:cs typeface="Raleway" pitchFamily="34" charset="-120"/>
              </a:rPr>
              <a:t>НАЗВАНИЕ</a:t>
            </a:r>
            <a:endParaRPr lang="en-US" sz="3900" dirty="0"/>
          </a:p>
        </p:txBody>
      </p:sp>
      <p:sp>
        <p:nvSpPr>
          <p:cNvPr id="3" name="Text 1"/>
          <p:cNvSpPr/>
          <p:nvPr/>
        </p:nvSpPr>
        <p:spPr>
          <a:xfrm>
            <a:off x="1807339" y="3187221"/>
            <a:ext cx="4378643"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Нужно для идентификации средства</a:t>
            </a:r>
            <a:endParaRPr lang="en-US" sz="1950" dirty="0"/>
          </a:p>
        </p:txBody>
      </p:sp>
      <p:sp>
        <p:nvSpPr>
          <p:cNvPr id="4" name="Shape 2"/>
          <p:cNvSpPr/>
          <p:nvPr/>
        </p:nvSpPr>
        <p:spPr>
          <a:xfrm>
            <a:off x="1579853" y="3795035"/>
            <a:ext cx="4973347" cy="1395055"/>
          </a:xfrm>
          <a:prstGeom prst="roundRect">
            <a:avLst>
              <a:gd name="adj" fmla="val 5975"/>
            </a:avLst>
          </a:prstGeom>
          <a:solidFill>
            <a:srgbClr val="9CD4EA">
              <a:alpha val="95000"/>
            </a:srgbClr>
          </a:solidFill>
          <a:ln w="22860">
            <a:noFill/>
            <a:prstDash val="solid"/>
          </a:ln>
        </p:spPr>
        <p:txBody>
          <a:bodyPr/>
          <a:lstStyle/>
          <a:p>
            <a:endParaRPr lang="ru-RU"/>
          </a:p>
        </p:txBody>
      </p:sp>
      <p:sp>
        <p:nvSpPr>
          <p:cNvPr id="5" name="Text 3"/>
          <p:cNvSpPr/>
          <p:nvPr/>
        </p:nvSpPr>
        <p:spPr>
          <a:xfrm>
            <a:off x="1801071" y="4016253"/>
            <a:ext cx="4391181"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Название косметического продукта должно четко идентифицировать средство, указывая его тип, назначение и целевую аудиторию.</a:t>
            </a:r>
            <a:endParaRPr lang="en-US" sz="1550" dirty="0"/>
          </a:p>
        </p:txBody>
      </p:sp>
      <p:sp>
        <p:nvSpPr>
          <p:cNvPr id="6" name="Shape 4"/>
          <p:cNvSpPr/>
          <p:nvPr/>
        </p:nvSpPr>
        <p:spPr>
          <a:xfrm>
            <a:off x="7407073" y="3795035"/>
            <a:ext cx="4973347" cy="1395055"/>
          </a:xfrm>
          <a:prstGeom prst="roundRect">
            <a:avLst>
              <a:gd name="adj" fmla="val 5975"/>
            </a:avLst>
          </a:prstGeom>
          <a:solidFill>
            <a:srgbClr val="9CD4EA">
              <a:alpha val="95000"/>
            </a:srgbClr>
          </a:solidFill>
          <a:ln w="22860">
            <a:noFill/>
            <a:prstDash val="solid"/>
          </a:ln>
        </p:spPr>
        <p:txBody>
          <a:bodyPr/>
          <a:lstStyle/>
          <a:p>
            <a:endParaRPr lang="ru-RU"/>
          </a:p>
        </p:txBody>
      </p:sp>
      <p:sp>
        <p:nvSpPr>
          <p:cNvPr id="7" name="Text 5"/>
          <p:cNvSpPr/>
          <p:nvPr/>
        </p:nvSpPr>
        <p:spPr>
          <a:xfrm>
            <a:off x="7635598" y="4016254"/>
            <a:ext cx="4516298" cy="635079"/>
          </a:xfrm>
          <a:prstGeom prst="rect">
            <a:avLst/>
          </a:prstGeom>
          <a:noFill/>
          <a:ln/>
        </p:spPr>
        <p:txBody>
          <a:bodyPr wrap="square" lIns="0" tIns="0" rIns="0" bIns="0" rtlCol="0" anchor="t"/>
          <a:lstStyle/>
          <a:p>
            <a:pPr marL="0" indent="0" algn="l">
              <a:lnSpc>
                <a:spcPts val="2500"/>
              </a:lnSpc>
              <a:buNone/>
            </a:pPr>
            <a:r>
              <a:rPr lang="en-US" sz="1550" dirty="0" err="1">
                <a:solidFill>
                  <a:srgbClr val="3C3939"/>
                </a:solidFill>
                <a:latin typeface="Geologica Light" pitchFamily="2" charset="0"/>
                <a:ea typeface="Roboto" pitchFamily="34" charset="-122"/>
                <a:cs typeface="Roboto" pitchFamily="34" charset="-120"/>
              </a:rPr>
              <a:t>Пример</a:t>
            </a:r>
            <a:r>
              <a:rPr lang="en-US" sz="1550" dirty="0">
                <a:solidFill>
                  <a:srgbClr val="3C3939"/>
                </a:solidFill>
                <a:latin typeface="Geologica Light" pitchFamily="2" charset="0"/>
                <a:ea typeface="Roboto" pitchFamily="34" charset="-122"/>
                <a:cs typeface="Roboto" pitchFamily="34" charset="-120"/>
              </a:rPr>
              <a:t>:</a:t>
            </a:r>
          </a:p>
          <a:p>
            <a:pPr marL="0" indent="0" algn="l">
              <a:lnSpc>
                <a:spcPts val="2500"/>
              </a:lnSpc>
              <a:buNone/>
            </a:pPr>
            <a:r>
              <a:rPr lang="en-US" sz="1550" b="1" dirty="0" err="1">
                <a:solidFill>
                  <a:srgbClr val="3C3939"/>
                </a:solidFill>
                <a:latin typeface="Geologica Light" pitchFamily="2" charset="0"/>
                <a:ea typeface="Roboto" pitchFamily="34" charset="-122"/>
                <a:cs typeface="Roboto" pitchFamily="34" charset="-120"/>
              </a:rPr>
              <a:t>Легкий</a:t>
            </a:r>
            <a:r>
              <a:rPr lang="en-US" sz="1550" b="1" dirty="0">
                <a:solidFill>
                  <a:srgbClr val="3C3939"/>
                </a:solidFill>
                <a:latin typeface="Geologica Light" pitchFamily="2" charset="0"/>
                <a:ea typeface="Roboto" pitchFamily="34" charset="-122"/>
                <a:cs typeface="Roboto" pitchFamily="34" charset="-120"/>
              </a:rPr>
              <a:t> </a:t>
            </a:r>
            <a:r>
              <a:rPr lang="en-US" sz="1550" b="1" dirty="0" err="1">
                <a:solidFill>
                  <a:srgbClr val="3C3939"/>
                </a:solidFill>
                <a:latin typeface="Geologica Light" pitchFamily="2" charset="0"/>
                <a:ea typeface="Roboto" pitchFamily="34" charset="-122"/>
                <a:cs typeface="Roboto" pitchFamily="34" charset="-120"/>
              </a:rPr>
              <a:t>напитывающий</a:t>
            </a:r>
            <a:r>
              <a:rPr lang="en-US" sz="1550" b="1" dirty="0">
                <a:solidFill>
                  <a:srgbClr val="3C3939"/>
                </a:solidFill>
                <a:latin typeface="Geologica Light" pitchFamily="2" charset="0"/>
                <a:ea typeface="Roboto" pitchFamily="34" charset="-122"/>
                <a:cs typeface="Roboto" pitchFamily="34" charset="-120"/>
              </a:rPr>
              <a:t> крем</a:t>
            </a:r>
          </a:p>
          <a:p>
            <a:pPr marL="0" indent="0" algn="l">
              <a:lnSpc>
                <a:spcPts val="2500"/>
              </a:lnSpc>
              <a:buNone/>
            </a:pPr>
            <a:r>
              <a:rPr lang="ru-RU" sz="1550" b="1" dirty="0">
                <a:solidFill>
                  <a:srgbClr val="3C3939"/>
                </a:solidFill>
                <a:latin typeface="Geologica Light" pitchFamily="2" charset="0"/>
                <a:ea typeface="Roboto" pitchFamily="34" charset="-122"/>
                <a:cs typeface="Roboto" pitchFamily="34" charset="-120"/>
              </a:rPr>
              <a:t>«</a:t>
            </a:r>
            <a:r>
              <a:rPr lang="en-US" sz="1550" b="1" dirty="0">
                <a:solidFill>
                  <a:srgbClr val="3C3939"/>
                </a:solidFill>
                <a:latin typeface="Geologica Light" pitchFamily="2" charset="0"/>
                <a:ea typeface="Roboto" pitchFamily="34" charset="-122"/>
                <a:cs typeface="Roboto" pitchFamily="34" charset="-120"/>
              </a:rPr>
              <a:t>Восстановление кожи склонной к </a:t>
            </a:r>
            <a:r>
              <a:rPr lang="en-US" sz="1550" b="1" dirty="0" err="1">
                <a:solidFill>
                  <a:srgbClr val="3C3939"/>
                </a:solidFill>
                <a:latin typeface="Geologica Light" pitchFamily="2" charset="0"/>
                <a:ea typeface="Roboto" pitchFamily="34" charset="-122"/>
                <a:cs typeface="Roboto" pitchFamily="34" charset="-120"/>
              </a:rPr>
              <a:t>жирности</a:t>
            </a:r>
            <a:r>
              <a:rPr lang="ru-RU" sz="1550" b="1" dirty="0">
                <a:solidFill>
                  <a:srgbClr val="3C3939"/>
                </a:solidFill>
                <a:latin typeface="Geologica Light" pitchFamily="2" charset="0"/>
                <a:ea typeface="Roboto" pitchFamily="34" charset="-122"/>
                <a:cs typeface="Roboto" pitchFamily="34" charset="-120"/>
              </a:rPr>
              <a:t>»</a:t>
            </a:r>
            <a:endParaRPr lang="en-US" sz="15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751129" y="415064"/>
            <a:ext cx="512814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НОМЕНКЛАТУРА INCI</a:t>
            </a:r>
            <a:endParaRPr lang="en-US" sz="3900" dirty="0"/>
          </a:p>
        </p:txBody>
      </p:sp>
      <p:sp>
        <p:nvSpPr>
          <p:cNvPr id="3" name="Text 1"/>
          <p:cNvSpPr/>
          <p:nvPr/>
        </p:nvSpPr>
        <p:spPr>
          <a:xfrm>
            <a:off x="1443497" y="2172012"/>
            <a:ext cx="535033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Перечень для российской косметики может быть дан на английском языке (англо-латинский). Должен быть в соответствии с INCI (международная номенклатура косметический ингредиентов).</a:t>
            </a:r>
            <a:endParaRPr lang="en-US" sz="1550" dirty="0"/>
          </a:p>
        </p:txBody>
      </p:sp>
      <p:grpSp>
        <p:nvGrpSpPr>
          <p:cNvPr id="8" name="Группа 7"/>
          <p:cNvGrpSpPr/>
          <p:nvPr/>
        </p:nvGrpSpPr>
        <p:grpSpPr>
          <a:xfrm>
            <a:off x="7066253" y="2283574"/>
            <a:ext cx="6080252" cy="847251"/>
            <a:chOff x="793791" y="4300658"/>
            <a:chExt cx="6080252" cy="768648"/>
          </a:xfrm>
          <a:solidFill>
            <a:srgbClr val="9CD4EA"/>
          </a:solidFill>
        </p:grpSpPr>
        <p:sp>
          <p:nvSpPr>
            <p:cNvPr id="4" name="Shape 2"/>
            <p:cNvSpPr/>
            <p:nvPr/>
          </p:nvSpPr>
          <p:spPr>
            <a:xfrm>
              <a:off x="793791" y="4300658"/>
              <a:ext cx="6080252" cy="768648"/>
            </a:xfrm>
            <a:prstGeom prst="roundRect">
              <a:avLst>
                <a:gd name="adj" fmla="val 5936"/>
              </a:avLst>
            </a:prstGeom>
            <a:grpFill/>
            <a:ln w="7620">
              <a:solidFill>
                <a:srgbClr val="C7C7D0"/>
              </a:solidFill>
              <a:prstDash val="solid"/>
            </a:ln>
          </p:spPr>
          <p:txBody>
            <a:bodyPr/>
            <a:lstStyle/>
            <a:p>
              <a:endParaRPr lang="ru-RU"/>
            </a:p>
          </p:txBody>
        </p:sp>
        <p:sp>
          <p:nvSpPr>
            <p:cNvPr id="5" name="Text 3"/>
            <p:cNvSpPr/>
            <p:nvPr/>
          </p:nvSpPr>
          <p:spPr>
            <a:xfrm>
              <a:off x="863768" y="4506635"/>
              <a:ext cx="6010275" cy="317540"/>
            </a:xfrm>
            <a:prstGeom prst="rect">
              <a:avLst/>
            </a:prstGeom>
            <a:grp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Это способ передачи информации о компонентах состава.</a:t>
              </a:r>
              <a:endParaRPr lang="en-US" sz="1550" dirty="0"/>
            </a:p>
          </p:txBody>
        </p:sp>
      </p:grpSp>
      <p:sp>
        <p:nvSpPr>
          <p:cNvPr id="6" name="Shape 4"/>
          <p:cNvSpPr/>
          <p:nvPr/>
        </p:nvSpPr>
        <p:spPr>
          <a:xfrm>
            <a:off x="3855137" y="5002768"/>
            <a:ext cx="6422231" cy="1404223"/>
          </a:xfrm>
          <a:prstGeom prst="roundRect">
            <a:avLst>
              <a:gd name="adj" fmla="val 5936"/>
            </a:avLst>
          </a:prstGeom>
          <a:solidFill>
            <a:srgbClr val="9CD4EA"/>
          </a:solidFill>
          <a:ln w="7620">
            <a:solidFill>
              <a:srgbClr val="C7C7D0"/>
            </a:solidFill>
            <a:prstDash val="solid"/>
          </a:ln>
        </p:spPr>
        <p:txBody>
          <a:bodyPr/>
          <a:lstStyle/>
          <a:p>
            <a:endParaRPr lang="ru-RU"/>
          </a:p>
        </p:txBody>
      </p:sp>
      <p:sp>
        <p:nvSpPr>
          <p:cNvPr id="7" name="Text 5"/>
          <p:cNvSpPr/>
          <p:nvPr/>
        </p:nvSpPr>
        <p:spPr>
          <a:xfrm>
            <a:off x="4061115" y="5208746"/>
            <a:ext cx="6010275" cy="992267"/>
          </a:xfrm>
          <a:prstGeom prst="rect">
            <a:avLst/>
          </a:prstGeom>
          <a:noFill/>
          <a:ln/>
        </p:spPr>
        <p:txBody>
          <a:bodyPr wrap="square" lIns="0" tIns="0" rIns="0" bIns="0" rtlCol="0" anchor="t"/>
          <a:lstStyle/>
          <a:p>
            <a:pPr marL="0" indent="0" algn="l">
              <a:lnSpc>
                <a:spcPts val="3900"/>
              </a:lnSpc>
              <a:buNone/>
            </a:pPr>
            <a:r>
              <a:rPr lang="en-US" sz="3100" b="1" dirty="0">
                <a:solidFill>
                  <a:srgbClr val="3C3939"/>
                </a:solidFill>
                <a:latin typeface="Geologica Light" pitchFamily="2" charset="0"/>
                <a:ea typeface="Raleway" pitchFamily="34" charset="-122"/>
                <a:cs typeface="Raleway" pitchFamily="34" charset="-120"/>
              </a:rPr>
              <a:t>Цель INCI: Дать информацию потребителю, а не скрыть ее.</a:t>
            </a:r>
            <a:endParaRPr lang="en-US" sz="31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535436"/>
            <a:ext cx="828853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ЧТО ОБЕЩАЕТ ПРОИЗВОДИТЕЛЬ?</a:t>
            </a:r>
            <a:endParaRPr lang="en-US" sz="3900" dirty="0"/>
          </a:p>
        </p:txBody>
      </p:sp>
      <p:sp>
        <p:nvSpPr>
          <p:cNvPr id="3" name="Shape 1"/>
          <p:cNvSpPr/>
          <p:nvPr/>
        </p:nvSpPr>
        <p:spPr>
          <a:xfrm>
            <a:off x="793790" y="3552349"/>
            <a:ext cx="4215289" cy="2141815"/>
          </a:xfrm>
          <a:prstGeom prst="roundRect">
            <a:avLst>
              <a:gd name="adj" fmla="val 5123"/>
            </a:avLst>
          </a:prstGeom>
          <a:solidFill>
            <a:srgbClr val="FFFFFF">
              <a:alpha val="95000"/>
            </a:srgbClr>
          </a:solidFill>
          <a:ln w="22860">
            <a:solidFill>
              <a:srgbClr val="9CD4EA"/>
            </a:solidFill>
            <a:prstDash val="solid"/>
          </a:ln>
        </p:spPr>
        <p:txBody>
          <a:bodyPr/>
          <a:lstStyle/>
          <a:p>
            <a:endParaRPr lang="ru-RU"/>
          </a:p>
        </p:txBody>
      </p:sp>
      <p:sp>
        <p:nvSpPr>
          <p:cNvPr id="4" name="Shape 2"/>
          <p:cNvSpPr/>
          <p:nvPr/>
        </p:nvSpPr>
        <p:spPr>
          <a:xfrm>
            <a:off x="770930" y="3552349"/>
            <a:ext cx="91440" cy="2141815"/>
          </a:xfrm>
          <a:prstGeom prst="roundRect">
            <a:avLst>
              <a:gd name="adj" fmla="val 91163"/>
            </a:avLst>
          </a:prstGeom>
          <a:solidFill>
            <a:srgbClr val="9CD4EA"/>
          </a:solidFill>
          <a:ln/>
        </p:spPr>
        <p:txBody>
          <a:bodyPr/>
          <a:lstStyle/>
          <a:p>
            <a:endParaRPr lang="ru-RU"/>
          </a:p>
        </p:txBody>
      </p:sp>
      <p:sp>
        <p:nvSpPr>
          <p:cNvPr id="5" name="Text 3"/>
          <p:cNvSpPr/>
          <p:nvPr/>
        </p:nvSpPr>
        <p:spPr>
          <a:xfrm>
            <a:off x="1083588" y="3773567"/>
            <a:ext cx="314384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Маркетинговые обещания</a:t>
            </a:r>
            <a:endParaRPr lang="en-US" sz="1950" dirty="0"/>
          </a:p>
        </p:txBody>
      </p:sp>
      <p:sp>
        <p:nvSpPr>
          <p:cNvPr id="6" name="Text 4"/>
          <p:cNvSpPr/>
          <p:nvPr/>
        </p:nvSpPr>
        <p:spPr>
          <a:xfrm>
            <a:off x="1083588" y="4202787"/>
            <a:ext cx="3704273"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Производитель заявляет о свойствах и эффектах продукта, которые должны соответствовать реальным возможностям формулы.</a:t>
            </a:r>
            <a:endParaRPr lang="en-US" sz="1550" dirty="0"/>
          </a:p>
        </p:txBody>
      </p:sp>
      <p:sp>
        <p:nvSpPr>
          <p:cNvPr id="7" name="Shape 5"/>
          <p:cNvSpPr/>
          <p:nvPr/>
        </p:nvSpPr>
        <p:spPr>
          <a:xfrm>
            <a:off x="5207437" y="3552349"/>
            <a:ext cx="4215408" cy="2141815"/>
          </a:xfrm>
          <a:prstGeom prst="roundRect">
            <a:avLst>
              <a:gd name="adj" fmla="val 5123"/>
            </a:avLst>
          </a:prstGeom>
          <a:solidFill>
            <a:srgbClr val="FFFFFF">
              <a:alpha val="95000"/>
            </a:srgbClr>
          </a:solidFill>
          <a:ln w="22860">
            <a:solidFill>
              <a:srgbClr val="9CD4EA"/>
            </a:solidFill>
            <a:prstDash val="solid"/>
          </a:ln>
        </p:spPr>
        <p:txBody>
          <a:bodyPr/>
          <a:lstStyle/>
          <a:p>
            <a:endParaRPr lang="ru-RU"/>
          </a:p>
        </p:txBody>
      </p:sp>
      <p:sp>
        <p:nvSpPr>
          <p:cNvPr id="8" name="Shape 6"/>
          <p:cNvSpPr/>
          <p:nvPr/>
        </p:nvSpPr>
        <p:spPr>
          <a:xfrm>
            <a:off x="5184577" y="3552349"/>
            <a:ext cx="91440" cy="2141815"/>
          </a:xfrm>
          <a:prstGeom prst="roundRect">
            <a:avLst>
              <a:gd name="adj" fmla="val 91163"/>
            </a:avLst>
          </a:prstGeom>
          <a:solidFill>
            <a:srgbClr val="9CD4EA"/>
          </a:solidFill>
          <a:ln/>
        </p:spPr>
        <p:txBody>
          <a:bodyPr/>
          <a:lstStyle/>
          <a:p>
            <a:endParaRPr lang="ru-RU"/>
          </a:p>
        </p:txBody>
      </p:sp>
      <p:sp>
        <p:nvSpPr>
          <p:cNvPr id="9" name="Text 7"/>
          <p:cNvSpPr/>
          <p:nvPr/>
        </p:nvSpPr>
        <p:spPr>
          <a:xfrm>
            <a:off x="5497235" y="3773567"/>
            <a:ext cx="2661880"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Соответствие составу</a:t>
            </a:r>
            <a:endParaRPr lang="en-US" sz="1950" dirty="0"/>
          </a:p>
        </p:txBody>
      </p:sp>
      <p:sp>
        <p:nvSpPr>
          <p:cNvPr id="10" name="Text 8"/>
          <p:cNvSpPr/>
          <p:nvPr/>
        </p:nvSpPr>
        <p:spPr>
          <a:xfrm>
            <a:off x="5497235" y="4202787"/>
            <a:ext cx="3704392"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Важно проверять, содержит ли состав компоненты, способные обеспечить заявленные эффекты в достаточной концентрации.</a:t>
            </a:r>
            <a:endParaRPr lang="en-US" sz="1550" dirty="0"/>
          </a:p>
        </p:txBody>
      </p:sp>
      <p:sp>
        <p:nvSpPr>
          <p:cNvPr id="11" name="Shape 9"/>
          <p:cNvSpPr/>
          <p:nvPr/>
        </p:nvSpPr>
        <p:spPr>
          <a:xfrm>
            <a:off x="9621203" y="3552349"/>
            <a:ext cx="4215289" cy="2141815"/>
          </a:xfrm>
          <a:prstGeom prst="roundRect">
            <a:avLst>
              <a:gd name="adj" fmla="val 5123"/>
            </a:avLst>
          </a:prstGeom>
          <a:solidFill>
            <a:srgbClr val="FFFFFF">
              <a:alpha val="95000"/>
            </a:srgbClr>
          </a:solidFill>
          <a:ln w="22860">
            <a:solidFill>
              <a:srgbClr val="9CD4EA"/>
            </a:solidFill>
            <a:prstDash val="solid"/>
          </a:ln>
        </p:spPr>
        <p:txBody>
          <a:bodyPr/>
          <a:lstStyle/>
          <a:p>
            <a:endParaRPr lang="ru-RU"/>
          </a:p>
        </p:txBody>
      </p:sp>
      <p:sp>
        <p:nvSpPr>
          <p:cNvPr id="12" name="Shape 10"/>
          <p:cNvSpPr/>
          <p:nvPr/>
        </p:nvSpPr>
        <p:spPr>
          <a:xfrm>
            <a:off x="9598343" y="3552349"/>
            <a:ext cx="91440" cy="2141815"/>
          </a:xfrm>
          <a:prstGeom prst="roundRect">
            <a:avLst>
              <a:gd name="adj" fmla="val 91163"/>
            </a:avLst>
          </a:prstGeom>
          <a:solidFill>
            <a:srgbClr val="9CD4EA"/>
          </a:solidFill>
          <a:ln/>
        </p:spPr>
        <p:txBody>
          <a:bodyPr/>
          <a:lstStyle/>
          <a:p>
            <a:endParaRPr lang="ru-RU"/>
          </a:p>
        </p:txBody>
      </p:sp>
      <p:sp>
        <p:nvSpPr>
          <p:cNvPr id="13" name="Text 11"/>
          <p:cNvSpPr/>
          <p:nvPr/>
        </p:nvSpPr>
        <p:spPr>
          <a:xfrm>
            <a:off x="9911001" y="3773567"/>
            <a:ext cx="3206591"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Реалистичность обещаний</a:t>
            </a:r>
            <a:endParaRPr lang="en-US" sz="1950" dirty="0"/>
          </a:p>
        </p:txBody>
      </p:sp>
      <p:sp>
        <p:nvSpPr>
          <p:cNvPr id="14" name="Text 12"/>
          <p:cNvSpPr/>
          <p:nvPr/>
        </p:nvSpPr>
        <p:spPr>
          <a:xfrm>
            <a:off x="9911001" y="4202787"/>
            <a:ext cx="3704273"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Некоторые обещания могут быть преувеличены или недостижимы с помощью косметических средств.</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0291" y="3384523"/>
            <a:ext cx="5314910" cy="1696390"/>
          </a:xfrm>
          <a:prstGeom prst="rect">
            <a:avLst/>
          </a:prstGeom>
          <a:noFill/>
          <a:ln/>
        </p:spPr>
        <p:txBody>
          <a:bodyPr wrap="none" lIns="0" tIns="0" rIns="0" bIns="0" rtlCol="0" anchor="t"/>
          <a:lstStyle/>
          <a:p>
            <a:pPr marL="0" indent="0" algn="l">
              <a:lnSpc>
                <a:spcPts val="4850"/>
              </a:lnSpc>
              <a:buNone/>
            </a:pPr>
            <a:r>
              <a:rPr lang="en-US" sz="3900" dirty="0" err="1">
                <a:solidFill>
                  <a:srgbClr val="1B1B27"/>
                </a:solidFill>
                <a:latin typeface="Geologica Light" pitchFamily="2" charset="0"/>
                <a:ea typeface="Raleway" pitchFamily="34" charset="-122"/>
                <a:cs typeface="Raleway" pitchFamily="34" charset="-120"/>
              </a:rPr>
              <a:t>Косметическая</a:t>
            </a:r>
            <a:r>
              <a:rPr lang="en-US" sz="3900" dirty="0">
                <a:solidFill>
                  <a:srgbClr val="1B1B27"/>
                </a:solidFill>
                <a:latin typeface="Geologica Light" pitchFamily="2" charset="0"/>
                <a:ea typeface="Raleway" pitchFamily="34" charset="-122"/>
                <a:cs typeface="Raleway" pitchFamily="34" charset="-120"/>
              </a:rPr>
              <a:t> </a:t>
            </a:r>
            <a:r>
              <a:rPr lang="en-US" sz="3900" dirty="0" err="1">
                <a:solidFill>
                  <a:srgbClr val="1B1B27"/>
                </a:solidFill>
                <a:latin typeface="Geologica Light" pitchFamily="2" charset="0"/>
                <a:ea typeface="Raleway" pitchFamily="34" charset="-122"/>
                <a:cs typeface="Raleway" pitchFamily="34" charset="-120"/>
              </a:rPr>
              <a:t>химия</a:t>
            </a:r>
            <a:br>
              <a:rPr lang="en-US" sz="3900" dirty="0">
                <a:solidFill>
                  <a:srgbClr val="1B1B27"/>
                </a:solidFill>
                <a:latin typeface="Geologica Light" pitchFamily="2" charset="0"/>
                <a:ea typeface="Raleway" pitchFamily="34" charset="-122"/>
                <a:cs typeface="Raleway" pitchFamily="34" charset="-120"/>
              </a:rPr>
            </a:br>
            <a:r>
              <a:rPr lang="en-US" sz="3900" dirty="0" err="1">
                <a:solidFill>
                  <a:srgbClr val="1B1B27"/>
                </a:solidFill>
                <a:latin typeface="Geologica Light" pitchFamily="2" charset="0"/>
                <a:ea typeface="Raleway" pitchFamily="34" charset="-122"/>
                <a:cs typeface="Raleway" pitchFamily="34" charset="-120"/>
              </a:rPr>
              <a:t>про</a:t>
            </a:r>
            <a:r>
              <a:rPr lang="en-US" sz="3900" dirty="0">
                <a:solidFill>
                  <a:srgbClr val="1B1B27"/>
                </a:solidFill>
                <a:latin typeface="Geologica Light" pitchFamily="2" charset="0"/>
                <a:ea typeface="Raleway" pitchFamily="34" charset="-122"/>
                <a:cs typeface="Raleway" pitchFamily="34" charset="-120"/>
              </a:rPr>
              <a:t> понимание</a:t>
            </a:r>
            <a:endParaRPr lang="en-US" sz="3900" dirty="0"/>
          </a:p>
        </p:txBody>
      </p:sp>
      <p:sp>
        <p:nvSpPr>
          <p:cNvPr id="3" name="Shape 1"/>
          <p:cNvSpPr/>
          <p:nvPr/>
        </p:nvSpPr>
        <p:spPr>
          <a:xfrm>
            <a:off x="7767121" y="945905"/>
            <a:ext cx="446484" cy="446484"/>
          </a:xfrm>
          <a:prstGeom prst="roundRect">
            <a:avLst>
              <a:gd name="adj" fmla="val 18670"/>
            </a:avLst>
          </a:prstGeom>
          <a:solidFill>
            <a:srgbClr val="9CD4EA"/>
          </a:solidFill>
          <a:ln w="7620">
            <a:noFill/>
            <a:prstDash val="solid"/>
          </a:ln>
        </p:spPr>
        <p:txBody>
          <a:bodyPr/>
          <a:lstStyle/>
          <a:p>
            <a:endParaRPr lang="ru-RU"/>
          </a:p>
        </p:txBody>
      </p:sp>
      <p:sp>
        <p:nvSpPr>
          <p:cNvPr id="4" name="Text 2"/>
          <p:cNvSpPr/>
          <p:nvPr/>
        </p:nvSpPr>
        <p:spPr>
          <a:xfrm>
            <a:off x="8461732" y="945906"/>
            <a:ext cx="3692168" cy="595254"/>
          </a:xfrm>
          <a:prstGeom prst="rect">
            <a:avLst/>
          </a:prstGeom>
          <a:noFill/>
          <a:ln/>
        </p:spPr>
        <p:txBody>
          <a:bodyPr wrap="square" lIns="0" tIns="0" rIns="0" bIns="0" rtlCol="0" anchor="t"/>
          <a:lstStyle/>
          <a:p>
            <a:pPr marL="0" indent="0" algn="l">
              <a:buNone/>
            </a:pPr>
            <a:r>
              <a:rPr lang="en-US" dirty="0">
                <a:solidFill>
                  <a:srgbClr val="3C3939"/>
                </a:solidFill>
                <a:latin typeface="Geologica Light" pitchFamily="2" charset="0"/>
                <a:ea typeface="Raleway" pitchFamily="34" charset="-122"/>
                <a:cs typeface="Raleway" pitchFamily="34" charset="-120"/>
              </a:rPr>
              <a:t>Химия — это </a:t>
            </a:r>
            <a:r>
              <a:rPr lang="en-US" dirty="0" err="1">
                <a:solidFill>
                  <a:srgbClr val="3C3939"/>
                </a:solidFill>
                <a:latin typeface="Geologica Light" pitchFamily="2" charset="0"/>
                <a:ea typeface="Raleway" pitchFamily="34" charset="-122"/>
                <a:cs typeface="Raleway" pitchFamily="34" charset="-120"/>
              </a:rPr>
              <a:t>не</a:t>
            </a:r>
            <a:r>
              <a:rPr lang="en-US" dirty="0">
                <a:solidFill>
                  <a:srgbClr val="3C3939"/>
                </a:solidFill>
                <a:latin typeface="Geologica Light" pitchFamily="2" charset="0"/>
                <a:ea typeface="Raleway" pitchFamily="34" charset="-122"/>
                <a:cs typeface="Raleway" pitchFamily="34" charset="-120"/>
              </a:rPr>
              <a:t> </a:t>
            </a:r>
            <a:r>
              <a:rPr lang="en-US" dirty="0" err="1">
                <a:solidFill>
                  <a:srgbClr val="3C3939"/>
                </a:solidFill>
                <a:latin typeface="Geologica Light" pitchFamily="2" charset="0"/>
                <a:ea typeface="Raleway" pitchFamily="34" charset="-122"/>
                <a:cs typeface="Raleway" pitchFamily="34" charset="-120"/>
              </a:rPr>
              <a:t>про</a:t>
            </a:r>
            <a:r>
              <a:rPr lang="en-US" dirty="0">
                <a:solidFill>
                  <a:srgbClr val="3C3939"/>
                </a:solidFill>
                <a:latin typeface="Geologica Light" pitchFamily="2" charset="0"/>
                <a:ea typeface="Raleway" pitchFamily="34" charset="-122"/>
                <a:cs typeface="Raleway" pitchFamily="34" charset="-120"/>
              </a:rPr>
              <a:t> «</a:t>
            </a:r>
            <a:r>
              <a:rPr lang="en-US" dirty="0" err="1">
                <a:solidFill>
                  <a:srgbClr val="3C3939"/>
                </a:solidFill>
                <a:latin typeface="Geologica Light" pitchFamily="2" charset="0"/>
                <a:ea typeface="Raleway" pitchFamily="34" charset="-122"/>
                <a:cs typeface="Raleway" pitchFamily="34" charset="-120"/>
              </a:rPr>
              <a:t>сложное</a:t>
            </a:r>
            <a:r>
              <a:rPr lang="en-US" dirty="0">
                <a:solidFill>
                  <a:srgbClr val="3C3939"/>
                </a:solidFill>
                <a:latin typeface="Geologica Light" pitchFamily="2" charset="0"/>
                <a:ea typeface="Raleway" pitchFamily="34" charset="-122"/>
                <a:cs typeface="Raleway" pitchFamily="34" charset="-120"/>
              </a:rPr>
              <a:t>», а про основу профессии</a:t>
            </a:r>
            <a:endParaRPr lang="en-US" dirty="0"/>
          </a:p>
        </p:txBody>
      </p:sp>
      <p:sp>
        <p:nvSpPr>
          <p:cNvPr id="5" name="Text 3"/>
          <p:cNvSpPr/>
          <p:nvPr/>
        </p:nvSpPr>
        <p:spPr>
          <a:xfrm>
            <a:off x="8461732" y="1583049"/>
            <a:ext cx="5051068" cy="804675"/>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Химия — это язык, на </a:t>
            </a:r>
            <a:r>
              <a:rPr lang="en-US" sz="1550" dirty="0" err="1">
                <a:solidFill>
                  <a:srgbClr val="3C3939"/>
                </a:solidFill>
                <a:latin typeface="Geologica Light" pitchFamily="2" charset="0"/>
                <a:ea typeface="Roboto" pitchFamily="34" charset="-122"/>
                <a:cs typeface="Roboto" pitchFamily="34" charset="-120"/>
              </a:rPr>
              <a:t>котором</a:t>
            </a:r>
            <a:r>
              <a:rPr lang="en-US" sz="1550" dirty="0">
                <a:solidFill>
                  <a:srgbClr val="3C3939"/>
                </a:solidFill>
                <a:latin typeface="Geologica Light" pitchFamily="2" charset="0"/>
                <a:ea typeface="Roboto" pitchFamily="34" charset="-122"/>
                <a:cs typeface="Roboto" pitchFamily="34" charset="-120"/>
              </a:rPr>
              <a:t> </a:t>
            </a:r>
            <a:r>
              <a:rPr lang="ru-RU" sz="1550" dirty="0">
                <a:solidFill>
                  <a:srgbClr val="3C3939"/>
                </a:solidFill>
                <a:latin typeface="Geologica Light" pitchFamily="2" charset="0"/>
                <a:ea typeface="Roboto" pitchFamily="34" charset="-122"/>
                <a:cs typeface="Roboto" pitchFamily="34" charset="-120"/>
              </a:rPr>
              <a:t>«</a:t>
            </a:r>
            <a:r>
              <a:rPr lang="en-US" sz="1550" dirty="0" err="1">
                <a:solidFill>
                  <a:srgbClr val="3C3939"/>
                </a:solidFill>
                <a:latin typeface="Geologica Light" pitchFamily="2" charset="0"/>
                <a:ea typeface="Roboto" pitchFamily="34" charset="-122"/>
                <a:cs typeface="Roboto" pitchFamily="34" charset="-120"/>
              </a:rPr>
              <a:t>говорит</a:t>
            </a:r>
            <a:r>
              <a:rPr lang="ru-RU" sz="1550" dirty="0">
                <a:solidFill>
                  <a:srgbClr val="3C3939"/>
                </a:solidFill>
                <a:latin typeface="Geologica Light" pitchFamily="2" charset="0"/>
                <a:ea typeface="Roboto" pitchFamily="34" charset="-122"/>
                <a:cs typeface="Roboto" pitchFamily="34" charset="-120"/>
              </a:rPr>
              <a:t>»</a:t>
            </a:r>
            <a:r>
              <a:rPr lang="en-US" sz="1550" dirty="0">
                <a:solidFill>
                  <a:srgbClr val="3C3939"/>
                </a:solidFill>
                <a:latin typeface="Geologica Light" pitchFamily="2" charset="0"/>
                <a:ea typeface="Roboto" pitchFamily="34" charset="-122"/>
                <a:cs typeface="Roboto" pitchFamily="34" charset="-120"/>
              </a:rPr>
              <a:t> косметика с нашей кожей. Понимая этот язык, вы принимаете осознанные решения.</a:t>
            </a:r>
            <a:endParaRPr lang="en-US" sz="1550" dirty="0"/>
          </a:p>
        </p:txBody>
      </p:sp>
      <p:sp>
        <p:nvSpPr>
          <p:cNvPr id="6" name="Shape 4"/>
          <p:cNvSpPr/>
          <p:nvPr/>
        </p:nvSpPr>
        <p:spPr>
          <a:xfrm>
            <a:off x="7767121" y="2975305"/>
            <a:ext cx="446484" cy="446484"/>
          </a:xfrm>
          <a:prstGeom prst="roundRect">
            <a:avLst>
              <a:gd name="adj" fmla="val 18670"/>
            </a:avLst>
          </a:prstGeom>
          <a:solidFill>
            <a:srgbClr val="9CD4EA"/>
          </a:solidFill>
          <a:ln w="7620">
            <a:noFill/>
            <a:prstDash val="solid"/>
          </a:ln>
        </p:spPr>
        <p:txBody>
          <a:bodyPr/>
          <a:lstStyle/>
          <a:p>
            <a:endParaRPr lang="ru-RU"/>
          </a:p>
        </p:txBody>
      </p:sp>
      <p:sp>
        <p:nvSpPr>
          <p:cNvPr id="7" name="Text 5"/>
          <p:cNvSpPr/>
          <p:nvPr/>
        </p:nvSpPr>
        <p:spPr>
          <a:xfrm>
            <a:off x="8461613" y="3012453"/>
            <a:ext cx="4962286" cy="744141"/>
          </a:xfrm>
          <a:prstGeom prst="rect">
            <a:avLst/>
          </a:prstGeom>
          <a:noFill/>
          <a:ln/>
        </p:spPr>
        <p:txBody>
          <a:bodyPr wrap="square" lIns="0" tIns="0" rIns="0" bIns="0" rtlCol="0" anchor="t"/>
          <a:lstStyle/>
          <a:p>
            <a:pPr marL="0" indent="0" algn="l">
              <a:buNone/>
            </a:pPr>
            <a:r>
              <a:rPr lang="en-US" dirty="0">
                <a:solidFill>
                  <a:srgbClr val="3C3939"/>
                </a:solidFill>
                <a:latin typeface="Geologica Light" pitchFamily="2" charset="0"/>
                <a:ea typeface="Raleway" pitchFamily="34" charset="-122"/>
                <a:cs typeface="Raleway" pitchFamily="34" charset="-120"/>
              </a:rPr>
              <a:t>Вы </a:t>
            </a:r>
            <a:r>
              <a:rPr lang="en-US" dirty="0" err="1">
                <a:solidFill>
                  <a:srgbClr val="3C3939"/>
                </a:solidFill>
                <a:latin typeface="Geologica Light" pitchFamily="2" charset="0"/>
                <a:ea typeface="Raleway" pitchFamily="34" charset="-122"/>
                <a:cs typeface="Raleway" pitchFamily="34" charset="-120"/>
              </a:rPr>
              <a:t>не</a:t>
            </a:r>
            <a:r>
              <a:rPr lang="en-US" dirty="0">
                <a:solidFill>
                  <a:srgbClr val="3C3939"/>
                </a:solidFill>
                <a:latin typeface="Geologica Light" pitchFamily="2" charset="0"/>
                <a:ea typeface="Raleway" pitchFamily="34" charset="-122"/>
                <a:cs typeface="Raleway" pitchFamily="34" charset="-120"/>
              </a:rPr>
              <a:t> </a:t>
            </a:r>
            <a:r>
              <a:rPr lang="en-US" dirty="0" err="1">
                <a:solidFill>
                  <a:srgbClr val="3C3939"/>
                </a:solidFill>
                <a:latin typeface="Geologica Light" pitchFamily="2" charset="0"/>
                <a:ea typeface="Raleway" pitchFamily="34" charset="-122"/>
                <a:cs typeface="Raleway" pitchFamily="34" charset="-120"/>
              </a:rPr>
              <a:t>обязаны</a:t>
            </a:r>
            <a:br>
              <a:rPr lang="en-US" dirty="0">
                <a:solidFill>
                  <a:srgbClr val="3C3939"/>
                </a:solidFill>
                <a:latin typeface="Geologica Light" pitchFamily="2" charset="0"/>
                <a:ea typeface="Raleway" pitchFamily="34" charset="-122"/>
                <a:cs typeface="Raleway" pitchFamily="34" charset="-120"/>
              </a:rPr>
            </a:br>
            <a:r>
              <a:rPr lang="en-US" dirty="0" err="1">
                <a:solidFill>
                  <a:srgbClr val="3C3939"/>
                </a:solidFill>
                <a:latin typeface="Geologica Light" pitchFamily="2" charset="0"/>
                <a:ea typeface="Raleway" pitchFamily="34" charset="-122"/>
                <a:cs typeface="Raleway" pitchFamily="34" charset="-120"/>
              </a:rPr>
              <a:t>быть</a:t>
            </a:r>
            <a:r>
              <a:rPr lang="en-US" dirty="0">
                <a:solidFill>
                  <a:srgbClr val="3C3939"/>
                </a:solidFill>
                <a:latin typeface="Geologica Light" pitchFamily="2" charset="0"/>
                <a:ea typeface="Raleway" pitchFamily="34" charset="-122"/>
                <a:cs typeface="Raleway" pitchFamily="34" charset="-120"/>
              </a:rPr>
              <a:t> химиком</a:t>
            </a:r>
            <a:endParaRPr lang="en-US" dirty="0"/>
          </a:p>
        </p:txBody>
      </p:sp>
      <p:sp>
        <p:nvSpPr>
          <p:cNvPr id="8" name="Text 6"/>
          <p:cNvSpPr/>
          <p:nvPr/>
        </p:nvSpPr>
        <p:spPr>
          <a:xfrm>
            <a:off x="8461613" y="3743189"/>
            <a:ext cx="5100836" cy="73934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Вам не нужно знать все формулы и реакции, чтобы правильно подбирать косметику и разбираться в её действии.</a:t>
            </a:r>
            <a:endParaRPr lang="en-US" sz="1550" dirty="0"/>
          </a:p>
        </p:txBody>
      </p:sp>
      <p:sp>
        <p:nvSpPr>
          <p:cNvPr id="9" name="Shape 7"/>
          <p:cNvSpPr/>
          <p:nvPr/>
        </p:nvSpPr>
        <p:spPr>
          <a:xfrm>
            <a:off x="7767121" y="5105901"/>
            <a:ext cx="446484" cy="446484"/>
          </a:xfrm>
          <a:prstGeom prst="roundRect">
            <a:avLst>
              <a:gd name="adj" fmla="val 18670"/>
            </a:avLst>
          </a:prstGeom>
          <a:solidFill>
            <a:srgbClr val="9CD4EA"/>
          </a:solidFill>
          <a:ln w="7620">
            <a:noFill/>
            <a:prstDash val="solid"/>
          </a:ln>
        </p:spPr>
        <p:txBody>
          <a:bodyPr/>
          <a:lstStyle/>
          <a:p>
            <a:endParaRPr lang="ru-RU"/>
          </a:p>
        </p:txBody>
      </p:sp>
      <p:sp>
        <p:nvSpPr>
          <p:cNvPr id="10" name="Text 8"/>
          <p:cNvSpPr/>
          <p:nvPr/>
        </p:nvSpPr>
        <p:spPr>
          <a:xfrm>
            <a:off x="8362316" y="5143049"/>
            <a:ext cx="5150484" cy="1860352"/>
          </a:xfrm>
          <a:prstGeom prst="rect">
            <a:avLst/>
          </a:prstGeom>
          <a:noFill/>
          <a:ln/>
        </p:spPr>
        <p:txBody>
          <a:bodyPr wrap="square" lIns="0" tIns="0" rIns="0" bIns="0" rtlCol="0" anchor="t"/>
          <a:lstStyle/>
          <a:p>
            <a:pPr marL="0" indent="0" algn="l">
              <a:buNone/>
            </a:pPr>
            <a:r>
              <a:rPr lang="en-US" dirty="0">
                <a:solidFill>
                  <a:srgbClr val="3C3939"/>
                </a:solidFill>
                <a:latin typeface="Geologica Light" pitchFamily="2" charset="0"/>
                <a:ea typeface="Raleway" pitchFamily="34" charset="-122"/>
                <a:cs typeface="Raleway" pitchFamily="34" charset="-120"/>
              </a:rPr>
              <a:t>Но понимать: что делает </a:t>
            </a:r>
            <a:r>
              <a:rPr lang="en-US" dirty="0" err="1">
                <a:solidFill>
                  <a:srgbClr val="3C3939"/>
                </a:solidFill>
                <a:latin typeface="Geologica Light" pitchFamily="2" charset="0"/>
                <a:ea typeface="Raleway" pitchFamily="34" charset="-122"/>
                <a:cs typeface="Raleway" pitchFamily="34" charset="-120"/>
              </a:rPr>
              <a:t>средство</a:t>
            </a:r>
            <a:r>
              <a:rPr lang="en-US" dirty="0">
                <a:solidFill>
                  <a:srgbClr val="3C3939"/>
                </a:solidFill>
                <a:latin typeface="Geologica Light" pitchFamily="2" charset="0"/>
                <a:ea typeface="Raleway" pitchFamily="34" charset="-122"/>
                <a:cs typeface="Raleway" pitchFamily="34" charset="-120"/>
              </a:rPr>
              <a:t> </a:t>
            </a:r>
            <a:r>
              <a:rPr lang="en-US" dirty="0" err="1">
                <a:solidFill>
                  <a:srgbClr val="3C3939"/>
                </a:solidFill>
                <a:latin typeface="Geologica Light" pitchFamily="2" charset="0"/>
                <a:ea typeface="Raleway" pitchFamily="34" charset="-122"/>
                <a:cs typeface="Raleway" pitchFamily="34" charset="-120"/>
              </a:rPr>
              <a:t>мягким</a:t>
            </a:r>
            <a:r>
              <a:rPr lang="en-US" dirty="0">
                <a:solidFill>
                  <a:srgbClr val="3C3939"/>
                </a:solidFill>
                <a:latin typeface="Geologica Light" pitchFamily="2" charset="0"/>
                <a:ea typeface="Raleway" pitchFamily="34" charset="-122"/>
                <a:cs typeface="Raleway" pitchFamily="34" charset="-120"/>
              </a:rPr>
              <a:t>, </a:t>
            </a:r>
            <a:r>
              <a:rPr lang="en-US" dirty="0" err="1">
                <a:solidFill>
                  <a:srgbClr val="3C3939"/>
                </a:solidFill>
                <a:latin typeface="Geologica Light" pitchFamily="2" charset="0"/>
                <a:ea typeface="Raleway" pitchFamily="34" charset="-122"/>
                <a:cs typeface="Raleway" pitchFamily="34" charset="-120"/>
              </a:rPr>
              <a:t>эффективным</a:t>
            </a:r>
            <a:r>
              <a:rPr lang="en-US" dirty="0">
                <a:solidFill>
                  <a:srgbClr val="3C3939"/>
                </a:solidFill>
                <a:latin typeface="Geologica Light" pitchFamily="2" charset="0"/>
                <a:ea typeface="Raleway" pitchFamily="34" charset="-122"/>
                <a:cs typeface="Raleway" pitchFamily="34" charset="-120"/>
              </a:rPr>
              <a:t>, переносимым — вы можете</a:t>
            </a:r>
            <a:endParaRPr lang="en-US" dirty="0"/>
          </a:p>
        </p:txBody>
      </p:sp>
      <p:sp>
        <p:nvSpPr>
          <p:cNvPr id="11" name="Text 9"/>
          <p:cNvSpPr/>
          <p:nvPr/>
        </p:nvSpPr>
        <p:spPr>
          <a:xfrm>
            <a:off x="8411962" y="5882399"/>
            <a:ext cx="5011937" cy="693372"/>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Это базовые знания, которые помогают оценивать продукты объективно, а не на основе маркетинговых лозунгов.</a:t>
            </a:r>
            <a:endParaRPr lang="en-US" sz="1550" dirty="0"/>
          </a:p>
        </p:txBody>
      </p:sp>
      <p:sp>
        <p:nvSpPr>
          <p:cNvPr id="12" name="Text 10"/>
          <p:cNvSpPr/>
          <p:nvPr/>
        </p:nvSpPr>
        <p:spPr>
          <a:xfrm>
            <a:off x="8461613" y="7133974"/>
            <a:ext cx="13042821" cy="317540"/>
          </a:xfrm>
          <a:prstGeom prst="rect">
            <a:avLst/>
          </a:prstGeom>
          <a:noFill/>
          <a:ln/>
        </p:spPr>
        <p:txBody>
          <a:bodyPr wrap="non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Потому что это влияет на </a:t>
            </a:r>
            <a:r>
              <a:rPr lang="en-US" sz="1550" dirty="0" err="1">
                <a:solidFill>
                  <a:srgbClr val="3C3939"/>
                </a:solidFill>
                <a:latin typeface="Geologica Light" pitchFamily="2" charset="0"/>
                <a:ea typeface="Roboto" pitchFamily="34" charset="-122"/>
                <a:cs typeface="Roboto" pitchFamily="34" charset="-120"/>
              </a:rPr>
              <a:t>результат</a:t>
            </a:r>
            <a:r>
              <a:rPr lang="en-US" sz="1550" dirty="0">
                <a:solidFill>
                  <a:srgbClr val="3C3939"/>
                </a:solidFill>
                <a:latin typeface="Geologica Light" pitchFamily="2" charset="0"/>
                <a:ea typeface="Roboto" pitchFamily="34" charset="-122"/>
                <a:cs typeface="Roboto" pitchFamily="34" charset="-120"/>
              </a:rPr>
              <a:t>,</a:t>
            </a:r>
          </a:p>
          <a:p>
            <a:pPr marL="0" indent="0" algn="l">
              <a:buNone/>
            </a:pPr>
            <a:r>
              <a:rPr lang="en-US" sz="1550" dirty="0">
                <a:solidFill>
                  <a:srgbClr val="3C3939"/>
                </a:solidFill>
                <a:latin typeface="Geologica Light" pitchFamily="2" charset="0"/>
                <a:ea typeface="Roboto" pitchFamily="34" charset="-122"/>
                <a:cs typeface="Roboto" pitchFamily="34" charset="-120"/>
              </a:rPr>
              <a:t>на клиента и на ваш профессионализм.</a:t>
            </a:r>
            <a:endParaRPr lang="en-US" sz="155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651986"/>
            <a:ext cx="13042821" cy="1240155"/>
          </a:xfrm>
          <a:prstGeom prst="rect">
            <a:avLst/>
          </a:prstGeom>
          <a:noFill/>
          <a:ln/>
        </p:spPr>
        <p:txBody>
          <a:bodyPr wrap="square" lIns="0" tIns="0" rIns="0" bIns="0" rtlCol="0" anchor="t"/>
          <a:lstStyle/>
          <a:p>
            <a:pPr marL="0" indent="0" algn="ctr">
              <a:lnSpc>
                <a:spcPts val="4850"/>
              </a:lnSpc>
              <a:buNone/>
            </a:pPr>
            <a:r>
              <a:rPr lang="en-US" sz="3900" dirty="0">
                <a:solidFill>
                  <a:srgbClr val="1B1B27"/>
                </a:solidFill>
                <a:latin typeface="Geologica Light" pitchFamily="2" charset="0"/>
                <a:ea typeface="Raleway" pitchFamily="34" charset="-122"/>
                <a:cs typeface="Raleway" pitchFamily="34" charset="-120"/>
              </a:rPr>
              <a:t>МАРКИРОВКА ПАРФЮМЕРНО-КОСМЕТИЧЕСКОЙ ПРОДУКЦИИ</a:t>
            </a:r>
            <a:endParaRPr lang="en-US" sz="3900" dirty="0"/>
          </a:p>
        </p:txBody>
      </p:sp>
      <p:sp>
        <p:nvSpPr>
          <p:cNvPr id="3" name="Text 1"/>
          <p:cNvSpPr/>
          <p:nvPr/>
        </p:nvSpPr>
        <p:spPr>
          <a:xfrm>
            <a:off x="793790" y="2288977"/>
            <a:ext cx="8157705" cy="293802"/>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Маркировка </a:t>
            </a:r>
            <a:r>
              <a:rPr lang="en-US" sz="1550" dirty="0" err="1">
                <a:solidFill>
                  <a:srgbClr val="3C3939"/>
                </a:solidFill>
                <a:latin typeface="Geologica Light" pitchFamily="2" charset="0"/>
                <a:ea typeface="Roboto" pitchFamily="34" charset="-122"/>
                <a:cs typeface="Roboto" pitchFamily="34" charset="-120"/>
              </a:rPr>
              <a:t>парфюмерно-косметической</a:t>
            </a:r>
            <a:r>
              <a:rPr lang="en-US" sz="1550" dirty="0">
                <a:solidFill>
                  <a:srgbClr val="3C3939"/>
                </a:solidFill>
                <a:latin typeface="Geologica Light" pitchFamily="2" charset="0"/>
                <a:ea typeface="Roboto" pitchFamily="34" charset="-122"/>
                <a:cs typeface="Roboto" pitchFamily="34" charset="-120"/>
              </a:rPr>
              <a:t> продукции</a:t>
            </a:r>
            <a:endParaRPr lang="ru-RU" sz="1550" dirty="0">
              <a:solidFill>
                <a:srgbClr val="3C3939"/>
              </a:solidFill>
              <a:latin typeface="Geologica Light" pitchFamily="2" charset="0"/>
              <a:ea typeface="Roboto" pitchFamily="34" charset="-122"/>
              <a:cs typeface="Roboto" pitchFamily="34" charset="-120"/>
            </a:endParaRPr>
          </a:p>
          <a:p>
            <a:pPr marL="0" indent="0" algn="l">
              <a:lnSpc>
                <a:spcPts val="2500"/>
              </a:lnSpc>
              <a:buNone/>
            </a:pPr>
            <a:r>
              <a:rPr lang="en-US" sz="1550" dirty="0" err="1">
                <a:solidFill>
                  <a:srgbClr val="3C3939"/>
                </a:solidFill>
                <a:latin typeface="Geologica Light" pitchFamily="2" charset="0"/>
                <a:ea typeface="Roboto" pitchFamily="34" charset="-122"/>
                <a:cs typeface="Roboto" pitchFamily="34" charset="-120"/>
              </a:rPr>
              <a:t>должна</a:t>
            </a:r>
            <a:r>
              <a:rPr lang="en-US" sz="1550" dirty="0">
                <a:solidFill>
                  <a:srgbClr val="3C3939"/>
                </a:solidFill>
                <a:latin typeface="Geologica Light" pitchFamily="2" charset="0"/>
                <a:ea typeface="Roboto" pitchFamily="34" charset="-122"/>
                <a:cs typeface="Roboto" pitchFamily="34" charset="-120"/>
              </a:rPr>
              <a:t> содержать следующую информацию:</a:t>
            </a:r>
            <a:endParaRPr lang="en-US" sz="1550" dirty="0"/>
          </a:p>
        </p:txBody>
      </p:sp>
      <p:grpSp>
        <p:nvGrpSpPr>
          <p:cNvPr id="17" name="Группа 16"/>
          <p:cNvGrpSpPr/>
          <p:nvPr/>
        </p:nvGrpSpPr>
        <p:grpSpPr>
          <a:xfrm>
            <a:off x="793790" y="3286065"/>
            <a:ext cx="13042820" cy="317540"/>
            <a:chOff x="793790" y="2829758"/>
            <a:chExt cx="13042820" cy="317540"/>
          </a:xfrm>
        </p:grpSpPr>
        <p:sp>
          <p:nvSpPr>
            <p:cNvPr id="4" name="Shape 2"/>
            <p:cNvSpPr/>
            <p:nvPr/>
          </p:nvSpPr>
          <p:spPr>
            <a:xfrm>
              <a:off x="793790" y="2938879"/>
              <a:ext cx="99179" cy="99179"/>
            </a:xfrm>
            <a:prstGeom prst="roundRect">
              <a:avLst>
                <a:gd name="adj" fmla="val 460985"/>
              </a:avLst>
            </a:prstGeom>
            <a:solidFill>
              <a:srgbClr val="1B1B27"/>
            </a:solidFill>
            <a:ln/>
          </p:spPr>
          <p:txBody>
            <a:bodyPr/>
            <a:lstStyle/>
            <a:p>
              <a:endParaRPr lang="ru-RU"/>
            </a:p>
          </p:txBody>
        </p:sp>
        <p:sp>
          <p:nvSpPr>
            <p:cNvPr id="5" name="Text 3"/>
            <p:cNvSpPr/>
            <p:nvPr/>
          </p:nvSpPr>
          <p:spPr>
            <a:xfrm>
              <a:off x="1091327" y="2829758"/>
              <a:ext cx="1274528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Наименование, название (при наличии) парфюмерно-косметической продукции</a:t>
              </a:r>
              <a:endParaRPr lang="en-US" sz="1550" dirty="0"/>
            </a:p>
          </p:txBody>
        </p:sp>
      </p:grpSp>
      <p:grpSp>
        <p:nvGrpSpPr>
          <p:cNvPr id="18" name="Группа 17"/>
          <p:cNvGrpSpPr/>
          <p:nvPr/>
        </p:nvGrpSpPr>
        <p:grpSpPr>
          <a:xfrm>
            <a:off x="793790" y="3792021"/>
            <a:ext cx="13042820" cy="317540"/>
            <a:chOff x="793790" y="3544133"/>
            <a:chExt cx="13042820" cy="317540"/>
          </a:xfrm>
        </p:grpSpPr>
        <p:sp>
          <p:nvSpPr>
            <p:cNvPr id="6" name="Shape 4"/>
            <p:cNvSpPr/>
            <p:nvPr/>
          </p:nvSpPr>
          <p:spPr>
            <a:xfrm>
              <a:off x="793790" y="3653254"/>
              <a:ext cx="99179" cy="99179"/>
            </a:xfrm>
            <a:prstGeom prst="roundRect">
              <a:avLst>
                <a:gd name="adj" fmla="val 460985"/>
              </a:avLst>
            </a:prstGeom>
            <a:solidFill>
              <a:srgbClr val="1B1B27"/>
            </a:solidFill>
            <a:ln/>
          </p:spPr>
          <p:txBody>
            <a:bodyPr/>
            <a:lstStyle/>
            <a:p>
              <a:endParaRPr lang="ru-RU"/>
            </a:p>
          </p:txBody>
        </p:sp>
        <p:sp>
          <p:nvSpPr>
            <p:cNvPr id="7" name="Text 5"/>
            <p:cNvSpPr/>
            <p:nvPr/>
          </p:nvSpPr>
          <p:spPr>
            <a:xfrm>
              <a:off x="1091327" y="3544133"/>
              <a:ext cx="1274528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Назначение продукции, если это не следует из наименования</a:t>
              </a:r>
              <a:endParaRPr lang="en-US" sz="1550" dirty="0"/>
            </a:p>
          </p:txBody>
        </p:sp>
      </p:grpSp>
      <p:grpSp>
        <p:nvGrpSpPr>
          <p:cNvPr id="19" name="Группа 18"/>
          <p:cNvGrpSpPr/>
          <p:nvPr/>
        </p:nvGrpSpPr>
        <p:grpSpPr>
          <a:xfrm>
            <a:off x="793790" y="4297977"/>
            <a:ext cx="13042820" cy="317540"/>
            <a:chOff x="793790" y="4258508"/>
            <a:chExt cx="13042820" cy="317540"/>
          </a:xfrm>
        </p:grpSpPr>
        <p:sp>
          <p:nvSpPr>
            <p:cNvPr id="8" name="Shape 6"/>
            <p:cNvSpPr/>
            <p:nvPr/>
          </p:nvSpPr>
          <p:spPr>
            <a:xfrm>
              <a:off x="793790" y="4367629"/>
              <a:ext cx="99179" cy="99179"/>
            </a:xfrm>
            <a:prstGeom prst="roundRect">
              <a:avLst>
                <a:gd name="adj" fmla="val 460985"/>
              </a:avLst>
            </a:prstGeom>
            <a:solidFill>
              <a:srgbClr val="1B1B27"/>
            </a:solidFill>
            <a:ln/>
          </p:spPr>
          <p:txBody>
            <a:bodyPr/>
            <a:lstStyle/>
            <a:p>
              <a:endParaRPr lang="ru-RU"/>
            </a:p>
          </p:txBody>
        </p:sp>
        <p:sp>
          <p:nvSpPr>
            <p:cNvPr id="9" name="Text 7"/>
            <p:cNvSpPr/>
            <p:nvPr/>
          </p:nvSpPr>
          <p:spPr>
            <a:xfrm>
              <a:off x="1091327" y="4258508"/>
              <a:ext cx="1274528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Информация о детской косметике должна быть указана в маркировке</a:t>
              </a:r>
              <a:endParaRPr lang="en-US" sz="1550" dirty="0"/>
            </a:p>
          </p:txBody>
        </p:sp>
      </p:grpSp>
      <p:grpSp>
        <p:nvGrpSpPr>
          <p:cNvPr id="20" name="Группа 19"/>
          <p:cNvGrpSpPr/>
          <p:nvPr/>
        </p:nvGrpSpPr>
        <p:grpSpPr>
          <a:xfrm>
            <a:off x="793790" y="4841200"/>
            <a:ext cx="13042820" cy="317540"/>
            <a:chOff x="793790" y="4972883"/>
            <a:chExt cx="13042820" cy="317540"/>
          </a:xfrm>
        </p:grpSpPr>
        <p:sp>
          <p:nvSpPr>
            <p:cNvPr id="10" name="Shape 8"/>
            <p:cNvSpPr/>
            <p:nvPr/>
          </p:nvSpPr>
          <p:spPr>
            <a:xfrm>
              <a:off x="793790" y="5082004"/>
              <a:ext cx="99179" cy="99179"/>
            </a:xfrm>
            <a:prstGeom prst="roundRect">
              <a:avLst>
                <a:gd name="adj" fmla="val 460985"/>
              </a:avLst>
            </a:prstGeom>
            <a:solidFill>
              <a:srgbClr val="1B1B27"/>
            </a:solidFill>
            <a:ln/>
          </p:spPr>
          <p:txBody>
            <a:bodyPr/>
            <a:lstStyle/>
            <a:p>
              <a:endParaRPr lang="ru-RU"/>
            </a:p>
          </p:txBody>
        </p:sp>
        <p:sp>
          <p:nvSpPr>
            <p:cNvPr id="11" name="Text 9"/>
            <p:cNvSpPr/>
            <p:nvPr/>
          </p:nvSpPr>
          <p:spPr>
            <a:xfrm>
              <a:off x="1091327" y="4972883"/>
              <a:ext cx="1274528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Наименование изготовителя и его местонахождение (юридический адрес, включая страну)</a:t>
              </a:r>
              <a:endParaRPr lang="en-US" sz="1550" dirty="0"/>
            </a:p>
          </p:txBody>
        </p:sp>
      </p:grpSp>
      <p:grpSp>
        <p:nvGrpSpPr>
          <p:cNvPr id="21" name="Группа 20"/>
          <p:cNvGrpSpPr/>
          <p:nvPr/>
        </p:nvGrpSpPr>
        <p:grpSpPr>
          <a:xfrm>
            <a:off x="793790" y="5342394"/>
            <a:ext cx="13042820" cy="317540"/>
            <a:chOff x="793790" y="5687258"/>
            <a:chExt cx="13042820" cy="317540"/>
          </a:xfrm>
        </p:grpSpPr>
        <p:sp>
          <p:nvSpPr>
            <p:cNvPr id="12" name="Shape 10"/>
            <p:cNvSpPr/>
            <p:nvPr/>
          </p:nvSpPr>
          <p:spPr>
            <a:xfrm>
              <a:off x="793790" y="5796379"/>
              <a:ext cx="99179" cy="99179"/>
            </a:xfrm>
            <a:prstGeom prst="roundRect">
              <a:avLst>
                <a:gd name="adj" fmla="val 460985"/>
              </a:avLst>
            </a:prstGeom>
            <a:solidFill>
              <a:srgbClr val="1B1B27"/>
            </a:solidFill>
            <a:ln/>
          </p:spPr>
          <p:txBody>
            <a:bodyPr/>
            <a:lstStyle/>
            <a:p>
              <a:endParaRPr lang="ru-RU"/>
            </a:p>
          </p:txBody>
        </p:sp>
        <p:sp>
          <p:nvSpPr>
            <p:cNvPr id="13" name="Text 11"/>
            <p:cNvSpPr/>
            <p:nvPr/>
          </p:nvSpPr>
          <p:spPr>
            <a:xfrm>
              <a:off x="1091327" y="5687258"/>
              <a:ext cx="1274528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Страна происхождения продукции (если отличается от юридического адреса)</a:t>
              </a:r>
              <a:endParaRPr lang="en-US" sz="1550" dirty="0"/>
            </a:p>
          </p:txBody>
        </p:sp>
      </p:grpSp>
      <p:grpSp>
        <p:nvGrpSpPr>
          <p:cNvPr id="22" name="Группа 21"/>
          <p:cNvGrpSpPr/>
          <p:nvPr/>
        </p:nvGrpSpPr>
        <p:grpSpPr>
          <a:xfrm>
            <a:off x="793790" y="5802421"/>
            <a:ext cx="13042820" cy="317540"/>
            <a:chOff x="793790" y="6401633"/>
            <a:chExt cx="13042820" cy="317540"/>
          </a:xfrm>
        </p:grpSpPr>
        <p:sp>
          <p:nvSpPr>
            <p:cNvPr id="14" name="Shape 12"/>
            <p:cNvSpPr/>
            <p:nvPr/>
          </p:nvSpPr>
          <p:spPr>
            <a:xfrm>
              <a:off x="793790" y="6510754"/>
              <a:ext cx="99179" cy="99179"/>
            </a:xfrm>
            <a:prstGeom prst="roundRect">
              <a:avLst>
                <a:gd name="adj" fmla="val 460985"/>
              </a:avLst>
            </a:prstGeom>
            <a:solidFill>
              <a:srgbClr val="1B1B27"/>
            </a:solidFill>
            <a:ln/>
          </p:spPr>
          <p:txBody>
            <a:bodyPr/>
            <a:lstStyle/>
            <a:p>
              <a:endParaRPr lang="ru-RU"/>
            </a:p>
          </p:txBody>
        </p:sp>
        <p:sp>
          <p:nvSpPr>
            <p:cNvPr id="15" name="Text 13"/>
            <p:cNvSpPr/>
            <p:nvPr/>
          </p:nvSpPr>
          <p:spPr>
            <a:xfrm>
              <a:off x="1091327" y="6401633"/>
              <a:ext cx="1274528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Контактная информация для претензий</a:t>
              </a:r>
              <a:endParaRPr lang="en-US" sz="1550" dirty="0"/>
            </a:p>
          </p:txBody>
        </p:sp>
      </p:grpSp>
      <p:sp>
        <p:nvSpPr>
          <p:cNvPr id="16" name="Text 14"/>
          <p:cNvSpPr/>
          <p:nvPr/>
        </p:nvSpPr>
        <p:spPr>
          <a:xfrm>
            <a:off x="793790" y="6624875"/>
            <a:ext cx="6802147"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Также должны быть указаны: номинальное количество, цвет/тон, срок годности, условия хранения, меры предосторожности, номер партии и </a:t>
            </a:r>
            <a:r>
              <a:rPr lang="en-US" sz="1550" b="1" dirty="0">
                <a:solidFill>
                  <a:srgbClr val="3C3939"/>
                </a:solidFill>
                <a:latin typeface="Geologica Light" pitchFamily="2" charset="0"/>
                <a:ea typeface="Roboto" pitchFamily="34" charset="-122"/>
                <a:cs typeface="Roboto" pitchFamily="34" charset="-120"/>
              </a:rPr>
              <a:t>список ингредиентов</a:t>
            </a:r>
            <a:r>
              <a:rPr lang="en-US" sz="1550" dirty="0">
                <a:solidFill>
                  <a:srgbClr val="3C3939"/>
                </a:solidFill>
                <a:latin typeface="Geologica Light" pitchFamily="2" charset="0"/>
                <a:ea typeface="Roboto" pitchFamily="34" charset="-122"/>
                <a:cs typeface="Roboto" pitchFamily="34" charset="-120"/>
              </a:rPr>
              <a:t>.</a:t>
            </a:r>
            <a:endParaRPr lang="en-US" sz="15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347117" y="3097003"/>
            <a:ext cx="564903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СОСТАВЫ КОСМЕТИКИ</a:t>
            </a:r>
            <a:endParaRPr lang="en-US" sz="3900" dirty="0"/>
          </a:p>
        </p:txBody>
      </p:sp>
      <p:sp>
        <p:nvSpPr>
          <p:cNvPr id="3" name="Text 1"/>
          <p:cNvSpPr/>
          <p:nvPr/>
        </p:nvSpPr>
        <p:spPr>
          <a:xfrm>
            <a:off x="6074747" y="387837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Общие вопросы</a:t>
            </a:r>
            <a:endParaRPr lang="en-US" sz="1950" dirty="0"/>
          </a:p>
        </p:txBody>
      </p:sp>
      <p:sp>
        <p:nvSpPr>
          <p:cNvPr id="4" name="Text 2"/>
          <p:cNvSpPr/>
          <p:nvPr/>
        </p:nvSpPr>
        <p:spPr>
          <a:xfrm>
            <a:off x="793790" y="4718804"/>
            <a:ext cx="13042821" cy="317540"/>
          </a:xfrm>
          <a:prstGeom prst="rect">
            <a:avLst/>
          </a:prstGeom>
          <a:noFill/>
          <a:ln/>
        </p:spPr>
        <p:txBody>
          <a:bodyPr wrap="none" lIns="0" tIns="0" rIns="0" bIns="0" rtlCol="0" anchor="t"/>
          <a:lstStyle/>
          <a:p>
            <a:pPr marL="0" indent="0" algn="l">
              <a:lnSpc>
                <a:spcPts val="2500"/>
              </a:lnSpc>
              <a:buNone/>
            </a:pPr>
            <a:endParaRPr lang="en-US" sz="15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260890" y="678299"/>
            <a:ext cx="4961811" cy="620078"/>
          </a:xfrm>
          <a:prstGeom prst="rect">
            <a:avLst/>
          </a:prstGeom>
          <a:noFill/>
          <a:ln/>
        </p:spPr>
        <p:txBody>
          <a:bodyPr wrap="none" lIns="0" tIns="0" rIns="0" bIns="0" rtlCol="0" anchor="t"/>
          <a:lstStyle/>
          <a:p>
            <a:pPr marL="0" indent="0" algn="ctr">
              <a:lnSpc>
                <a:spcPts val="4850"/>
              </a:lnSpc>
              <a:buNone/>
            </a:pPr>
            <a:r>
              <a:rPr lang="en-US" sz="3900" dirty="0">
                <a:solidFill>
                  <a:srgbClr val="1B1B27"/>
                </a:solidFill>
                <a:latin typeface="Geologica Light" pitchFamily="2" charset="0"/>
                <a:ea typeface="Raleway" pitchFamily="34" charset="-122"/>
                <a:cs typeface="Raleway" pitchFamily="34" charset="-120"/>
              </a:rPr>
              <a:t>ДИСКЛЕЙМЕР!</a:t>
            </a:r>
            <a:endParaRPr lang="en-US" sz="3900" dirty="0"/>
          </a:p>
        </p:txBody>
      </p:sp>
      <p:sp>
        <p:nvSpPr>
          <p:cNvPr id="3" name="Shape 1"/>
          <p:cNvSpPr/>
          <p:nvPr/>
        </p:nvSpPr>
        <p:spPr>
          <a:xfrm>
            <a:off x="793790" y="3287792"/>
            <a:ext cx="6422231"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4" name="Shape 2"/>
          <p:cNvSpPr/>
          <p:nvPr/>
        </p:nvSpPr>
        <p:spPr>
          <a:xfrm>
            <a:off x="770930" y="3287792"/>
            <a:ext cx="91440" cy="1077516"/>
          </a:xfrm>
          <a:prstGeom prst="roundRect">
            <a:avLst>
              <a:gd name="adj" fmla="val 91163"/>
            </a:avLst>
          </a:prstGeom>
          <a:solidFill>
            <a:srgbClr val="9CD4EA"/>
          </a:solidFill>
          <a:ln/>
        </p:spPr>
        <p:txBody>
          <a:bodyPr/>
          <a:lstStyle/>
          <a:p>
            <a:endParaRPr lang="ru-RU"/>
          </a:p>
        </p:txBody>
      </p:sp>
      <p:sp>
        <p:nvSpPr>
          <p:cNvPr id="5" name="Text 3"/>
          <p:cNvSpPr/>
          <p:nvPr/>
        </p:nvSpPr>
        <p:spPr>
          <a:xfrm>
            <a:off x="1083589" y="3509010"/>
            <a:ext cx="3396972" cy="72771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Мы не </a:t>
            </a:r>
            <a:r>
              <a:rPr lang="en-US" sz="1550" dirty="0" err="1">
                <a:solidFill>
                  <a:srgbClr val="3C3939"/>
                </a:solidFill>
                <a:latin typeface="Geologica Light" pitchFamily="2" charset="0"/>
                <a:ea typeface="Roboto" pitchFamily="34" charset="-122"/>
                <a:cs typeface="Roboto" pitchFamily="34" charset="-120"/>
              </a:rPr>
              <a:t>разбираем</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составы</a:t>
            </a:r>
            <a:endParaRPr lang="ru-RU" sz="1550" dirty="0">
              <a:solidFill>
                <a:srgbClr val="3C3939"/>
              </a:solidFill>
              <a:latin typeface="Geologica Light" pitchFamily="2" charset="0"/>
              <a:ea typeface="Roboto" pitchFamily="34" charset="-122"/>
              <a:cs typeface="Roboto" pitchFamily="34" charset="-120"/>
            </a:endParaRPr>
          </a:p>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 плохие и хорошие!</a:t>
            </a:r>
            <a:endParaRPr lang="en-US" sz="1550" dirty="0"/>
          </a:p>
        </p:txBody>
      </p:sp>
      <p:sp>
        <p:nvSpPr>
          <p:cNvPr id="6" name="Shape 4"/>
          <p:cNvSpPr/>
          <p:nvPr/>
        </p:nvSpPr>
        <p:spPr>
          <a:xfrm>
            <a:off x="7414379" y="3287792"/>
            <a:ext cx="6422231"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7" name="Shape 5"/>
          <p:cNvSpPr/>
          <p:nvPr/>
        </p:nvSpPr>
        <p:spPr>
          <a:xfrm>
            <a:off x="7391519" y="3287792"/>
            <a:ext cx="91440" cy="1077516"/>
          </a:xfrm>
          <a:prstGeom prst="roundRect">
            <a:avLst>
              <a:gd name="adj" fmla="val 91163"/>
            </a:avLst>
          </a:prstGeom>
          <a:solidFill>
            <a:srgbClr val="9CD4EA"/>
          </a:solidFill>
          <a:ln/>
        </p:spPr>
        <p:txBody>
          <a:bodyPr/>
          <a:lstStyle/>
          <a:p>
            <a:endParaRPr lang="ru-RU"/>
          </a:p>
        </p:txBody>
      </p:sp>
      <p:sp>
        <p:nvSpPr>
          <p:cNvPr id="8" name="Text 6"/>
          <p:cNvSpPr/>
          <p:nvPr/>
        </p:nvSpPr>
        <p:spPr>
          <a:xfrm>
            <a:off x="7704177" y="3509010"/>
            <a:ext cx="591121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Мы никогда точно не знаем, что </a:t>
            </a:r>
            <a:r>
              <a:rPr lang="en-US" sz="1550" dirty="0" err="1">
                <a:solidFill>
                  <a:srgbClr val="3C3939"/>
                </a:solidFill>
                <a:latin typeface="Geologica Light" pitchFamily="2" charset="0"/>
                <a:ea typeface="Roboto" pitchFamily="34" charset="-122"/>
                <a:cs typeface="Roboto" pitchFamily="34" charset="-120"/>
              </a:rPr>
              <a:t>вкладывает</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технолог</a:t>
            </a:r>
            <a:endParaRPr lang="ru-RU" sz="1550" dirty="0">
              <a:solidFill>
                <a:srgbClr val="3C3939"/>
              </a:solidFill>
              <a:latin typeface="Geologica Light" pitchFamily="2" charset="0"/>
              <a:ea typeface="Roboto" pitchFamily="34" charset="-122"/>
              <a:cs typeface="Roboto" pitchFamily="34" charset="-120"/>
            </a:endParaRPr>
          </a:p>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в рецептуру и его идеи</a:t>
            </a:r>
            <a:endParaRPr lang="en-US" sz="1550" dirty="0"/>
          </a:p>
        </p:txBody>
      </p:sp>
      <p:sp>
        <p:nvSpPr>
          <p:cNvPr id="9" name="Shape 7"/>
          <p:cNvSpPr/>
          <p:nvPr/>
        </p:nvSpPr>
        <p:spPr>
          <a:xfrm>
            <a:off x="793790" y="4563666"/>
            <a:ext cx="6422231" cy="1395055"/>
          </a:xfrm>
          <a:prstGeom prst="roundRect">
            <a:avLst>
              <a:gd name="adj" fmla="val 7865"/>
            </a:avLst>
          </a:prstGeom>
          <a:solidFill>
            <a:srgbClr val="FFFFFF">
              <a:alpha val="95000"/>
            </a:srgbClr>
          </a:solidFill>
          <a:ln w="22860">
            <a:solidFill>
              <a:srgbClr val="9CD4EA"/>
            </a:solidFill>
            <a:prstDash val="solid"/>
          </a:ln>
        </p:spPr>
        <p:txBody>
          <a:bodyPr/>
          <a:lstStyle/>
          <a:p>
            <a:endParaRPr lang="ru-RU"/>
          </a:p>
        </p:txBody>
      </p:sp>
      <p:sp>
        <p:nvSpPr>
          <p:cNvPr id="10" name="Shape 8"/>
          <p:cNvSpPr/>
          <p:nvPr/>
        </p:nvSpPr>
        <p:spPr>
          <a:xfrm>
            <a:off x="770930" y="4563666"/>
            <a:ext cx="91440" cy="1395055"/>
          </a:xfrm>
          <a:prstGeom prst="roundRect">
            <a:avLst>
              <a:gd name="adj" fmla="val 91163"/>
            </a:avLst>
          </a:prstGeom>
          <a:solidFill>
            <a:srgbClr val="9CD4EA"/>
          </a:solidFill>
          <a:ln/>
        </p:spPr>
        <p:txBody>
          <a:bodyPr/>
          <a:lstStyle/>
          <a:p>
            <a:endParaRPr lang="ru-RU"/>
          </a:p>
        </p:txBody>
      </p:sp>
      <p:sp>
        <p:nvSpPr>
          <p:cNvPr id="11" name="Text 9"/>
          <p:cNvSpPr/>
          <p:nvPr/>
        </p:nvSpPr>
        <p:spPr>
          <a:xfrm>
            <a:off x="1083588" y="4784884"/>
            <a:ext cx="5911215"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INCI (Международная номенклатура косметических ингредиентов) – это способ передачи информации о компонентах состава</a:t>
            </a:r>
            <a:endParaRPr lang="en-US" sz="1550" dirty="0"/>
          </a:p>
        </p:txBody>
      </p:sp>
      <p:sp>
        <p:nvSpPr>
          <p:cNvPr id="12" name="Shape 10"/>
          <p:cNvSpPr/>
          <p:nvPr/>
        </p:nvSpPr>
        <p:spPr>
          <a:xfrm>
            <a:off x="7414379" y="4563666"/>
            <a:ext cx="6422231" cy="1395055"/>
          </a:xfrm>
          <a:prstGeom prst="roundRect">
            <a:avLst>
              <a:gd name="adj" fmla="val 7865"/>
            </a:avLst>
          </a:prstGeom>
          <a:solidFill>
            <a:srgbClr val="FFFFFF">
              <a:alpha val="95000"/>
            </a:srgbClr>
          </a:solidFill>
          <a:ln w="22860">
            <a:solidFill>
              <a:srgbClr val="9CD4EA"/>
            </a:solidFill>
            <a:prstDash val="solid"/>
          </a:ln>
        </p:spPr>
        <p:txBody>
          <a:bodyPr/>
          <a:lstStyle/>
          <a:p>
            <a:endParaRPr lang="ru-RU"/>
          </a:p>
        </p:txBody>
      </p:sp>
      <p:sp>
        <p:nvSpPr>
          <p:cNvPr id="13" name="Shape 11"/>
          <p:cNvSpPr/>
          <p:nvPr/>
        </p:nvSpPr>
        <p:spPr>
          <a:xfrm>
            <a:off x="7391519" y="4563666"/>
            <a:ext cx="91440" cy="1395055"/>
          </a:xfrm>
          <a:prstGeom prst="roundRect">
            <a:avLst>
              <a:gd name="adj" fmla="val 91163"/>
            </a:avLst>
          </a:prstGeom>
          <a:solidFill>
            <a:srgbClr val="9CD4EA"/>
          </a:solidFill>
          <a:ln/>
        </p:spPr>
        <p:txBody>
          <a:bodyPr/>
          <a:lstStyle/>
          <a:p>
            <a:endParaRPr lang="ru-RU"/>
          </a:p>
        </p:txBody>
      </p:sp>
      <p:sp>
        <p:nvSpPr>
          <p:cNvPr id="14" name="Text 12"/>
          <p:cNvSpPr/>
          <p:nvPr/>
        </p:nvSpPr>
        <p:spPr>
          <a:xfrm>
            <a:off x="7704176" y="4934306"/>
            <a:ext cx="591121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Технолог «не пишет» состав,</a:t>
            </a:r>
            <a:endParaRPr lang="ru-RU" sz="1550" dirty="0">
              <a:solidFill>
                <a:srgbClr val="3C3939"/>
              </a:solidFill>
              <a:latin typeface="Geologica Light" pitchFamily="2" charset="0"/>
              <a:ea typeface="Roboto" pitchFamily="34" charset="-122"/>
              <a:cs typeface="Roboto" pitchFamily="34" charset="-120"/>
            </a:endParaRPr>
          </a:p>
          <a:p>
            <a:pPr marL="0" indent="0" algn="l">
              <a:lnSpc>
                <a:spcPts val="2500"/>
              </a:lnSpc>
              <a:buNone/>
            </a:pPr>
            <a:r>
              <a:rPr lang="en-US" sz="1550" dirty="0" err="1">
                <a:solidFill>
                  <a:srgbClr val="3C3939"/>
                </a:solidFill>
                <a:latin typeface="Geologica Light" pitchFamily="2" charset="0"/>
                <a:ea typeface="Roboto" pitchFamily="34" charset="-122"/>
                <a:cs typeface="Roboto" pitchFamily="34" charset="-120"/>
              </a:rPr>
              <a:t>технолог</a:t>
            </a:r>
            <a:r>
              <a:rPr lang="en-US" sz="1550" dirty="0">
                <a:solidFill>
                  <a:srgbClr val="3C3939"/>
                </a:solidFill>
                <a:latin typeface="Geologica Light" pitchFamily="2" charset="0"/>
                <a:ea typeface="Roboto" pitchFamily="34" charset="-122"/>
                <a:cs typeface="Roboto" pitchFamily="34" charset="-120"/>
              </a:rPr>
              <a:t> разрабатывает средство!</a:t>
            </a:r>
            <a:endParaRPr lang="en-US" sz="15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009430" y="550426"/>
            <a:ext cx="585739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ЗАЧЕМ ЭТОТ СЕМИНАР?</a:t>
            </a:r>
            <a:endParaRPr lang="en-US" sz="3900" dirty="0"/>
          </a:p>
        </p:txBody>
      </p:sp>
      <p:sp>
        <p:nvSpPr>
          <p:cNvPr id="3" name="Shape 1"/>
          <p:cNvSpPr/>
          <p:nvPr/>
        </p:nvSpPr>
        <p:spPr>
          <a:xfrm>
            <a:off x="3133131" y="3396020"/>
            <a:ext cx="7534869" cy="1259800"/>
          </a:xfrm>
          <a:prstGeom prst="roundRect">
            <a:avLst>
              <a:gd name="adj" fmla="val 9035"/>
            </a:avLst>
          </a:prstGeom>
          <a:solidFill>
            <a:srgbClr val="9CD4EA"/>
          </a:solidFill>
          <a:ln/>
        </p:spPr>
        <p:txBody>
          <a:bodyPr/>
          <a:lstStyle/>
          <a:p>
            <a:endParaRPr lang="ru-RU"/>
          </a:p>
        </p:txBody>
      </p:sp>
      <p:pic>
        <p:nvPicPr>
          <p:cNvPr id="4" name="Image 0" descr="preencoded.png"/>
          <p:cNvPicPr>
            <a:picLocks noChangeAspect="1"/>
          </p:cNvPicPr>
          <p:nvPr/>
        </p:nvPicPr>
        <p:blipFill>
          <a:blip r:embed="rId3">
            <a:biLevel thresh="25000"/>
          </a:blip>
          <a:stretch>
            <a:fillRect/>
          </a:stretch>
        </p:blipFill>
        <p:spPr>
          <a:xfrm>
            <a:off x="10191036" y="3519904"/>
            <a:ext cx="310039" cy="248007"/>
          </a:xfrm>
          <a:prstGeom prst="rect">
            <a:avLst/>
          </a:prstGeom>
        </p:spPr>
      </p:pic>
      <p:sp>
        <p:nvSpPr>
          <p:cNvPr id="5" name="Text 2"/>
          <p:cNvSpPr/>
          <p:nvPr/>
        </p:nvSpPr>
        <p:spPr>
          <a:xfrm>
            <a:off x="3443645" y="3616434"/>
            <a:ext cx="6747391" cy="396954"/>
          </a:xfrm>
          <a:prstGeom prst="rect">
            <a:avLst/>
          </a:prstGeom>
          <a:noFill/>
          <a:ln/>
        </p:spPr>
        <p:txBody>
          <a:bodyPr wrap="none" lIns="0" tIns="0" rIns="0" bIns="0" rtlCol="0" anchor="t"/>
          <a:lstStyle/>
          <a:p>
            <a:pPr marL="0" indent="0" algn="l">
              <a:lnSpc>
                <a:spcPts val="3100"/>
              </a:lnSpc>
              <a:buNone/>
            </a:pPr>
            <a:r>
              <a:rPr lang="en-US" sz="1950" dirty="0">
                <a:solidFill>
                  <a:srgbClr val="000000"/>
                </a:solidFill>
                <a:latin typeface="Geologica Light" pitchFamily="2" charset="0"/>
                <a:ea typeface="Roboto" pitchFamily="34" charset="-122"/>
                <a:cs typeface="Roboto" pitchFamily="34" charset="-120"/>
              </a:rPr>
              <a:t>Чтобы показать, как строятся </a:t>
            </a:r>
            <a:r>
              <a:rPr lang="en-US" sz="1950" dirty="0" err="1">
                <a:solidFill>
                  <a:srgbClr val="000000"/>
                </a:solidFill>
                <a:latin typeface="Geologica Light" pitchFamily="2" charset="0"/>
                <a:ea typeface="Roboto" pitchFamily="34" charset="-122"/>
                <a:cs typeface="Roboto" pitchFamily="34" charset="-120"/>
              </a:rPr>
              <a:t>косметические</a:t>
            </a:r>
            <a:r>
              <a:rPr lang="en-US" sz="1950" dirty="0">
                <a:solidFill>
                  <a:srgbClr val="000000"/>
                </a:solidFill>
                <a:latin typeface="Geologica Light" pitchFamily="2" charset="0"/>
                <a:ea typeface="Roboto" pitchFamily="34" charset="-122"/>
                <a:cs typeface="Roboto" pitchFamily="34" charset="-120"/>
              </a:rPr>
              <a:t> </a:t>
            </a:r>
            <a:r>
              <a:rPr lang="en-US" sz="1950" dirty="0" err="1">
                <a:solidFill>
                  <a:srgbClr val="000000"/>
                </a:solidFill>
                <a:latin typeface="Geologica Light" pitchFamily="2" charset="0"/>
                <a:ea typeface="Roboto" pitchFamily="34" charset="-122"/>
                <a:cs typeface="Roboto" pitchFamily="34" charset="-120"/>
              </a:rPr>
              <a:t>средства</a:t>
            </a:r>
            <a:endParaRPr lang="ru-RU" sz="1950" dirty="0">
              <a:solidFill>
                <a:srgbClr val="000000"/>
              </a:solidFill>
              <a:latin typeface="Geologica Light" pitchFamily="2" charset="0"/>
              <a:ea typeface="Roboto" pitchFamily="34" charset="-122"/>
              <a:cs typeface="Roboto" pitchFamily="34" charset="-120"/>
            </a:endParaRPr>
          </a:p>
          <a:p>
            <a:pPr marL="0" indent="0" algn="l">
              <a:lnSpc>
                <a:spcPts val="3100"/>
              </a:lnSpc>
              <a:buNone/>
            </a:pPr>
            <a:r>
              <a:rPr lang="en-US" sz="1950" dirty="0">
                <a:solidFill>
                  <a:srgbClr val="000000"/>
                </a:solidFill>
                <a:latin typeface="Geologica Light" pitchFamily="2" charset="0"/>
                <a:ea typeface="Roboto" pitchFamily="34" charset="-122"/>
                <a:cs typeface="Roboto" pitchFamily="34" charset="-120"/>
              </a:rPr>
              <a:t>с точки зрения технологии!</a:t>
            </a:r>
            <a:endParaRPr lang="en-US" sz="195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417350" y="406241"/>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МИФЫ</a:t>
            </a:r>
            <a:endParaRPr lang="en-US" sz="3900" dirty="0"/>
          </a:p>
        </p:txBody>
      </p:sp>
      <p:sp>
        <p:nvSpPr>
          <p:cNvPr id="3" name="Shape 1"/>
          <p:cNvSpPr/>
          <p:nvPr/>
        </p:nvSpPr>
        <p:spPr>
          <a:xfrm>
            <a:off x="793790" y="2353210"/>
            <a:ext cx="4215289" cy="1047036"/>
          </a:xfrm>
          <a:prstGeom prst="roundRect">
            <a:avLst>
              <a:gd name="adj" fmla="val 7961"/>
            </a:avLst>
          </a:prstGeom>
          <a:solidFill>
            <a:srgbClr val="9CD4EA"/>
          </a:solidFill>
          <a:ln w="7620">
            <a:solidFill>
              <a:srgbClr val="C7C7D0"/>
            </a:solidFill>
            <a:prstDash val="solid"/>
          </a:ln>
        </p:spPr>
        <p:txBody>
          <a:bodyPr/>
          <a:lstStyle/>
          <a:p>
            <a:endParaRPr lang="ru-RU"/>
          </a:p>
        </p:txBody>
      </p:sp>
      <p:sp>
        <p:nvSpPr>
          <p:cNvPr id="4" name="Text 2"/>
          <p:cNvSpPr/>
          <p:nvPr/>
        </p:nvSpPr>
        <p:spPr>
          <a:xfrm>
            <a:off x="999768" y="2559188"/>
            <a:ext cx="3803333"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Глицерин на втором </a:t>
            </a:r>
            <a:r>
              <a:rPr lang="en-US" sz="1550" dirty="0" err="1">
                <a:solidFill>
                  <a:srgbClr val="3C3939"/>
                </a:solidFill>
                <a:latin typeface="Geologica Light" pitchFamily="2" charset="0"/>
                <a:ea typeface="Roboto" pitchFamily="34" charset="-122"/>
                <a:cs typeface="Roboto" pitchFamily="34" charset="-120"/>
              </a:rPr>
              <a:t>месте</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средств</a:t>
            </a:r>
            <a:r>
              <a:rPr lang="ru-RU" sz="1550" dirty="0">
                <a:solidFill>
                  <a:srgbClr val="3C3939"/>
                </a:solidFill>
                <a:latin typeface="Geologica Light" pitchFamily="2" charset="0"/>
                <a:ea typeface="Roboto" pitchFamily="34" charset="-122"/>
                <a:cs typeface="Roboto" pitchFamily="34" charset="-120"/>
              </a:rPr>
              <a:t>а</a:t>
            </a:r>
            <a:r>
              <a:rPr lang="en-US" sz="1550" dirty="0">
                <a:solidFill>
                  <a:srgbClr val="3C3939"/>
                </a:solidFill>
                <a:latin typeface="Geologica Light" pitchFamily="2" charset="0"/>
                <a:ea typeface="Roboto" pitchFamily="34" charset="-122"/>
                <a:cs typeface="Roboto" pitchFamily="34" charset="-120"/>
              </a:rPr>
              <a:t> </a:t>
            </a:r>
            <a:r>
              <a:rPr lang="en-US" sz="1550" b="1" dirty="0">
                <a:solidFill>
                  <a:srgbClr val="3C3939"/>
                </a:solidFill>
                <a:latin typeface="Geologica Light" pitchFamily="2" charset="0"/>
                <a:ea typeface="Roboto" pitchFamily="34" charset="-122"/>
                <a:cs typeface="Roboto" pitchFamily="34" charset="-120"/>
              </a:rPr>
              <a:t>ВЫТЯГИВ</a:t>
            </a:r>
            <a:r>
              <a:rPr lang="en-US" sz="1550" b="1" dirty="0">
                <a:solidFill>
                  <a:schemeClr val="tx1">
                    <a:lumMod val="75000"/>
                    <a:lumOff val="25000"/>
                  </a:schemeClr>
                </a:solidFill>
                <a:latin typeface="Geologica Light" pitchFamily="2" charset="0"/>
                <a:ea typeface="Roboto" pitchFamily="34" charset="-122"/>
                <a:cs typeface="Roboto" pitchFamily="34" charset="-120"/>
              </a:rPr>
              <a:t>АЕ</a:t>
            </a:r>
            <a:r>
              <a:rPr lang="en-US" sz="1550" b="1" dirty="0">
                <a:solidFill>
                  <a:srgbClr val="3C3939"/>
                </a:solidFill>
                <a:latin typeface="Geologica Light" pitchFamily="2" charset="0"/>
                <a:ea typeface="Roboto" pitchFamily="34" charset="-122"/>
                <a:cs typeface="Roboto" pitchFamily="34" charset="-120"/>
              </a:rPr>
              <a:t>Т</a:t>
            </a:r>
            <a:r>
              <a:rPr lang="en-US" sz="1550" dirty="0">
                <a:solidFill>
                  <a:srgbClr val="3C3939"/>
                </a:solidFill>
                <a:latin typeface="Geologica Light" pitchFamily="2" charset="0"/>
                <a:ea typeface="Roboto" pitchFamily="34" charset="-122"/>
                <a:cs typeface="Roboto" pitchFamily="34" charset="-120"/>
              </a:rPr>
              <a:t> влагу</a:t>
            </a:r>
            <a:endParaRPr lang="en-US" sz="1550" dirty="0"/>
          </a:p>
        </p:txBody>
      </p:sp>
      <p:sp>
        <p:nvSpPr>
          <p:cNvPr id="5" name="Shape 3"/>
          <p:cNvSpPr/>
          <p:nvPr/>
        </p:nvSpPr>
        <p:spPr>
          <a:xfrm>
            <a:off x="5207437" y="2353210"/>
            <a:ext cx="4215408" cy="1047036"/>
          </a:xfrm>
          <a:prstGeom prst="roundRect">
            <a:avLst>
              <a:gd name="adj" fmla="val 7961"/>
            </a:avLst>
          </a:prstGeom>
          <a:solidFill>
            <a:srgbClr val="9CD4EA"/>
          </a:solidFill>
          <a:ln w="7620">
            <a:solidFill>
              <a:srgbClr val="C7C7D0"/>
            </a:solidFill>
            <a:prstDash val="solid"/>
          </a:ln>
        </p:spPr>
        <p:txBody>
          <a:bodyPr/>
          <a:lstStyle/>
          <a:p>
            <a:endParaRPr lang="ru-RU"/>
          </a:p>
        </p:txBody>
      </p:sp>
      <p:sp>
        <p:nvSpPr>
          <p:cNvPr id="6" name="Text 4"/>
          <p:cNvSpPr/>
          <p:nvPr/>
        </p:nvSpPr>
        <p:spPr>
          <a:xfrm>
            <a:off x="5413415" y="2559188"/>
            <a:ext cx="3803452" cy="635079"/>
          </a:xfrm>
          <a:prstGeom prst="rect">
            <a:avLst/>
          </a:prstGeom>
          <a:noFill/>
          <a:ln/>
        </p:spPr>
        <p:txBody>
          <a:bodyPr wrap="square" lIns="0" tIns="0" rIns="0" bIns="0" rtlCol="0" anchor="t"/>
          <a:lstStyle/>
          <a:p>
            <a:pPr>
              <a:lnSpc>
                <a:spcPts val="2500"/>
              </a:lnSpc>
            </a:pPr>
            <a:r>
              <a:rPr lang="en-US" sz="1550" dirty="0">
                <a:solidFill>
                  <a:srgbClr val="3C3939"/>
                </a:solidFill>
                <a:latin typeface="Geologica Light" pitchFamily="2" charset="0"/>
                <a:ea typeface="Roboto" pitchFamily="34" charset="-122"/>
                <a:cs typeface="Roboto" pitchFamily="34" charset="-120"/>
              </a:rPr>
              <a:t>Силиконы на первом </a:t>
            </a:r>
            <a:r>
              <a:rPr lang="en-US" sz="1550" dirty="0" err="1">
                <a:solidFill>
                  <a:srgbClr val="3C3939"/>
                </a:solidFill>
                <a:latin typeface="Geologica Light" pitchFamily="2" charset="0"/>
                <a:ea typeface="Roboto" pitchFamily="34" charset="-122"/>
                <a:cs typeface="Roboto" pitchFamily="34" charset="-120"/>
              </a:rPr>
              <a:t>месте</a:t>
            </a:r>
            <a:r>
              <a:rPr lang="en-US" sz="1550" dirty="0">
                <a:solidFill>
                  <a:srgbClr val="3C3939"/>
                </a:solidFill>
                <a:latin typeface="Geologica Light" pitchFamily="2" charset="0"/>
                <a:ea typeface="Roboto" pitchFamily="34" charset="-122"/>
                <a:cs typeface="Roboto" pitchFamily="34" charset="-120"/>
              </a:rPr>
              <a:t> </a:t>
            </a:r>
            <a:r>
              <a:rPr lang="en-GB" sz="1550" dirty="0">
                <a:solidFill>
                  <a:schemeClr val="tx1">
                    <a:lumMod val="75000"/>
                    <a:lumOff val="25000"/>
                  </a:schemeClr>
                </a:solidFill>
                <a:latin typeface="Geologica Light" pitchFamily="2" charset="0"/>
              </a:rPr>
              <a:t>—  </a:t>
            </a:r>
            <a:r>
              <a:rPr lang="en-US" sz="1550" dirty="0" err="1">
                <a:solidFill>
                  <a:srgbClr val="3C3939"/>
                </a:solidFill>
                <a:latin typeface="Geologica Light" pitchFamily="2" charset="0"/>
                <a:ea typeface="Roboto" pitchFamily="34" charset="-122"/>
                <a:cs typeface="Roboto" pitchFamily="34" charset="-120"/>
              </a:rPr>
              <a:t>средство</a:t>
            </a:r>
            <a:r>
              <a:rPr lang="en-US" sz="1550" dirty="0">
                <a:solidFill>
                  <a:srgbClr val="3C3939"/>
                </a:solidFill>
                <a:latin typeface="Geologica Light" pitchFamily="2" charset="0"/>
                <a:ea typeface="Roboto" pitchFamily="34" charset="-122"/>
                <a:cs typeface="Roboto" pitchFamily="34" charset="-120"/>
              </a:rPr>
              <a:t> не рабочее</a:t>
            </a:r>
            <a:endParaRPr lang="en-US" sz="1550" dirty="0"/>
          </a:p>
        </p:txBody>
      </p:sp>
      <p:sp>
        <p:nvSpPr>
          <p:cNvPr id="7" name="Shape 5"/>
          <p:cNvSpPr/>
          <p:nvPr/>
        </p:nvSpPr>
        <p:spPr>
          <a:xfrm>
            <a:off x="9621203" y="2353210"/>
            <a:ext cx="4215289" cy="1047036"/>
          </a:xfrm>
          <a:prstGeom prst="roundRect">
            <a:avLst>
              <a:gd name="adj" fmla="val 7961"/>
            </a:avLst>
          </a:prstGeom>
          <a:solidFill>
            <a:srgbClr val="9CD4EA"/>
          </a:solidFill>
          <a:ln w="7620">
            <a:solidFill>
              <a:srgbClr val="C7C7D0"/>
            </a:solidFill>
            <a:prstDash val="solid"/>
          </a:ln>
        </p:spPr>
        <p:txBody>
          <a:bodyPr/>
          <a:lstStyle/>
          <a:p>
            <a:endParaRPr lang="ru-RU"/>
          </a:p>
        </p:txBody>
      </p:sp>
      <p:sp>
        <p:nvSpPr>
          <p:cNvPr id="8" name="Text 6"/>
          <p:cNvSpPr/>
          <p:nvPr/>
        </p:nvSpPr>
        <p:spPr>
          <a:xfrm>
            <a:off x="9827181" y="2559188"/>
            <a:ext cx="3803333" cy="317540"/>
          </a:xfrm>
          <a:prstGeom prst="rect">
            <a:avLst/>
          </a:prstGeom>
          <a:noFill/>
          <a:ln/>
        </p:spPr>
        <p:txBody>
          <a:bodyPr wrap="none" lIns="0" tIns="0" rIns="0" bIns="0" rtlCol="0" anchor="t"/>
          <a:lstStyle/>
          <a:p>
            <a:pPr>
              <a:lnSpc>
                <a:spcPts val="2500"/>
              </a:lnSpc>
            </a:pPr>
            <a:r>
              <a:rPr lang="en-US" sz="1550" dirty="0">
                <a:solidFill>
                  <a:srgbClr val="3C3939"/>
                </a:solidFill>
                <a:latin typeface="Geologica Light" pitchFamily="2" charset="0"/>
                <a:ea typeface="Roboto" pitchFamily="34" charset="-122"/>
                <a:cs typeface="Roboto" pitchFamily="34" charset="-120"/>
              </a:rPr>
              <a:t>Если </a:t>
            </a:r>
            <a:r>
              <a:rPr lang="en-US" sz="1550" dirty="0" err="1">
                <a:solidFill>
                  <a:srgbClr val="3C3939"/>
                </a:solidFill>
                <a:latin typeface="Geologica Light" pitchFamily="2" charset="0"/>
                <a:ea typeface="Roboto" pitchFamily="34" charset="-122"/>
                <a:cs typeface="Roboto" pitchFamily="34" charset="-120"/>
              </a:rPr>
              <a:t>консервантов</a:t>
            </a:r>
            <a:r>
              <a:rPr lang="en-US" sz="1550" dirty="0">
                <a:solidFill>
                  <a:srgbClr val="3C3939"/>
                </a:solidFill>
                <a:latin typeface="Geologica Light" pitchFamily="2" charset="0"/>
                <a:ea typeface="Roboto" pitchFamily="34" charset="-122"/>
                <a:cs typeface="Roboto" pitchFamily="34" charset="-120"/>
              </a:rPr>
              <a:t> </a:t>
            </a:r>
            <a:r>
              <a:rPr lang="en-US" sz="1550" dirty="0">
                <a:solidFill>
                  <a:schemeClr val="tx1">
                    <a:lumMod val="75000"/>
                    <a:lumOff val="25000"/>
                  </a:schemeClr>
                </a:solidFill>
                <a:latin typeface="Geologica Light" pitchFamily="2" charset="0"/>
                <a:ea typeface="Roboto" pitchFamily="34" charset="-122"/>
                <a:cs typeface="Roboto" pitchFamily="34" charset="-120"/>
              </a:rPr>
              <a:t>3 </a:t>
            </a:r>
            <a:r>
              <a:rPr lang="en-GB" sz="1550" dirty="0">
                <a:solidFill>
                  <a:schemeClr val="tx1">
                    <a:lumMod val="75000"/>
                    <a:lumOff val="25000"/>
                  </a:schemeClr>
                </a:solidFill>
                <a:latin typeface="Geologica Light" pitchFamily="2" charset="0"/>
              </a:rPr>
              <a:t>– </a:t>
            </a:r>
            <a:r>
              <a:rPr lang="en-US" sz="1550" dirty="0">
                <a:solidFill>
                  <a:schemeClr val="tx1">
                    <a:lumMod val="75000"/>
                    <a:lumOff val="25000"/>
                  </a:schemeClr>
                </a:solidFill>
                <a:latin typeface="Geologica Light" pitchFamily="2" charset="0"/>
                <a:ea typeface="Roboto" pitchFamily="34" charset="-122"/>
                <a:cs typeface="Roboto" pitchFamily="34" charset="-120"/>
              </a:rPr>
              <a:t>4 </a:t>
            </a:r>
            <a:r>
              <a:rPr lang="en-GB" sz="1550" dirty="0">
                <a:solidFill>
                  <a:schemeClr val="tx1">
                    <a:lumMod val="75000"/>
                    <a:lumOff val="25000"/>
                  </a:schemeClr>
                </a:solidFill>
                <a:latin typeface="Geologica Light" pitchFamily="2" charset="0"/>
              </a:rPr>
              <a:t>—</a:t>
            </a:r>
            <a:r>
              <a:rPr lang="en-US" sz="1550" dirty="0">
                <a:solidFill>
                  <a:srgbClr val="3C3939"/>
                </a:solidFill>
                <a:latin typeface="Geologica Light" pitchFamily="2" charset="0"/>
                <a:ea typeface="Roboto" pitchFamily="34" charset="-122"/>
                <a:cs typeface="Roboto" pitchFamily="34" charset="-120"/>
              </a:rPr>
              <a:t> их много</a:t>
            </a:r>
            <a:endParaRPr lang="en-US" sz="1550" dirty="0"/>
          </a:p>
        </p:txBody>
      </p:sp>
      <p:sp>
        <p:nvSpPr>
          <p:cNvPr id="9" name="Shape 7"/>
          <p:cNvSpPr/>
          <p:nvPr/>
        </p:nvSpPr>
        <p:spPr>
          <a:xfrm>
            <a:off x="793790" y="3598604"/>
            <a:ext cx="4215289" cy="729496"/>
          </a:xfrm>
          <a:prstGeom prst="roundRect">
            <a:avLst>
              <a:gd name="adj" fmla="val 11427"/>
            </a:avLst>
          </a:prstGeom>
          <a:solidFill>
            <a:srgbClr val="9CD4EA"/>
          </a:solidFill>
          <a:ln w="7620">
            <a:solidFill>
              <a:srgbClr val="C7C7D0"/>
            </a:solidFill>
            <a:prstDash val="solid"/>
          </a:ln>
        </p:spPr>
        <p:txBody>
          <a:bodyPr/>
          <a:lstStyle/>
          <a:p>
            <a:endParaRPr lang="ru-RU"/>
          </a:p>
        </p:txBody>
      </p:sp>
      <p:sp>
        <p:nvSpPr>
          <p:cNvPr id="10" name="Text 8"/>
          <p:cNvSpPr/>
          <p:nvPr/>
        </p:nvSpPr>
        <p:spPr>
          <a:xfrm>
            <a:off x="999768" y="3804582"/>
            <a:ext cx="3803333" cy="317540"/>
          </a:xfrm>
          <a:prstGeom prst="rect">
            <a:avLst/>
          </a:prstGeom>
          <a:noFill/>
          <a:ln/>
        </p:spPr>
        <p:txBody>
          <a:bodyPr wrap="none" lIns="0" tIns="0" rIns="0" bIns="0" rtlCol="0" anchor="t"/>
          <a:lstStyle/>
          <a:p>
            <a:pPr>
              <a:lnSpc>
                <a:spcPts val="2500"/>
              </a:lnSpc>
            </a:pPr>
            <a:r>
              <a:rPr lang="en-US" sz="1550" dirty="0" err="1">
                <a:solidFill>
                  <a:schemeClr val="tx1">
                    <a:lumMod val="75000"/>
                    <a:lumOff val="25000"/>
                  </a:schemeClr>
                </a:solidFill>
                <a:latin typeface="Geologica Light" pitchFamily="2" charset="0"/>
                <a:ea typeface="Roboto" pitchFamily="34" charset="-122"/>
                <a:cs typeface="Roboto" pitchFamily="34" charset="-120"/>
              </a:rPr>
              <a:t>Если</a:t>
            </a:r>
            <a:r>
              <a:rPr lang="en-US" sz="1550" dirty="0">
                <a:solidFill>
                  <a:schemeClr val="tx1">
                    <a:lumMod val="75000"/>
                    <a:lumOff val="25000"/>
                  </a:schemeClr>
                </a:solidFill>
                <a:latin typeface="Geologica Light" pitchFamily="2" charset="0"/>
                <a:ea typeface="Roboto" pitchFamily="34" charset="-122"/>
                <a:cs typeface="Roboto" pitchFamily="34" charset="-120"/>
              </a:rPr>
              <a:t> </a:t>
            </a:r>
            <a:r>
              <a:rPr lang="en-US" sz="1550" dirty="0" err="1">
                <a:solidFill>
                  <a:schemeClr val="tx1">
                    <a:lumMod val="75000"/>
                    <a:lumOff val="25000"/>
                  </a:schemeClr>
                </a:solidFill>
                <a:latin typeface="Geologica Light" pitchFamily="2" charset="0"/>
                <a:ea typeface="Roboto" pitchFamily="34" charset="-122"/>
                <a:cs typeface="Roboto" pitchFamily="34" charset="-120"/>
              </a:rPr>
              <a:t>отдушек</a:t>
            </a:r>
            <a:r>
              <a:rPr lang="en-US" sz="1550" dirty="0">
                <a:solidFill>
                  <a:schemeClr val="tx1">
                    <a:lumMod val="75000"/>
                    <a:lumOff val="25000"/>
                  </a:schemeClr>
                </a:solidFill>
                <a:latin typeface="Geologica Light" pitchFamily="2" charset="0"/>
                <a:ea typeface="Roboto" pitchFamily="34" charset="-122"/>
                <a:cs typeface="Roboto" pitchFamily="34" charset="-120"/>
              </a:rPr>
              <a:t> 3 </a:t>
            </a:r>
            <a:r>
              <a:rPr lang="en-GB" sz="1550" dirty="0">
                <a:solidFill>
                  <a:schemeClr val="tx1">
                    <a:lumMod val="75000"/>
                    <a:lumOff val="25000"/>
                  </a:schemeClr>
                </a:solidFill>
                <a:latin typeface="Geologica Light" pitchFamily="2" charset="0"/>
              </a:rPr>
              <a:t>– </a:t>
            </a:r>
            <a:r>
              <a:rPr lang="en-US" sz="1550" dirty="0">
                <a:solidFill>
                  <a:schemeClr val="tx1">
                    <a:lumMod val="75000"/>
                    <a:lumOff val="25000"/>
                  </a:schemeClr>
                </a:solidFill>
                <a:latin typeface="Geologica Light" pitchFamily="2" charset="0"/>
                <a:ea typeface="Roboto" pitchFamily="34" charset="-122"/>
                <a:cs typeface="Roboto" pitchFamily="34" charset="-120"/>
              </a:rPr>
              <a:t>4 </a:t>
            </a:r>
            <a:r>
              <a:rPr lang="en-GB" sz="1550" dirty="0">
                <a:solidFill>
                  <a:schemeClr val="tx1">
                    <a:lumMod val="75000"/>
                    <a:lumOff val="25000"/>
                  </a:schemeClr>
                </a:solidFill>
                <a:latin typeface="Geologica Light" pitchFamily="2" charset="0"/>
              </a:rPr>
              <a:t>—</a:t>
            </a:r>
            <a:r>
              <a:rPr lang="en-GB" sz="1550" baseline="30000" dirty="0">
                <a:solidFill>
                  <a:schemeClr val="tx1">
                    <a:lumMod val="75000"/>
                    <a:lumOff val="25000"/>
                  </a:schemeClr>
                </a:solidFill>
                <a:latin typeface="Geologica Light" pitchFamily="2" charset="0"/>
              </a:rPr>
              <a:t> </a:t>
            </a:r>
            <a:r>
              <a:rPr lang="en-US" sz="1550" dirty="0" err="1">
                <a:solidFill>
                  <a:schemeClr val="tx1">
                    <a:lumMod val="75000"/>
                    <a:lumOff val="25000"/>
                  </a:schemeClr>
                </a:solidFill>
                <a:latin typeface="Geologica Light" pitchFamily="2" charset="0"/>
                <a:ea typeface="Roboto" pitchFamily="34" charset="-122"/>
                <a:cs typeface="Roboto" pitchFamily="34" charset="-120"/>
              </a:rPr>
              <a:t>их</a:t>
            </a:r>
            <a:r>
              <a:rPr lang="en-US" sz="1550" dirty="0">
                <a:solidFill>
                  <a:schemeClr val="tx1">
                    <a:lumMod val="75000"/>
                    <a:lumOff val="25000"/>
                  </a:schemeClr>
                </a:solidFill>
                <a:latin typeface="Geologica Light" pitchFamily="2" charset="0"/>
                <a:ea typeface="Roboto" pitchFamily="34" charset="-122"/>
                <a:cs typeface="Roboto" pitchFamily="34" charset="-120"/>
              </a:rPr>
              <a:t> </a:t>
            </a:r>
            <a:r>
              <a:rPr lang="en-US" sz="1550" dirty="0" err="1">
                <a:solidFill>
                  <a:schemeClr val="tx1">
                    <a:lumMod val="75000"/>
                    <a:lumOff val="25000"/>
                  </a:schemeClr>
                </a:solidFill>
                <a:latin typeface="Geologica Light" pitchFamily="2" charset="0"/>
                <a:ea typeface="Roboto" pitchFamily="34" charset="-122"/>
                <a:cs typeface="Roboto" pitchFamily="34" charset="-120"/>
              </a:rPr>
              <a:t>много</a:t>
            </a:r>
            <a:endParaRPr lang="en-US" sz="1550" dirty="0">
              <a:solidFill>
                <a:schemeClr val="tx1">
                  <a:lumMod val="75000"/>
                  <a:lumOff val="25000"/>
                </a:schemeClr>
              </a:solidFill>
              <a:latin typeface="Geologica Light" pitchFamily="2" charset="0"/>
            </a:endParaRPr>
          </a:p>
        </p:txBody>
      </p:sp>
      <p:sp>
        <p:nvSpPr>
          <p:cNvPr id="11" name="Shape 9"/>
          <p:cNvSpPr/>
          <p:nvPr/>
        </p:nvSpPr>
        <p:spPr>
          <a:xfrm>
            <a:off x="5207437" y="3598604"/>
            <a:ext cx="4215408" cy="729496"/>
          </a:xfrm>
          <a:prstGeom prst="roundRect">
            <a:avLst>
              <a:gd name="adj" fmla="val 11427"/>
            </a:avLst>
          </a:prstGeom>
          <a:solidFill>
            <a:srgbClr val="9CD4EA"/>
          </a:solidFill>
          <a:ln w="7620">
            <a:solidFill>
              <a:srgbClr val="C7C7D0"/>
            </a:solidFill>
            <a:prstDash val="solid"/>
          </a:ln>
        </p:spPr>
        <p:txBody>
          <a:bodyPr/>
          <a:lstStyle/>
          <a:p>
            <a:endParaRPr lang="ru-RU"/>
          </a:p>
        </p:txBody>
      </p:sp>
      <p:sp>
        <p:nvSpPr>
          <p:cNvPr id="12" name="Text 10"/>
          <p:cNvSpPr/>
          <p:nvPr/>
        </p:nvSpPr>
        <p:spPr>
          <a:xfrm>
            <a:off x="5413415" y="3804582"/>
            <a:ext cx="3803452" cy="317540"/>
          </a:xfrm>
          <a:prstGeom prst="rect">
            <a:avLst/>
          </a:prstGeom>
          <a:noFill/>
          <a:ln/>
        </p:spPr>
        <p:txBody>
          <a:bodyPr wrap="none" lIns="0" tIns="0" rIns="0" bIns="0" rtlCol="0" anchor="t"/>
          <a:lstStyle/>
          <a:p>
            <a:pPr>
              <a:lnSpc>
                <a:spcPts val="2500"/>
              </a:lnSpc>
            </a:pPr>
            <a:r>
              <a:rPr lang="en-US" sz="1550" dirty="0">
                <a:solidFill>
                  <a:srgbClr val="3C3939"/>
                </a:solidFill>
                <a:latin typeface="Geologica Light" pitchFamily="2" charset="0"/>
                <a:ea typeface="Roboto" pitchFamily="34" charset="-122"/>
                <a:cs typeface="Roboto" pitchFamily="34" charset="-120"/>
              </a:rPr>
              <a:t>Если ПАВ </a:t>
            </a:r>
            <a:r>
              <a:rPr lang="en-US" sz="1550" dirty="0" err="1">
                <a:solidFill>
                  <a:srgbClr val="3C3939"/>
                </a:solidFill>
                <a:latin typeface="Geologica Light" pitchFamily="2" charset="0"/>
                <a:ea typeface="Roboto" pitchFamily="34" charset="-122"/>
                <a:cs typeface="Roboto" pitchFamily="34" charset="-120"/>
              </a:rPr>
              <a:t>больше</a:t>
            </a:r>
            <a:r>
              <a:rPr lang="en-US" sz="1550" dirty="0">
                <a:solidFill>
                  <a:srgbClr val="3C3939"/>
                </a:solidFill>
                <a:latin typeface="Geologica Light" pitchFamily="2" charset="0"/>
                <a:ea typeface="Roboto" pitchFamily="34" charset="-122"/>
                <a:cs typeface="Roboto" pitchFamily="34" charset="-120"/>
              </a:rPr>
              <a:t> 2</a:t>
            </a:r>
            <a:r>
              <a:rPr lang="en-GB" sz="1550" dirty="0">
                <a:solidFill>
                  <a:schemeClr val="tx1">
                    <a:lumMod val="75000"/>
                    <a:lumOff val="25000"/>
                  </a:schemeClr>
                </a:solidFill>
                <a:latin typeface="Geologica" pitchFamily="2" charset="0"/>
              </a:rPr>
              <a:t> – </a:t>
            </a:r>
            <a:r>
              <a:rPr lang="en-US" sz="1550" dirty="0">
                <a:solidFill>
                  <a:srgbClr val="3C3939"/>
                </a:solidFill>
                <a:latin typeface="Geologica Light" pitchFamily="2" charset="0"/>
                <a:ea typeface="Roboto" pitchFamily="34" charset="-122"/>
                <a:cs typeface="Roboto" pitchFamily="34" charset="-120"/>
              </a:rPr>
              <a:t>3 </a:t>
            </a:r>
            <a:r>
              <a:rPr lang="en-GB" sz="1550" dirty="0">
                <a:solidFill>
                  <a:schemeClr val="tx1">
                    <a:lumMod val="75000"/>
                    <a:lumOff val="25000"/>
                  </a:schemeClr>
                </a:solidFill>
                <a:latin typeface="Geologica" pitchFamily="2" charset="0"/>
              </a:rPr>
              <a:t>—</a:t>
            </a:r>
            <a:r>
              <a:rPr lang="en-US" sz="1550" dirty="0">
                <a:solidFill>
                  <a:srgbClr val="3C3939"/>
                </a:solidFill>
                <a:latin typeface="Geologica Light" pitchFamily="2" charset="0"/>
                <a:ea typeface="Roboto" pitchFamily="34" charset="-122"/>
                <a:cs typeface="Roboto" pitchFamily="34" charset="-120"/>
              </a:rPr>
              <a:t> их много</a:t>
            </a:r>
            <a:endParaRPr lang="en-US" sz="1550" dirty="0"/>
          </a:p>
        </p:txBody>
      </p:sp>
      <p:sp>
        <p:nvSpPr>
          <p:cNvPr id="13" name="Shape 11"/>
          <p:cNvSpPr/>
          <p:nvPr/>
        </p:nvSpPr>
        <p:spPr>
          <a:xfrm>
            <a:off x="9621203" y="3598604"/>
            <a:ext cx="4215289" cy="729496"/>
          </a:xfrm>
          <a:prstGeom prst="roundRect">
            <a:avLst>
              <a:gd name="adj" fmla="val 11427"/>
            </a:avLst>
          </a:prstGeom>
          <a:solidFill>
            <a:srgbClr val="9CD4EA"/>
          </a:solidFill>
          <a:ln w="7620">
            <a:solidFill>
              <a:srgbClr val="C7C7D0"/>
            </a:solidFill>
            <a:prstDash val="solid"/>
          </a:ln>
        </p:spPr>
        <p:txBody>
          <a:bodyPr/>
          <a:lstStyle/>
          <a:p>
            <a:endParaRPr lang="ru-RU"/>
          </a:p>
        </p:txBody>
      </p:sp>
      <p:sp>
        <p:nvSpPr>
          <p:cNvPr id="14" name="Text 12"/>
          <p:cNvSpPr/>
          <p:nvPr/>
        </p:nvSpPr>
        <p:spPr>
          <a:xfrm>
            <a:off x="9827181" y="3804582"/>
            <a:ext cx="3803333" cy="317540"/>
          </a:xfrm>
          <a:prstGeom prst="rect">
            <a:avLst/>
          </a:prstGeom>
          <a:noFill/>
          <a:ln/>
        </p:spPr>
        <p:txBody>
          <a:bodyPr wrap="none" lIns="0" tIns="0" rIns="0" bIns="0" rtlCol="0" anchor="t"/>
          <a:lstStyle/>
          <a:p>
            <a:pPr>
              <a:lnSpc>
                <a:spcPts val="2500"/>
              </a:lnSpc>
            </a:pPr>
            <a:r>
              <a:rPr lang="en-US" sz="1550" dirty="0" err="1">
                <a:solidFill>
                  <a:srgbClr val="3C3939"/>
                </a:solidFill>
                <a:latin typeface="Geologica Light" pitchFamily="2" charset="0"/>
                <a:ea typeface="Roboto" pitchFamily="34" charset="-122"/>
                <a:cs typeface="Roboto" pitchFamily="34" charset="-120"/>
              </a:rPr>
              <a:t>Парабены</a:t>
            </a:r>
            <a:r>
              <a:rPr lang="en-US" sz="1550" dirty="0">
                <a:solidFill>
                  <a:srgbClr val="3C3939"/>
                </a:solidFill>
                <a:latin typeface="Geologica Light" pitchFamily="2" charset="0"/>
                <a:ea typeface="Roboto" pitchFamily="34" charset="-122"/>
                <a:cs typeface="Roboto" pitchFamily="34" charset="-120"/>
              </a:rPr>
              <a:t> </a:t>
            </a:r>
            <a:r>
              <a:rPr lang="en-GB" sz="1550" dirty="0">
                <a:solidFill>
                  <a:schemeClr val="tx1">
                    <a:lumMod val="75000"/>
                    <a:lumOff val="25000"/>
                  </a:schemeClr>
                </a:solidFill>
                <a:latin typeface="Geologica" pitchFamily="2" charset="0"/>
              </a:rPr>
              <a:t>—</a:t>
            </a:r>
            <a:r>
              <a:rPr lang="en-US" sz="1550" dirty="0">
                <a:solidFill>
                  <a:srgbClr val="3C3939"/>
                </a:solidFill>
                <a:latin typeface="Geologica Light" pitchFamily="2" charset="0"/>
                <a:ea typeface="Roboto" pitchFamily="34" charset="-122"/>
                <a:cs typeface="Roboto" pitchFamily="34" charset="-120"/>
              </a:rPr>
              <a:t> страшно и опасно</a:t>
            </a:r>
            <a:endParaRPr lang="en-US" sz="1550" dirty="0"/>
          </a:p>
        </p:txBody>
      </p:sp>
      <p:sp>
        <p:nvSpPr>
          <p:cNvPr id="15" name="Shape 13"/>
          <p:cNvSpPr/>
          <p:nvPr/>
        </p:nvSpPr>
        <p:spPr>
          <a:xfrm>
            <a:off x="793790" y="4526458"/>
            <a:ext cx="13042702" cy="729496"/>
          </a:xfrm>
          <a:prstGeom prst="roundRect">
            <a:avLst>
              <a:gd name="adj" fmla="val 11427"/>
            </a:avLst>
          </a:prstGeom>
          <a:solidFill>
            <a:srgbClr val="9CD4EA"/>
          </a:solidFill>
          <a:ln w="7620">
            <a:solidFill>
              <a:srgbClr val="C7C7D0"/>
            </a:solidFill>
            <a:prstDash val="solid"/>
          </a:ln>
        </p:spPr>
        <p:txBody>
          <a:bodyPr/>
          <a:lstStyle/>
          <a:p>
            <a:endParaRPr lang="ru-RU"/>
          </a:p>
        </p:txBody>
      </p:sp>
      <p:sp>
        <p:nvSpPr>
          <p:cNvPr id="16" name="Text 14"/>
          <p:cNvSpPr/>
          <p:nvPr/>
        </p:nvSpPr>
        <p:spPr>
          <a:xfrm>
            <a:off x="999768" y="4732436"/>
            <a:ext cx="12630745" cy="317540"/>
          </a:xfrm>
          <a:prstGeom prst="rect">
            <a:avLst/>
          </a:prstGeom>
          <a:noFill/>
          <a:ln/>
        </p:spPr>
        <p:txBody>
          <a:bodyPr wrap="none" lIns="0" tIns="0" rIns="0" bIns="0" rtlCol="0" anchor="t"/>
          <a:lstStyle/>
          <a:p>
            <a:pPr marL="0" indent="0" algn="l">
              <a:lnSpc>
                <a:spcPts val="2500"/>
              </a:lnSpc>
              <a:buNone/>
            </a:pPr>
            <a:r>
              <a:rPr lang="en-US" sz="1550" dirty="0" err="1">
                <a:solidFill>
                  <a:srgbClr val="3C3939"/>
                </a:solidFill>
                <a:latin typeface="Geologica Light" pitchFamily="2" charset="0"/>
                <a:ea typeface="Roboto" pitchFamily="34" charset="-122"/>
                <a:cs typeface="Roboto" pitchFamily="34" charset="-120"/>
              </a:rPr>
              <a:t>Спирты</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сушат</a:t>
            </a:r>
            <a:endParaRPr lang="en-US" sz="15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11510" y="534233"/>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КОСМЕТИКА</a:t>
            </a:r>
            <a:endParaRPr lang="en-US" sz="3900" dirty="0"/>
          </a:p>
        </p:txBody>
      </p:sp>
      <p:sp>
        <p:nvSpPr>
          <p:cNvPr id="3" name="Text 1"/>
          <p:cNvSpPr/>
          <p:nvPr/>
        </p:nvSpPr>
        <p:spPr>
          <a:xfrm>
            <a:off x="2889290" y="2465367"/>
            <a:ext cx="2917150" cy="1108115"/>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Geologica Light" pitchFamily="2" charset="0"/>
                <a:ea typeface="Raleway" pitchFamily="34" charset="-122"/>
                <a:cs typeface="Raleway" pitchFamily="34" charset="-120"/>
              </a:rPr>
              <a:t>Профессиональная, </a:t>
            </a:r>
          </a:p>
          <a:p>
            <a:pPr marL="0" indent="0" algn="l">
              <a:lnSpc>
                <a:spcPts val="2900"/>
              </a:lnSpc>
              <a:buNone/>
            </a:pPr>
            <a:r>
              <a:rPr lang="en-US" sz="2300" dirty="0" err="1">
                <a:solidFill>
                  <a:srgbClr val="1B1B27"/>
                </a:solidFill>
                <a:latin typeface="Geologica Light" pitchFamily="2" charset="0"/>
                <a:ea typeface="Raleway" pitchFamily="34" charset="-122"/>
                <a:cs typeface="Raleway" pitchFamily="34" charset="-120"/>
              </a:rPr>
              <a:t>Масс-маркет</a:t>
            </a:r>
            <a:r>
              <a:rPr lang="en-US" sz="2300" dirty="0">
                <a:solidFill>
                  <a:srgbClr val="1B1B27"/>
                </a:solidFill>
                <a:latin typeface="Geologica Light" pitchFamily="2" charset="0"/>
                <a:ea typeface="Raleway" pitchFamily="34" charset="-122"/>
                <a:cs typeface="Raleway" pitchFamily="34" charset="-120"/>
              </a:rPr>
              <a:t>,</a:t>
            </a:r>
          </a:p>
          <a:p>
            <a:pPr marL="0" indent="0" algn="l">
              <a:lnSpc>
                <a:spcPts val="2900"/>
              </a:lnSpc>
              <a:buNone/>
            </a:pPr>
            <a:r>
              <a:rPr lang="en-US" sz="2300" dirty="0" err="1">
                <a:solidFill>
                  <a:srgbClr val="1B1B27"/>
                </a:solidFill>
                <a:latin typeface="Geologica Light" pitchFamily="2" charset="0"/>
                <a:ea typeface="Raleway" pitchFamily="34" charset="-122"/>
                <a:cs typeface="Raleway" pitchFamily="34" charset="-120"/>
              </a:rPr>
              <a:t>Люкс</a:t>
            </a:r>
            <a:endParaRPr lang="en-US" sz="2300" dirty="0"/>
          </a:p>
        </p:txBody>
      </p:sp>
      <p:sp>
        <p:nvSpPr>
          <p:cNvPr id="4" name="Text 2"/>
          <p:cNvSpPr/>
          <p:nvPr/>
        </p:nvSpPr>
        <p:spPr>
          <a:xfrm>
            <a:off x="2889290" y="3771841"/>
            <a:ext cx="3115270" cy="1649432"/>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Различия в формулах, ингредиентах, концентрациях активных веществ, упаковке, ценовой категории и </a:t>
            </a:r>
            <a:r>
              <a:rPr lang="en-US" sz="1550" b="1" dirty="0">
                <a:solidFill>
                  <a:srgbClr val="3C3939"/>
                </a:solidFill>
                <a:latin typeface="Geologica Light" pitchFamily="2" charset="0"/>
                <a:ea typeface="Roboto" pitchFamily="34" charset="-122"/>
                <a:cs typeface="Roboto" pitchFamily="34" charset="-120"/>
              </a:rPr>
              <a:t>месте реализации</a:t>
            </a:r>
            <a:r>
              <a:rPr lang="en-US" sz="1550" dirty="0">
                <a:solidFill>
                  <a:srgbClr val="3C3939"/>
                </a:solidFill>
                <a:latin typeface="Geologica Light" pitchFamily="2" charset="0"/>
                <a:ea typeface="Roboto" pitchFamily="34" charset="-122"/>
                <a:cs typeface="Roboto" pitchFamily="34" charset="-120"/>
              </a:rPr>
              <a:t>.</a:t>
            </a:r>
            <a:endParaRPr lang="en-US" sz="1550" dirty="0"/>
          </a:p>
        </p:txBody>
      </p:sp>
      <p:sp>
        <p:nvSpPr>
          <p:cNvPr id="5" name="Text 3"/>
          <p:cNvSpPr/>
          <p:nvPr/>
        </p:nvSpPr>
        <p:spPr>
          <a:xfrm>
            <a:off x="7945874" y="2469473"/>
            <a:ext cx="2861787" cy="780753"/>
          </a:xfrm>
          <a:prstGeom prst="rect">
            <a:avLst/>
          </a:prstGeom>
          <a:noFill/>
          <a:ln/>
        </p:spPr>
        <p:txBody>
          <a:bodyPr wrap="none" lIns="0" tIns="0" rIns="0" bIns="0" rtlCol="0" anchor="t"/>
          <a:lstStyle/>
          <a:p>
            <a:pPr marL="0" indent="0" algn="l">
              <a:lnSpc>
                <a:spcPts val="2900"/>
              </a:lnSpc>
              <a:buNone/>
            </a:pPr>
            <a:r>
              <a:rPr lang="en-US" sz="2300" dirty="0" err="1">
                <a:solidFill>
                  <a:srgbClr val="1B1B27"/>
                </a:solidFill>
                <a:latin typeface="Geologica Light" pitchFamily="2" charset="0"/>
                <a:ea typeface="Raleway" pitchFamily="34" charset="-122"/>
                <a:cs typeface="Raleway" pitchFamily="34" charset="-120"/>
              </a:rPr>
              <a:t>Косметика</a:t>
            </a:r>
            <a:endParaRPr lang="en-US" sz="2300" dirty="0">
              <a:solidFill>
                <a:srgbClr val="1B1B27"/>
              </a:solidFill>
              <a:latin typeface="Geologica Light" pitchFamily="2" charset="0"/>
              <a:ea typeface="Raleway" pitchFamily="34" charset="-122"/>
              <a:cs typeface="Raleway" pitchFamily="34" charset="-120"/>
            </a:endParaRPr>
          </a:p>
          <a:p>
            <a:pPr marL="0" indent="0" algn="l">
              <a:lnSpc>
                <a:spcPts val="2900"/>
              </a:lnSpc>
              <a:buNone/>
            </a:pPr>
            <a:r>
              <a:rPr lang="en-US" sz="2300" dirty="0" err="1">
                <a:solidFill>
                  <a:srgbClr val="1B1B27"/>
                </a:solidFill>
                <a:latin typeface="Geologica Light" pitchFamily="2" charset="0"/>
                <a:ea typeface="Raleway" pitchFamily="34" charset="-122"/>
                <a:cs typeface="Raleway" pitchFamily="34" charset="-120"/>
              </a:rPr>
              <a:t>или</a:t>
            </a:r>
            <a:r>
              <a:rPr lang="en-US" sz="2300" dirty="0">
                <a:solidFill>
                  <a:srgbClr val="1B1B27"/>
                </a:solidFill>
                <a:latin typeface="Geologica Light" pitchFamily="2" charset="0"/>
                <a:ea typeface="Raleway" pitchFamily="34" charset="-122"/>
                <a:cs typeface="Raleway" pitchFamily="34" charset="-120"/>
              </a:rPr>
              <a:t> Космецевтика?</a:t>
            </a:r>
            <a:endParaRPr lang="en-US" sz="2300" dirty="0"/>
          </a:p>
        </p:txBody>
      </p:sp>
      <p:sp>
        <p:nvSpPr>
          <p:cNvPr id="6" name="Text 4"/>
          <p:cNvSpPr/>
          <p:nvPr/>
        </p:nvSpPr>
        <p:spPr>
          <a:xfrm>
            <a:off x="7945874" y="3775948"/>
            <a:ext cx="3255526" cy="2046327"/>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Понимание грани между средствами, ориентированными на эстетику, и </a:t>
            </a:r>
            <a:r>
              <a:rPr lang="en-US" sz="1550" dirty="0" err="1">
                <a:solidFill>
                  <a:srgbClr val="3C3939"/>
                </a:solidFill>
                <a:latin typeface="Geologica Light" pitchFamily="2" charset="0"/>
                <a:ea typeface="Roboto" pitchFamily="34" charset="-122"/>
                <a:cs typeface="Roboto" pitchFamily="34" charset="-120"/>
              </a:rPr>
              <a:t>продуктами</a:t>
            </a:r>
            <a:br>
              <a:rPr lang="en-US" sz="1550" dirty="0">
                <a:solidFill>
                  <a:srgbClr val="3C3939"/>
                </a:solidFill>
                <a:latin typeface="Geologica Light" pitchFamily="2" charset="0"/>
                <a:ea typeface="Roboto" pitchFamily="34" charset="-122"/>
                <a:cs typeface="Roboto" pitchFamily="34" charset="-120"/>
              </a:rPr>
            </a:br>
            <a:r>
              <a:rPr lang="en-US" sz="1550" dirty="0">
                <a:solidFill>
                  <a:srgbClr val="3C3939"/>
                </a:solidFill>
                <a:latin typeface="Geologica Light" pitchFamily="2" charset="0"/>
                <a:ea typeface="Roboto" pitchFamily="34" charset="-122"/>
                <a:cs typeface="Roboto" pitchFamily="34" charset="-120"/>
              </a:rPr>
              <a:t>с более выраженным терапевтическим действием.</a:t>
            </a:r>
            <a:endParaRPr lang="en-US" sz="15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434370" y="482322"/>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КОСМЕТИКА</a:t>
            </a:r>
            <a:endParaRPr lang="en-US" sz="3900" dirty="0"/>
          </a:p>
        </p:txBody>
      </p:sp>
      <p:sp>
        <p:nvSpPr>
          <p:cNvPr id="3" name="Text 1"/>
          <p:cNvSpPr/>
          <p:nvPr/>
        </p:nvSpPr>
        <p:spPr>
          <a:xfrm>
            <a:off x="3102651" y="2697361"/>
            <a:ext cx="4555449" cy="2608064"/>
          </a:xfrm>
          <a:prstGeom prst="rect">
            <a:avLst/>
          </a:prstGeom>
          <a:noFill/>
          <a:ln/>
        </p:spPr>
        <p:txBody>
          <a:bodyPr wrap="square" lIns="0" tIns="0" rIns="0" bIns="0" rtlCol="0" anchor="t"/>
          <a:lstStyle/>
          <a:p>
            <a:pPr>
              <a:lnSpc>
                <a:spcPts val="2500"/>
              </a:lnSpc>
            </a:pPr>
            <a:r>
              <a:rPr lang="en-US" sz="1550" b="1" dirty="0">
                <a:solidFill>
                  <a:srgbClr val="3C3939"/>
                </a:solidFill>
                <a:latin typeface="Geologica Light" pitchFamily="2" charset="0"/>
                <a:ea typeface="Roboto" pitchFamily="34" charset="-122"/>
                <a:cs typeface="Roboto" pitchFamily="34" charset="-120"/>
              </a:rPr>
              <a:t>Парфюмерно-косметическая </a:t>
            </a:r>
            <a:r>
              <a:rPr lang="en-US" sz="1550" b="1" dirty="0" err="1">
                <a:solidFill>
                  <a:srgbClr val="3C3939"/>
                </a:solidFill>
                <a:latin typeface="Geologica Light" pitchFamily="2" charset="0"/>
                <a:ea typeface="Roboto" pitchFamily="34" charset="-122"/>
                <a:cs typeface="Roboto" pitchFamily="34" charset="-120"/>
              </a:rPr>
              <a:t>продукция</a:t>
            </a:r>
            <a:r>
              <a:rPr lang="en-US" sz="1550" dirty="0">
                <a:solidFill>
                  <a:srgbClr val="3C3939"/>
                </a:solidFill>
                <a:latin typeface="Geologica Light" pitchFamily="2" charset="0"/>
                <a:ea typeface="Roboto" pitchFamily="34" charset="-122"/>
                <a:cs typeface="Roboto" pitchFamily="34" charset="-120"/>
              </a:rPr>
              <a:t> </a:t>
            </a:r>
            <a:r>
              <a:rPr lang="en-GB" sz="1550" dirty="0">
                <a:solidFill>
                  <a:schemeClr val="tx1">
                    <a:lumMod val="75000"/>
                    <a:lumOff val="25000"/>
                  </a:schemeClr>
                </a:solidFill>
                <a:latin typeface="Geologica" pitchFamily="2" charset="0"/>
              </a:rPr>
              <a:t>—</a:t>
            </a:r>
            <a:r>
              <a:rPr lang="en-US" sz="1550" dirty="0">
                <a:solidFill>
                  <a:srgbClr val="3C3939"/>
                </a:solidFill>
                <a:latin typeface="Geologica Light" pitchFamily="2" charset="0"/>
                <a:ea typeface="Roboto" pitchFamily="34" charset="-122"/>
                <a:cs typeface="Roboto" pitchFamily="34" charset="-120"/>
              </a:rPr>
              <a:t> смеси веществ, предназначенные для нанесения непосредственно на внешний покров человека (кожу, волосы, ногти, губы и тд) или слизистую оболочку с главной целью их очищения, защиты, изменения внешнего вида, ухода за ними;</a:t>
            </a:r>
            <a:endParaRPr lang="en-US" sz="1550" dirty="0"/>
          </a:p>
        </p:txBody>
      </p:sp>
      <p:sp>
        <p:nvSpPr>
          <p:cNvPr id="4" name="Shape 2"/>
          <p:cNvSpPr/>
          <p:nvPr/>
        </p:nvSpPr>
        <p:spPr>
          <a:xfrm>
            <a:off x="3102651" y="5430500"/>
            <a:ext cx="5890261" cy="843201"/>
          </a:xfrm>
          <a:prstGeom prst="roundRect">
            <a:avLst>
              <a:gd name="adj" fmla="val 9886"/>
            </a:avLst>
          </a:prstGeom>
          <a:solidFill>
            <a:srgbClr val="9CD4EA"/>
          </a:solidFill>
          <a:ln/>
        </p:spPr>
        <p:txBody>
          <a:bodyPr/>
          <a:lstStyle/>
          <a:p>
            <a:endParaRPr lang="ru-RU"/>
          </a:p>
        </p:txBody>
      </p:sp>
      <p:pic>
        <p:nvPicPr>
          <p:cNvPr id="5" name="Image 0" descr="preencoded.png"/>
          <p:cNvPicPr>
            <a:picLocks noChangeAspect="1"/>
          </p:cNvPicPr>
          <p:nvPr/>
        </p:nvPicPr>
        <p:blipFill>
          <a:blip r:embed="rId3">
            <a:lum bright="70000" contrast="-70000"/>
          </a:blip>
          <a:stretch>
            <a:fillRect/>
          </a:stretch>
        </p:blipFill>
        <p:spPr>
          <a:xfrm>
            <a:off x="8553930" y="5501096"/>
            <a:ext cx="404101" cy="323203"/>
          </a:xfrm>
          <a:prstGeom prst="rect">
            <a:avLst/>
          </a:prstGeom>
        </p:spPr>
      </p:pic>
      <p:sp>
        <p:nvSpPr>
          <p:cNvPr id="6" name="Text 3"/>
          <p:cNvSpPr/>
          <p:nvPr/>
        </p:nvSpPr>
        <p:spPr>
          <a:xfrm>
            <a:off x="3324943" y="5678388"/>
            <a:ext cx="5228987" cy="317540"/>
          </a:xfrm>
          <a:prstGeom prst="rect">
            <a:avLst/>
          </a:prstGeom>
          <a:noFill/>
          <a:ln/>
        </p:spPr>
        <p:txBody>
          <a:bodyPr wrap="none" lIns="0" tIns="0" rIns="0" bIns="0" rtlCol="0" anchor="t"/>
          <a:lstStyle/>
          <a:p>
            <a:pPr marL="0" indent="0" algn="l">
              <a:lnSpc>
                <a:spcPts val="2500"/>
              </a:lnSpc>
              <a:buNone/>
            </a:pPr>
            <a:r>
              <a:rPr lang="en-US" sz="1550" dirty="0">
                <a:solidFill>
                  <a:srgbClr val="000000"/>
                </a:solidFill>
                <a:latin typeface="Geologica Light" pitchFamily="2" charset="0"/>
                <a:ea typeface="Roboto" pitchFamily="34" charset="-122"/>
                <a:cs typeface="Roboto" pitchFamily="34" charset="-120"/>
              </a:rPr>
              <a:t>Мы сфокусируемся на уходовой косметике для лица</a:t>
            </a:r>
            <a:endParaRPr lang="en-US" sz="155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073950" y="600075"/>
            <a:ext cx="963394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ЗАЧЕМ ЧИТАТЬ СОСТАВЫ КОСМЕТИКИ?</a:t>
            </a:r>
            <a:endParaRPr lang="en-US" sz="3900" dirty="0"/>
          </a:p>
        </p:txBody>
      </p:sp>
      <p:pic>
        <p:nvPicPr>
          <p:cNvPr id="3" name="Image 0" descr="preencoded.png"/>
          <p:cNvPicPr>
            <a:picLocks noChangeAspect="1"/>
          </p:cNvPicPr>
          <p:nvPr/>
        </p:nvPicPr>
        <p:blipFill>
          <a:blip r:embed="rId3"/>
          <a:stretch>
            <a:fillRect/>
          </a:stretch>
        </p:blipFill>
        <p:spPr>
          <a:xfrm>
            <a:off x="1056680" y="2454831"/>
            <a:ext cx="496133" cy="496133"/>
          </a:xfrm>
          <a:prstGeom prst="rect">
            <a:avLst/>
          </a:prstGeom>
        </p:spPr>
      </p:pic>
      <p:sp>
        <p:nvSpPr>
          <p:cNvPr id="4" name="Text 1"/>
          <p:cNvSpPr/>
          <p:nvPr/>
        </p:nvSpPr>
        <p:spPr>
          <a:xfrm>
            <a:off x="1800820" y="2572584"/>
            <a:ext cx="373058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Понимать, что внутри средства</a:t>
            </a:r>
            <a:endParaRPr lang="en-US" sz="1950" dirty="0"/>
          </a:p>
        </p:txBody>
      </p:sp>
      <p:sp>
        <p:nvSpPr>
          <p:cNvPr id="5" name="Text 2"/>
          <p:cNvSpPr/>
          <p:nvPr/>
        </p:nvSpPr>
        <p:spPr>
          <a:xfrm>
            <a:off x="1800821" y="3001804"/>
            <a:ext cx="4367570" cy="11050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Знание состава позволяет оценить, какие компоненты действительно присутствуют в продукте и в каком примерном количестве.</a:t>
            </a:r>
            <a:endParaRPr lang="en-US" sz="1550" dirty="0"/>
          </a:p>
        </p:txBody>
      </p:sp>
      <p:pic>
        <p:nvPicPr>
          <p:cNvPr id="6" name="Image 1" descr="preencoded.png"/>
          <p:cNvPicPr>
            <a:picLocks noChangeAspect="1"/>
          </p:cNvPicPr>
          <p:nvPr/>
        </p:nvPicPr>
        <p:blipFill>
          <a:blip r:embed="rId4"/>
          <a:stretch>
            <a:fillRect/>
          </a:stretch>
        </p:blipFill>
        <p:spPr>
          <a:xfrm>
            <a:off x="7439144" y="2484298"/>
            <a:ext cx="496133" cy="496133"/>
          </a:xfrm>
          <a:prstGeom prst="rect">
            <a:avLst/>
          </a:prstGeom>
        </p:spPr>
      </p:pic>
      <p:sp>
        <p:nvSpPr>
          <p:cNvPr id="7" name="Text 3"/>
          <p:cNvSpPr/>
          <p:nvPr/>
        </p:nvSpPr>
        <p:spPr>
          <a:xfrm>
            <a:off x="8183285" y="2602051"/>
            <a:ext cx="33191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Выстраивать систему ухода</a:t>
            </a:r>
            <a:endParaRPr lang="en-US" sz="1950" dirty="0"/>
          </a:p>
        </p:txBody>
      </p:sp>
      <p:sp>
        <p:nvSpPr>
          <p:cNvPr id="8" name="Text 4"/>
          <p:cNvSpPr/>
          <p:nvPr/>
        </p:nvSpPr>
        <p:spPr>
          <a:xfrm>
            <a:off x="8183285" y="3031271"/>
            <a:ext cx="4176355" cy="99833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Понимание составов помогает грамотно комбинировать средства, избегая несовместимости компонентов.</a:t>
            </a:r>
            <a:endParaRPr lang="en-US" sz="1550" dirty="0"/>
          </a:p>
        </p:txBody>
      </p:sp>
      <p:pic>
        <p:nvPicPr>
          <p:cNvPr id="9" name="Image 2" descr="preencoded.png"/>
          <p:cNvPicPr>
            <a:picLocks noChangeAspect="1"/>
          </p:cNvPicPr>
          <p:nvPr/>
        </p:nvPicPr>
        <p:blipFill>
          <a:blip r:embed="rId5"/>
          <a:stretch>
            <a:fillRect/>
          </a:stretch>
        </p:blipFill>
        <p:spPr>
          <a:xfrm>
            <a:off x="1056681" y="4757201"/>
            <a:ext cx="496133" cy="496133"/>
          </a:xfrm>
          <a:prstGeom prst="rect">
            <a:avLst/>
          </a:prstGeom>
        </p:spPr>
      </p:pic>
      <p:sp>
        <p:nvSpPr>
          <p:cNvPr id="10" name="Text 5"/>
          <p:cNvSpPr/>
          <p:nvPr/>
        </p:nvSpPr>
        <p:spPr>
          <a:xfrm>
            <a:off x="1800821" y="4874954"/>
            <a:ext cx="399347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Подбирать подходящие средства</a:t>
            </a:r>
            <a:endParaRPr lang="en-US" sz="1950" dirty="0"/>
          </a:p>
        </p:txBody>
      </p:sp>
      <p:sp>
        <p:nvSpPr>
          <p:cNvPr id="11" name="Text 6"/>
          <p:cNvSpPr/>
          <p:nvPr/>
        </p:nvSpPr>
        <p:spPr>
          <a:xfrm>
            <a:off x="1800822" y="5304175"/>
            <a:ext cx="4177070" cy="1402913"/>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Анализ состава позволяет выбрать продукты, соответствующие потребностям конкретного типа кожи.</a:t>
            </a:r>
            <a:endParaRPr lang="en-US" sz="1550" dirty="0"/>
          </a:p>
        </p:txBody>
      </p:sp>
      <p:pic>
        <p:nvPicPr>
          <p:cNvPr id="12" name="Image 3" descr="preencoded.png"/>
          <p:cNvPicPr>
            <a:picLocks noChangeAspect="1"/>
          </p:cNvPicPr>
          <p:nvPr/>
        </p:nvPicPr>
        <p:blipFill>
          <a:blip r:embed="rId6"/>
          <a:stretch>
            <a:fillRect/>
          </a:stretch>
        </p:blipFill>
        <p:spPr>
          <a:xfrm>
            <a:off x="7439144" y="4757200"/>
            <a:ext cx="496133" cy="496133"/>
          </a:xfrm>
          <a:prstGeom prst="rect">
            <a:avLst/>
          </a:prstGeom>
        </p:spPr>
      </p:pic>
      <p:sp>
        <p:nvSpPr>
          <p:cNvPr id="13" name="Text 7"/>
          <p:cNvSpPr/>
          <p:nvPr/>
        </p:nvSpPr>
        <p:spPr>
          <a:xfrm>
            <a:off x="8183285" y="4889896"/>
            <a:ext cx="4810363"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Развеивать мифы у клиентов/пациентов</a:t>
            </a:r>
            <a:endParaRPr lang="en-US" sz="1950" dirty="0"/>
          </a:p>
        </p:txBody>
      </p:sp>
      <p:sp>
        <p:nvSpPr>
          <p:cNvPr id="14" name="Text 8"/>
          <p:cNvSpPr/>
          <p:nvPr/>
        </p:nvSpPr>
        <p:spPr>
          <a:xfrm>
            <a:off x="8183285" y="5319117"/>
            <a:ext cx="4458295" cy="1052393"/>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Знание реальных свойств компонентов помогает бороться с распространенными заблуждениями о косметике.</a:t>
            </a:r>
            <a:endParaRPr lang="en-US" sz="155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pic>
        <p:nvPicPr>
          <p:cNvPr id="3"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5300" y="1179265"/>
            <a:ext cx="5259978" cy="5419215"/>
          </a:xfrm>
          <a:prstGeom prst="rect">
            <a:avLst/>
          </a:prstGeom>
        </p:spPr>
      </p:pic>
      <p:sp>
        <p:nvSpPr>
          <p:cNvPr id="4" name="Text 0"/>
          <p:cNvSpPr/>
          <p:nvPr/>
        </p:nvSpPr>
        <p:spPr>
          <a:xfrm>
            <a:off x="2058711" y="3197543"/>
            <a:ext cx="5279350" cy="2265997"/>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Смогу ли я понять, ЧТО средство рабочее?</a:t>
            </a:r>
            <a:endParaRPr lang="en-US" sz="39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800112"/>
            <a:ext cx="1264408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По составу нельзя понять рабочее средство или нет!</a:t>
            </a:r>
            <a:endParaRPr lang="en-US" sz="3900" dirty="0"/>
          </a:p>
        </p:txBody>
      </p:sp>
      <p:sp>
        <p:nvSpPr>
          <p:cNvPr id="3" name="Text 1"/>
          <p:cNvSpPr/>
          <p:nvPr/>
        </p:nvSpPr>
        <p:spPr>
          <a:xfrm>
            <a:off x="793791" y="3717846"/>
            <a:ext cx="9340810" cy="2321004"/>
          </a:xfrm>
          <a:prstGeom prst="rect">
            <a:avLst/>
          </a:prstGeom>
          <a:noFill/>
          <a:ln/>
        </p:spPr>
        <p:txBody>
          <a:bodyPr wrap="square" lIns="0" tIns="0" rIns="0" bIns="0" rtlCol="0" anchor="t"/>
          <a:lstStyle/>
          <a:p>
            <a:pPr marL="0" indent="0" algn="l">
              <a:lnSpc>
                <a:spcPts val="6700"/>
              </a:lnSpc>
              <a:buNone/>
            </a:pPr>
            <a:r>
              <a:rPr lang="en-US" sz="5350" dirty="0">
                <a:solidFill>
                  <a:srgbClr val="1B1B27"/>
                </a:solidFill>
                <a:latin typeface="Geologica Light" pitchFamily="2" charset="0"/>
                <a:ea typeface="Raleway" pitchFamily="34" charset="-122"/>
                <a:cs typeface="Raleway" pitchFamily="34" charset="-120"/>
              </a:rPr>
              <a:t>Косметика априори должна быть безопасной!</a:t>
            </a:r>
            <a:endParaRPr lang="en-US" sz="5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301948"/>
            <a:ext cx="965727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Состав — это инструкция, а не приговор</a:t>
            </a:r>
            <a:endParaRPr lang="en-US" sz="3900" dirty="0"/>
          </a:p>
        </p:txBody>
      </p:sp>
      <p:sp>
        <p:nvSpPr>
          <p:cNvPr id="3" name="Shape 1"/>
          <p:cNvSpPr/>
          <p:nvPr/>
        </p:nvSpPr>
        <p:spPr>
          <a:xfrm>
            <a:off x="793790" y="2442924"/>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4" name="Text 2"/>
          <p:cNvSpPr/>
          <p:nvPr/>
        </p:nvSpPr>
        <p:spPr>
          <a:xfrm>
            <a:off x="1438632" y="2480072"/>
            <a:ext cx="3514368" cy="744141"/>
          </a:xfrm>
          <a:prstGeom prst="rect">
            <a:avLst/>
          </a:prstGeom>
          <a:noFill/>
          <a:ln/>
        </p:spPr>
        <p:txBody>
          <a:bodyPr wrap="squar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Мы не будем учить таблицу Менделеева</a:t>
            </a:r>
            <a:endParaRPr lang="en-US" sz="2300" dirty="0"/>
          </a:p>
        </p:txBody>
      </p:sp>
      <p:sp>
        <p:nvSpPr>
          <p:cNvPr id="5" name="Text 3"/>
          <p:cNvSpPr/>
          <p:nvPr/>
        </p:nvSpPr>
        <p:spPr>
          <a:xfrm>
            <a:off x="1438632" y="3422571"/>
            <a:ext cx="4631968"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Нам не нужно запоминать все химические формулы и классификации. Важно понимать принципы работы ингредиентов.</a:t>
            </a:r>
            <a:endParaRPr lang="en-US" sz="1550" dirty="0"/>
          </a:p>
        </p:txBody>
      </p:sp>
      <p:sp>
        <p:nvSpPr>
          <p:cNvPr id="6" name="Shape 4"/>
          <p:cNvSpPr/>
          <p:nvPr/>
        </p:nvSpPr>
        <p:spPr>
          <a:xfrm>
            <a:off x="793790" y="4772025"/>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7" name="Text 5"/>
          <p:cNvSpPr/>
          <p:nvPr/>
        </p:nvSpPr>
        <p:spPr>
          <a:xfrm>
            <a:off x="1438632" y="4809173"/>
            <a:ext cx="4276368" cy="744141"/>
          </a:xfrm>
          <a:prstGeom prst="rect">
            <a:avLst/>
          </a:prstGeom>
          <a:noFill/>
          <a:ln/>
        </p:spPr>
        <p:txBody>
          <a:bodyPr wrap="squar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Мы будем </a:t>
            </a:r>
            <a:r>
              <a:rPr lang="en-US" sz="2300" dirty="0" err="1">
                <a:solidFill>
                  <a:srgbClr val="3C3939"/>
                </a:solidFill>
                <a:latin typeface="Geologica Light" pitchFamily="2" charset="0"/>
                <a:ea typeface="Raleway" pitchFamily="34" charset="-122"/>
                <a:cs typeface="Raleway" pitchFamily="34" charset="-120"/>
              </a:rPr>
              <a:t>собирать</a:t>
            </a:r>
            <a:r>
              <a:rPr lang="en-US" sz="2300" dirty="0">
                <a:solidFill>
                  <a:srgbClr val="3C3939"/>
                </a:solidFill>
                <a:latin typeface="Geologica Light" pitchFamily="2" charset="0"/>
                <a:ea typeface="Raleway" pitchFamily="34" charset="-122"/>
                <a:cs typeface="Raleway" pitchFamily="34" charset="-120"/>
              </a:rPr>
              <a:t> </a:t>
            </a:r>
            <a:r>
              <a:rPr lang="en-US" sz="2300" dirty="0" err="1">
                <a:solidFill>
                  <a:srgbClr val="3C3939"/>
                </a:solidFill>
                <a:latin typeface="Geologica Light" pitchFamily="2" charset="0"/>
                <a:ea typeface="Raleway" pitchFamily="34" charset="-122"/>
                <a:cs typeface="Raleway" pitchFamily="34" charset="-120"/>
              </a:rPr>
              <a:t>формулу</a:t>
            </a:r>
            <a:br>
              <a:rPr lang="en-US" sz="2300" dirty="0">
                <a:solidFill>
                  <a:srgbClr val="3C3939"/>
                </a:solidFill>
                <a:latin typeface="Geologica Light" pitchFamily="2" charset="0"/>
                <a:ea typeface="Raleway" pitchFamily="34" charset="-122"/>
                <a:cs typeface="Raleway" pitchFamily="34" charset="-120"/>
              </a:rPr>
            </a:br>
            <a:r>
              <a:rPr lang="en-US" sz="2300" dirty="0" err="1">
                <a:solidFill>
                  <a:srgbClr val="3C3939"/>
                </a:solidFill>
                <a:latin typeface="Geologica Light" pitchFamily="2" charset="0"/>
                <a:ea typeface="Raleway" pitchFamily="34" charset="-122"/>
                <a:cs typeface="Raleway" pitchFamily="34" charset="-120"/>
              </a:rPr>
              <a:t>как</a:t>
            </a:r>
            <a:r>
              <a:rPr lang="en-US" sz="2300" dirty="0">
                <a:solidFill>
                  <a:srgbClr val="3C3939"/>
                </a:solidFill>
                <a:latin typeface="Geologica Light" pitchFamily="2" charset="0"/>
                <a:ea typeface="Raleway" pitchFamily="34" charset="-122"/>
                <a:cs typeface="Raleway" pitchFamily="34" charset="-120"/>
              </a:rPr>
              <a:t> систему</a:t>
            </a:r>
            <a:endParaRPr lang="en-US" sz="2300" dirty="0"/>
          </a:p>
        </p:txBody>
      </p:sp>
      <p:sp>
        <p:nvSpPr>
          <p:cNvPr id="8" name="Text 6"/>
          <p:cNvSpPr/>
          <p:nvPr/>
        </p:nvSpPr>
        <p:spPr>
          <a:xfrm>
            <a:off x="1438632" y="5751671"/>
            <a:ext cx="4631968"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Каждый компонент играет свою роль, и важно видеть не только отдельные ингредиенты, но и их взаимодействие в продукте.</a:t>
            </a:r>
            <a:endParaRPr lang="en-US" sz="1550" dirty="0"/>
          </a:p>
        </p:txBody>
      </p:sp>
      <p:sp>
        <p:nvSpPr>
          <p:cNvPr id="9" name="Text 7"/>
          <p:cNvSpPr/>
          <p:nvPr/>
        </p:nvSpPr>
        <p:spPr>
          <a:xfrm>
            <a:off x="7907774" y="331339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что за что отвечает</a:t>
            </a:r>
            <a:endParaRPr lang="en-US" sz="1550" dirty="0"/>
          </a:p>
        </p:txBody>
      </p:sp>
      <p:sp>
        <p:nvSpPr>
          <p:cNvPr id="10" name="Text 8"/>
          <p:cNvSpPr/>
          <p:nvPr/>
        </p:nvSpPr>
        <p:spPr>
          <a:xfrm>
            <a:off x="7907774" y="370034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как компоненты влияют друг на друга</a:t>
            </a:r>
            <a:endParaRPr lang="en-US" sz="1550" dirty="0"/>
          </a:p>
        </p:txBody>
      </p:sp>
      <p:sp>
        <p:nvSpPr>
          <p:cNvPr id="11" name="Text 9"/>
          <p:cNvSpPr/>
          <p:nvPr/>
        </p:nvSpPr>
        <p:spPr>
          <a:xfrm>
            <a:off x="7907774" y="408729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и почему </a:t>
            </a:r>
            <a:r>
              <a:rPr lang="en-US" sz="1550" i="1" dirty="0">
                <a:solidFill>
                  <a:srgbClr val="3C3939"/>
                </a:solidFill>
                <a:latin typeface="Geologica Light" pitchFamily="2" charset="0"/>
                <a:ea typeface="Roboto" pitchFamily="34" charset="-122"/>
                <a:cs typeface="Roboto" pitchFamily="34" charset="-120"/>
              </a:rPr>
              <a:t>страшные слова</a:t>
            </a:r>
            <a:r>
              <a:rPr lang="en-US" sz="1550" dirty="0">
                <a:solidFill>
                  <a:srgbClr val="3C3939"/>
                </a:solidFill>
                <a:latin typeface="Geologica Light" pitchFamily="2" charset="0"/>
                <a:ea typeface="Roboto" pitchFamily="34" charset="-122"/>
                <a:cs typeface="Roboto" pitchFamily="34" charset="-120"/>
              </a:rPr>
              <a:t> часто работают на результат</a:t>
            </a:r>
            <a:endParaRPr lang="en-US" sz="1550" dirty="0"/>
          </a:p>
        </p:txBody>
      </p:sp>
      <p:sp>
        <p:nvSpPr>
          <p:cNvPr id="12" name="Text 10"/>
          <p:cNvSpPr/>
          <p:nvPr/>
        </p:nvSpPr>
        <p:spPr>
          <a:xfrm>
            <a:off x="7907774" y="4583430"/>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И да, в этом мы будем использовать и продукцию M. Aklive — как пример умной формулы.</a:t>
            </a:r>
            <a:endParaRPr lang="en-US" sz="155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lumMod val="85000"/>
            <a:alpha val="50000"/>
          </a:schemeClr>
        </a:solidFill>
        <a:effectLst/>
      </p:bgPr>
    </p:bg>
    <p:spTree>
      <p:nvGrpSpPr>
        <p:cNvPr id="1" name=""/>
        <p:cNvGrpSpPr/>
        <p:nvPr/>
      </p:nvGrpSpPr>
      <p:grpSpPr>
        <a:xfrm>
          <a:off x="0" y="0"/>
          <a:ext cx="0" cy="0"/>
          <a:chOff x="0" y="0"/>
          <a:chExt cx="0" cy="0"/>
        </a:xfrm>
      </p:grpSpPr>
      <p:sp>
        <p:nvSpPr>
          <p:cNvPr id="4" name="Text 0"/>
          <p:cNvSpPr/>
          <p:nvPr/>
        </p:nvSpPr>
        <p:spPr>
          <a:xfrm>
            <a:off x="2058711" y="3197543"/>
            <a:ext cx="5187909" cy="2300287"/>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Смогу ли я понять, КАК средство работает?</a:t>
            </a:r>
            <a:endParaRPr lang="en-US" sz="3900" dirty="0"/>
          </a:p>
        </p:txBody>
      </p:sp>
      <p:pic>
        <p:nvPicPr>
          <p:cNvPr id="5"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5300" y="1179265"/>
            <a:ext cx="5259977" cy="541921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 descr="preencoded.png"/>
          <p:cNvPicPr>
            <a:picLocks noChangeAspect="1"/>
          </p:cNvPicPr>
          <p:nvPr/>
        </p:nvPicPr>
        <p:blipFill>
          <a:blip r:embed="rId3"/>
          <a:stretch>
            <a:fillRect/>
          </a:stretch>
        </p:blipFill>
        <p:spPr>
          <a:xfrm>
            <a:off x="457493" y="977900"/>
            <a:ext cx="5481104" cy="6064249"/>
          </a:xfrm>
          <a:prstGeom prst="rect">
            <a:avLst/>
          </a:prstGeom>
        </p:spPr>
      </p:pic>
      <p:sp>
        <p:nvSpPr>
          <p:cNvPr id="4" name="Text 0"/>
          <p:cNvSpPr/>
          <p:nvPr/>
        </p:nvSpPr>
        <p:spPr>
          <a:xfrm>
            <a:off x="6549985" y="2792490"/>
            <a:ext cx="6998375" cy="595553"/>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ВСЕ РАЗБИРАЮТ СОСТАВЫ</a:t>
            </a:r>
            <a:endParaRPr lang="en-US" sz="3900" dirty="0"/>
          </a:p>
        </p:txBody>
      </p:sp>
      <p:sp>
        <p:nvSpPr>
          <p:cNvPr id="5" name="Text 1"/>
          <p:cNvSpPr/>
          <p:nvPr/>
        </p:nvSpPr>
        <p:spPr>
          <a:xfrm>
            <a:off x="6549985" y="3623427"/>
            <a:ext cx="4075390" cy="1626513"/>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Сегодня многие блогеры и сайты предлагают анализ составов косметики, но не все подходы одинаково объективны и научно обоснованы.</a:t>
            </a:r>
            <a:endParaRPr lang="en-US" sz="155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 descr="preencoded.png"/>
          <p:cNvPicPr>
            <a:picLocks noChangeAspect="1"/>
          </p:cNvPicPr>
          <p:nvPr/>
        </p:nvPicPr>
        <p:blipFill>
          <a:blip r:embed="rId3"/>
          <a:stretch>
            <a:fillRect/>
          </a:stretch>
        </p:blipFill>
        <p:spPr>
          <a:xfrm>
            <a:off x="280670" y="2463800"/>
            <a:ext cx="5752324" cy="3378200"/>
          </a:xfrm>
          <a:prstGeom prst="rect">
            <a:avLst/>
          </a:prstGeom>
        </p:spPr>
      </p:pic>
      <p:sp>
        <p:nvSpPr>
          <p:cNvPr id="4" name="Text 0"/>
          <p:cNvSpPr/>
          <p:nvPr/>
        </p:nvSpPr>
        <p:spPr>
          <a:xfrm>
            <a:off x="6280190" y="3804761"/>
            <a:ext cx="703671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ОДОБРЕНИЕ ОТ ЭКОГОЛИКА</a:t>
            </a:r>
            <a:endParaRPr lang="en-US" sz="39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 descr="preencoded.png"/>
          <p:cNvPicPr>
            <a:picLocks noChangeAspect="1"/>
          </p:cNvPicPr>
          <p:nvPr/>
        </p:nvPicPr>
        <p:blipFill>
          <a:blip r:embed="rId3"/>
          <a:stretch>
            <a:fillRect/>
          </a:stretch>
        </p:blipFill>
        <p:spPr>
          <a:xfrm>
            <a:off x="204170" y="2541905"/>
            <a:ext cx="5679125" cy="3145790"/>
          </a:xfrm>
          <a:prstGeom prst="rect">
            <a:avLst/>
          </a:prstGeom>
        </p:spPr>
      </p:pic>
      <p:sp>
        <p:nvSpPr>
          <p:cNvPr id="4" name="Text 0"/>
          <p:cNvSpPr/>
          <p:nvPr/>
        </p:nvSpPr>
        <p:spPr>
          <a:xfrm>
            <a:off x="6280190" y="3804761"/>
            <a:ext cx="703671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ОДОБРЕНИЕ ОТ ЭКОГОЛИКА</a:t>
            </a:r>
            <a:endParaRPr lang="en-US" sz="39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668429"/>
            <a:ext cx="565058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ЧЕМ ПЛОХ ЭКОГОЛИК?</a:t>
            </a:r>
            <a:endParaRPr lang="en-US" sz="3900" dirty="0"/>
          </a:p>
        </p:txBody>
      </p:sp>
      <p:sp>
        <p:nvSpPr>
          <p:cNvPr id="3" name="Shape 1"/>
          <p:cNvSpPr/>
          <p:nvPr/>
        </p:nvSpPr>
        <p:spPr>
          <a:xfrm>
            <a:off x="793790" y="3586162"/>
            <a:ext cx="4215289" cy="729496"/>
          </a:xfrm>
          <a:prstGeom prst="roundRect">
            <a:avLst>
              <a:gd name="adj" fmla="val 11427"/>
            </a:avLst>
          </a:prstGeom>
          <a:solidFill>
            <a:srgbClr val="9CD4EA"/>
          </a:solidFill>
          <a:ln w="7620">
            <a:solidFill>
              <a:srgbClr val="C7C7D0"/>
            </a:solidFill>
            <a:prstDash val="solid"/>
          </a:ln>
        </p:spPr>
        <p:txBody>
          <a:bodyPr/>
          <a:lstStyle/>
          <a:p>
            <a:endParaRPr lang="ru-RU"/>
          </a:p>
        </p:txBody>
      </p:sp>
      <p:sp>
        <p:nvSpPr>
          <p:cNvPr id="4" name="Text 2"/>
          <p:cNvSpPr/>
          <p:nvPr/>
        </p:nvSpPr>
        <p:spPr>
          <a:xfrm>
            <a:off x="999768" y="3792141"/>
            <a:ext cx="3803333" cy="317540"/>
          </a:xfrm>
          <a:prstGeom prst="rect">
            <a:avLst/>
          </a:prstGeom>
          <a:noFill/>
          <a:ln/>
        </p:spPr>
        <p:txBody>
          <a:bodyPr wrap="non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Нет ссылок на источники</a:t>
            </a:r>
            <a:endParaRPr lang="en-US" sz="1550" dirty="0"/>
          </a:p>
        </p:txBody>
      </p:sp>
      <p:sp>
        <p:nvSpPr>
          <p:cNvPr id="5" name="Shape 3"/>
          <p:cNvSpPr/>
          <p:nvPr/>
        </p:nvSpPr>
        <p:spPr>
          <a:xfrm>
            <a:off x="5207437" y="3586162"/>
            <a:ext cx="4215408" cy="729496"/>
          </a:xfrm>
          <a:prstGeom prst="roundRect">
            <a:avLst>
              <a:gd name="adj" fmla="val 11427"/>
            </a:avLst>
          </a:prstGeom>
          <a:solidFill>
            <a:srgbClr val="9CD4EA"/>
          </a:solidFill>
          <a:ln w="7620">
            <a:solidFill>
              <a:srgbClr val="C7C7D0"/>
            </a:solidFill>
            <a:prstDash val="solid"/>
          </a:ln>
        </p:spPr>
        <p:txBody>
          <a:bodyPr/>
          <a:lstStyle/>
          <a:p>
            <a:endParaRPr lang="ru-RU"/>
          </a:p>
        </p:txBody>
      </p:sp>
      <p:sp>
        <p:nvSpPr>
          <p:cNvPr id="6" name="Text 4"/>
          <p:cNvSpPr/>
          <p:nvPr/>
        </p:nvSpPr>
        <p:spPr>
          <a:xfrm>
            <a:off x="5413415" y="3792141"/>
            <a:ext cx="3803452" cy="317540"/>
          </a:xfrm>
          <a:prstGeom prst="rect">
            <a:avLst/>
          </a:prstGeom>
          <a:noFill/>
          <a:ln/>
        </p:spPr>
        <p:txBody>
          <a:bodyPr wrap="non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Непонятные критерии отбора</a:t>
            </a:r>
            <a:endParaRPr lang="en-US" sz="1550" dirty="0"/>
          </a:p>
        </p:txBody>
      </p:sp>
      <p:sp>
        <p:nvSpPr>
          <p:cNvPr id="7" name="Shape 5"/>
          <p:cNvSpPr/>
          <p:nvPr/>
        </p:nvSpPr>
        <p:spPr>
          <a:xfrm>
            <a:off x="9621203" y="3586162"/>
            <a:ext cx="4215289" cy="729496"/>
          </a:xfrm>
          <a:prstGeom prst="roundRect">
            <a:avLst>
              <a:gd name="adj" fmla="val 11427"/>
            </a:avLst>
          </a:prstGeom>
          <a:solidFill>
            <a:srgbClr val="9CD4EA"/>
          </a:solidFill>
          <a:ln w="7620">
            <a:solidFill>
              <a:srgbClr val="C7C7D0"/>
            </a:solidFill>
            <a:prstDash val="solid"/>
          </a:ln>
        </p:spPr>
        <p:txBody>
          <a:bodyPr/>
          <a:lstStyle/>
          <a:p>
            <a:endParaRPr lang="ru-RU"/>
          </a:p>
        </p:txBody>
      </p:sp>
      <p:sp>
        <p:nvSpPr>
          <p:cNvPr id="8" name="Text 6"/>
          <p:cNvSpPr/>
          <p:nvPr/>
        </p:nvSpPr>
        <p:spPr>
          <a:xfrm>
            <a:off x="9827181" y="3792141"/>
            <a:ext cx="3803333" cy="317540"/>
          </a:xfrm>
          <a:prstGeom prst="rect">
            <a:avLst/>
          </a:prstGeom>
          <a:noFill/>
          <a:ln/>
        </p:spPr>
        <p:txBody>
          <a:bodyPr wrap="non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Всех под одну гребенку</a:t>
            </a:r>
            <a:endParaRPr lang="en-US" sz="1550" dirty="0"/>
          </a:p>
        </p:txBody>
      </p:sp>
      <p:sp>
        <p:nvSpPr>
          <p:cNvPr id="9" name="Shape 7"/>
          <p:cNvSpPr/>
          <p:nvPr/>
        </p:nvSpPr>
        <p:spPr>
          <a:xfrm>
            <a:off x="793790" y="4514017"/>
            <a:ext cx="6422112" cy="1047036"/>
          </a:xfrm>
          <a:prstGeom prst="roundRect">
            <a:avLst>
              <a:gd name="adj" fmla="val 7961"/>
            </a:avLst>
          </a:prstGeom>
          <a:solidFill>
            <a:srgbClr val="9CD4EA"/>
          </a:solidFill>
          <a:ln w="7620">
            <a:solidFill>
              <a:srgbClr val="C7C7D0"/>
            </a:solidFill>
            <a:prstDash val="solid"/>
          </a:ln>
        </p:spPr>
        <p:txBody>
          <a:bodyPr/>
          <a:lstStyle/>
          <a:p>
            <a:endParaRPr lang="ru-RU"/>
          </a:p>
        </p:txBody>
      </p:sp>
      <p:sp>
        <p:nvSpPr>
          <p:cNvPr id="10" name="Text 8"/>
          <p:cNvSpPr/>
          <p:nvPr/>
        </p:nvSpPr>
        <p:spPr>
          <a:xfrm>
            <a:off x="999768" y="4719995"/>
            <a:ext cx="6010156" cy="635079"/>
          </a:xfrm>
          <a:prstGeom prst="rect">
            <a:avLst/>
          </a:prstGeom>
          <a:noFill/>
          <a:ln/>
        </p:spPr>
        <p:txBody>
          <a:bodyPr wrap="squar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Это </a:t>
            </a:r>
            <a:r>
              <a:rPr lang="en-US" sz="1550" dirty="0" err="1">
                <a:solidFill>
                  <a:srgbClr val="3C3939"/>
                </a:solidFill>
                <a:latin typeface="Geologica Light" pitchFamily="2" charset="0"/>
                <a:ea typeface="Roboto" pitchFamily="34" charset="-122"/>
                <a:cs typeface="Roboto" pitchFamily="34" charset="-120"/>
              </a:rPr>
              <a:t>все</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субъективно</a:t>
            </a:r>
            <a:endParaRPr lang="en-US" sz="1550" dirty="0">
              <a:solidFill>
                <a:srgbClr val="3C3939"/>
              </a:solidFill>
              <a:latin typeface="Geologica Light" pitchFamily="2" charset="0"/>
              <a:ea typeface="Roboto" pitchFamily="34" charset="-122"/>
              <a:cs typeface="Roboto" pitchFamily="34" charset="-120"/>
            </a:endParaRPr>
          </a:p>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a:t>
            </a:r>
            <a:r>
              <a:rPr lang="en-US" sz="1550" dirty="0" err="1">
                <a:solidFill>
                  <a:srgbClr val="3C3939"/>
                </a:solidFill>
                <a:latin typeface="Geologica Light" pitchFamily="2" charset="0"/>
                <a:ea typeface="Roboto" pitchFamily="34" charset="-122"/>
                <a:cs typeface="Roboto" pitchFamily="34" charset="-120"/>
              </a:rPr>
              <a:t>как</a:t>
            </a:r>
            <a:r>
              <a:rPr lang="en-US" sz="1550" dirty="0">
                <a:solidFill>
                  <a:srgbClr val="3C3939"/>
                </a:solidFill>
                <a:latin typeface="Geologica Light" pitchFamily="2" charset="0"/>
                <a:ea typeface="Roboto" pitchFamily="34" charset="-122"/>
                <a:cs typeface="Roboto" pitchFamily="34" charset="-120"/>
              </a:rPr>
              <a:t> и другие авторские методики разбора)</a:t>
            </a:r>
            <a:endParaRPr lang="en-US" sz="1550" dirty="0"/>
          </a:p>
        </p:txBody>
      </p:sp>
      <p:sp>
        <p:nvSpPr>
          <p:cNvPr id="11" name="Shape 9"/>
          <p:cNvSpPr/>
          <p:nvPr/>
        </p:nvSpPr>
        <p:spPr>
          <a:xfrm>
            <a:off x="7414260" y="4514017"/>
            <a:ext cx="6422231" cy="1047036"/>
          </a:xfrm>
          <a:prstGeom prst="roundRect">
            <a:avLst>
              <a:gd name="adj" fmla="val 7961"/>
            </a:avLst>
          </a:prstGeom>
          <a:solidFill>
            <a:srgbClr val="9CD4EA"/>
          </a:solidFill>
          <a:ln w="7620">
            <a:solidFill>
              <a:srgbClr val="C7C7D0"/>
            </a:solidFill>
            <a:prstDash val="solid"/>
          </a:ln>
        </p:spPr>
        <p:txBody>
          <a:bodyPr/>
          <a:lstStyle/>
          <a:p>
            <a:endParaRPr lang="ru-RU"/>
          </a:p>
        </p:txBody>
      </p:sp>
      <p:sp>
        <p:nvSpPr>
          <p:cNvPr id="12" name="Text 10"/>
          <p:cNvSpPr/>
          <p:nvPr/>
        </p:nvSpPr>
        <p:spPr>
          <a:xfrm>
            <a:off x="7620238" y="4719995"/>
            <a:ext cx="6010275" cy="317540"/>
          </a:xfrm>
          <a:prstGeom prst="rect">
            <a:avLst/>
          </a:prstGeom>
          <a:noFill/>
          <a:ln/>
        </p:spPr>
        <p:txBody>
          <a:bodyPr wrap="non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У каждого компонента </a:t>
            </a:r>
            <a:r>
              <a:rPr lang="en-US" sz="1550" dirty="0" err="1">
                <a:solidFill>
                  <a:srgbClr val="3C3939"/>
                </a:solidFill>
                <a:latin typeface="Geologica Light" pitchFamily="2" charset="0"/>
                <a:ea typeface="Roboto" pitchFamily="34" charset="-122"/>
                <a:cs typeface="Roboto" pitchFamily="34" charset="-120"/>
              </a:rPr>
              <a:t>есть</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безопасные</a:t>
            </a:r>
            <a:endParaRPr lang="en-US" sz="1550" dirty="0">
              <a:solidFill>
                <a:srgbClr val="3C3939"/>
              </a:solidFill>
              <a:latin typeface="Geologica Light" pitchFamily="2" charset="0"/>
              <a:ea typeface="Roboto" pitchFamily="34" charset="-122"/>
              <a:cs typeface="Roboto" pitchFamily="34" charset="-120"/>
            </a:endParaRPr>
          </a:p>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и опасные дозировки!</a:t>
            </a:r>
            <a:endParaRPr lang="en-US" sz="155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588419"/>
            <a:ext cx="745795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ГЛАВНЫЕ ОШИБКИ РАЗБОРОВ</a:t>
            </a:r>
            <a:endParaRPr lang="en-US" sz="3900" dirty="0"/>
          </a:p>
        </p:txBody>
      </p:sp>
      <p:sp>
        <p:nvSpPr>
          <p:cNvPr id="3" name="Shape 1"/>
          <p:cNvSpPr/>
          <p:nvPr/>
        </p:nvSpPr>
        <p:spPr>
          <a:xfrm>
            <a:off x="793790" y="3605332"/>
            <a:ext cx="4215289"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4" name="Shape 2"/>
          <p:cNvSpPr/>
          <p:nvPr/>
        </p:nvSpPr>
        <p:spPr>
          <a:xfrm>
            <a:off x="770930" y="3605332"/>
            <a:ext cx="91440" cy="1077516"/>
          </a:xfrm>
          <a:prstGeom prst="roundRect">
            <a:avLst>
              <a:gd name="adj" fmla="val 91163"/>
            </a:avLst>
          </a:prstGeom>
          <a:solidFill>
            <a:srgbClr val="9CD4EA"/>
          </a:solidFill>
          <a:ln/>
        </p:spPr>
        <p:txBody>
          <a:bodyPr/>
          <a:lstStyle/>
          <a:p>
            <a:endParaRPr lang="ru-RU"/>
          </a:p>
        </p:txBody>
      </p:sp>
      <p:sp>
        <p:nvSpPr>
          <p:cNvPr id="5" name="Text 3"/>
          <p:cNvSpPr/>
          <p:nvPr/>
        </p:nvSpPr>
        <p:spPr>
          <a:xfrm>
            <a:off x="1083588" y="3826550"/>
            <a:ext cx="3704273"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Оценка безопасности средства и критичных компонентов!</a:t>
            </a:r>
            <a:endParaRPr lang="en-US" sz="1550" dirty="0"/>
          </a:p>
        </p:txBody>
      </p:sp>
      <p:sp>
        <p:nvSpPr>
          <p:cNvPr id="6" name="Shape 4"/>
          <p:cNvSpPr/>
          <p:nvPr/>
        </p:nvSpPr>
        <p:spPr>
          <a:xfrm>
            <a:off x="5207437" y="3605332"/>
            <a:ext cx="4215408"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7" name="Shape 5"/>
          <p:cNvSpPr/>
          <p:nvPr/>
        </p:nvSpPr>
        <p:spPr>
          <a:xfrm>
            <a:off x="5184577" y="3605332"/>
            <a:ext cx="91440" cy="1077516"/>
          </a:xfrm>
          <a:prstGeom prst="roundRect">
            <a:avLst>
              <a:gd name="adj" fmla="val 91163"/>
            </a:avLst>
          </a:prstGeom>
          <a:solidFill>
            <a:srgbClr val="9CD4EA"/>
          </a:solidFill>
          <a:ln/>
        </p:spPr>
        <p:txBody>
          <a:bodyPr/>
          <a:lstStyle/>
          <a:p>
            <a:endParaRPr lang="ru-RU"/>
          </a:p>
        </p:txBody>
      </p:sp>
      <p:sp>
        <p:nvSpPr>
          <p:cNvPr id="8" name="Text 6"/>
          <p:cNvSpPr/>
          <p:nvPr/>
        </p:nvSpPr>
        <p:spPr>
          <a:xfrm>
            <a:off x="5497235" y="3826550"/>
            <a:ext cx="3704392"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Не оценивается состав в целом, действие и функции компонентов</a:t>
            </a:r>
            <a:endParaRPr lang="en-US" sz="1550" dirty="0"/>
          </a:p>
        </p:txBody>
      </p:sp>
      <p:sp>
        <p:nvSpPr>
          <p:cNvPr id="9" name="Shape 7"/>
          <p:cNvSpPr/>
          <p:nvPr/>
        </p:nvSpPr>
        <p:spPr>
          <a:xfrm>
            <a:off x="9621203" y="3605332"/>
            <a:ext cx="4215289"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10" name="Shape 8"/>
          <p:cNvSpPr/>
          <p:nvPr/>
        </p:nvSpPr>
        <p:spPr>
          <a:xfrm>
            <a:off x="9598343" y="3605332"/>
            <a:ext cx="91440" cy="1077516"/>
          </a:xfrm>
          <a:prstGeom prst="roundRect">
            <a:avLst>
              <a:gd name="adj" fmla="val 91163"/>
            </a:avLst>
          </a:prstGeom>
          <a:solidFill>
            <a:srgbClr val="9CD4EA"/>
          </a:solidFill>
          <a:ln/>
        </p:spPr>
        <p:txBody>
          <a:bodyPr/>
          <a:lstStyle/>
          <a:p>
            <a:endParaRPr lang="ru-RU"/>
          </a:p>
        </p:txBody>
      </p:sp>
      <p:sp>
        <p:nvSpPr>
          <p:cNvPr id="11" name="Text 9"/>
          <p:cNvSpPr/>
          <p:nvPr/>
        </p:nvSpPr>
        <p:spPr>
          <a:xfrm>
            <a:off x="9911001" y="3826550"/>
            <a:ext cx="3704273"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Действие компонентов вырывается из контекста!</a:t>
            </a:r>
            <a:endParaRPr lang="en-US" sz="1550" dirty="0"/>
          </a:p>
        </p:txBody>
      </p:sp>
      <p:sp>
        <p:nvSpPr>
          <p:cNvPr id="12" name="Shape 10"/>
          <p:cNvSpPr/>
          <p:nvPr/>
        </p:nvSpPr>
        <p:spPr>
          <a:xfrm>
            <a:off x="793790" y="4881205"/>
            <a:ext cx="6422112"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13" name="Shape 11"/>
          <p:cNvSpPr/>
          <p:nvPr/>
        </p:nvSpPr>
        <p:spPr>
          <a:xfrm>
            <a:off x="770930" y="4881205"/>
            <a:ext cx="91440" cy="759976"/>
          </a:xfrm>
          <a:prstGeom prst="roundRect">
            <a:avLst>
              <a:gd name="adj" fmla="val 91163"/>
            </a:avLst>
          </a:prstGeom>
          <a:solidFill>
            <a:srgbClr val="9CD4EA"/>
          </a:solidFill>
          <a:ln/>
        </p:spPr>
        <p:txBody>
          <a:bodyPr/>
          <a:lstStyle/>
          <a:p>
            <a:endParaRPr lang="ru-RU"/>
          </a:p>
        </p:txBody>
      </p:sp>
      <p:sp>
        <p:nvSpPr>
          <p:cNvPr id="14" name="Text 12"/>
          <p:cNvSpPr/>
          <p:nvPr/>
        </p:nvSpPr>
        <p:spPr>
          <a:xfrm>
            <a:off x="1083588" y="5102423"/>
            <a:ext cx="591109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Слишком много полагаетесь на состав</a:t>
            </a:r>
            <a:endParaRPr lang="en-US" sz="1550" dirty="0"/>
          </a:p>
        </p:txBody>
      </p:sp>
      <p:sp>
        <p:nvSpPr>
          <p:cNvPr id="15" name="Shape 13"/>
          <p:cNvSpPr/>
          <p:nvPr/>
        </p:nvSpPr>
        <p:spPr>
          <a:xfrm>
            <a:off x="7414260" y="4881205"/>
            <a:ext cx="6422231"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16" name="Shape 14"/>
          <p:cNvSpPr/>
          <p:nvPr/>
        </p:nvSpPr>
        <p:spPr>
          <a:xfrm>
            <a:off x="7391400" y="4881205"/>
            <a:ext cx="91440" cy="759976"/>
          </a:xfrm>
          <a:prstGeom prst="roundRect">
            <a:avLst>
              <a:gd name="adj" fmla="val 91163"/>
            </a:avLst>
          </a:prstGeom>
          <a:solidFill>
            <a:srgbClr val="9CD4EA"/>
          </a:solidFill>
          <a:ln/>
        </p:spPr>
        <p:txBody>
          <a:bodyPr/>
          <a:lstStyle/>
          <a:p>
            <a:endParaRPr lang="ru-RU"/>
          </a:p>
        </p:txBody>
      </p:sp>
      <p:sp>
        <p:nvSpPr>
          <p:cNvPr id="17" name="Text 15"/>
          <p:cNvSpPr/>
          <p:nvPr/>
        </p:nvSpPr>
        <p:spPr>
          <a:xfrm>
            <a:off x="7704058" y="5102423"/>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Ищем только активы</a:t>
            </a:r>
            <a:endParaRPr lang="en-US" sz="155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59989" y="142005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ВАЖНО</a:t>
            </a:r>
            <a:endParaRPr lang="en-US" sz="3900" dirty="0"/>
          </a:p>
        </p:txBody>
      </p:sp>
      <p:sp>
        <p:nvSpPr>
          <p:cNvPr id="3" name="Text 1"/>
          <p:cNvSpPr/>
          <p:nvPr/>
        </p:nvSpPr>
        <p:spPr>
          <a:xfrm>
            <a:off x="859989" y="2168724"/>
            <a:ext cx="8694896"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Geologica Light" pitchFamily="2" charset="0"/>
                <a:ea typeface="Raleway" pitchFamily="34" charset="-122"/>
                <a:cs typeface="Raleway" pitchFamily="34" charset="-120"/>
              </a:rPr>
              <a:t>Чтение состава не </a:t>
            </a:r>
            <a:r>
              <a:rPr lang="en-US" sz="2300" dirty="0" err="1">
                <a:solidFill>
                  <a:srgbClr val="1B1B27"/>
                </a:solidFill>
                <a:latin typeface="Geologica Light" pitchFamily="2" charset="0"/>
                <a:ea typeface="Raleway" pitchFamily="34" charset="-122"/>
                <a:cs typeface="Raleway" pitchFamily="34" charset="-120"/>
              </a:rPr>
              <a:t>должно</a:t>
            </a:r>
            <a:r>
              <a:rPr lang="en-US" sz="2300" dirty="0">
                <a:solidFill>
                  <a:srgbClr val="1B1B27"/>
                </a:solidFill>
                <a:latin typeface="Geologica Light" pitchFamily="2" charset="0"/>
                <a:ea typeface="Raleway" pitchFamily="34" charset="-122"/>
                <a:cs typeface="Raleway" pitchFamily="34" charset="-120"/>
              </a:rPr>
              <a:t> </a:t>
            </a:r>
            <a:r>
              <a:rPr lang="en-US" sz="2300" dirty="0" err="1">
                <a:solidFill>
                  <a:srgbClr val="1B1B27"/>
                </a:solidFill>
                <a:latin typeface="Geologica Light" pitchFamily="2" charset="0"/>
                <a:ea typeface="Raleway" pitchFamily="34" charset="-122"/>
                <a:cs typeface="Raleway" pitchFamily="34" charset="-120"/>
              </a:rPr>
              <a:t>быть</a:t>
            </a:r>
            <a:endParaRPr lang="en-US" sz="2300" dirty="0">
              <a:solidFill>
                <a:srgbClr val="1B1B27"/>
              </a:solidFill>
              <a:latin typeface="Geologica Light" pitchFamily="2" charset="0"/>
              <a:ea typeface="Raleway" pitchFamily="34" charset="-122"/>
              <a:cs typeface="Raleway" pitchFamily="34" charset="-120"/>
            </a:endParaRPr>
          </a:p>
          <a:p>
            <a:pPr marL="0" indent="0" algn="l">
              <a:lnSpc>
                <a:spcPts val="2900"/>
              </a:lnSpc>
              <a:buNone/>
            </a:pPr>
            <a:r>
              <a:rPr lang="en-US" sz="2300" dirty="0">
                <a:solidFill>
                  <a:srgbClr val="1B1B27"/>
                </a:solidFill>
                <a:latin typeface="Geologica Light" pitchFamily="2" charset="0"/>
                <a:ea typeface="Raleway" pitchFamily="34" charset="-122"/>
                <a:cs typeface="Raleway" pitchFamily="34" charset="-120"/>
              </a:rPr>
              <a:t>по отдельным компонентам!</a:t>
            </a:r>
            <a:endParaRPr lang="en-US" sz="2300" dirty="0"/>
          </a:p>
        </p:txBody>
      </p:sp>
      <p:sp>
        <p:nvSpPr>
          <p:cNvPr id="4" name="Text 2"/>
          <p:cNvSpPr/>
          <p:nvPr/>
        </p:nvSpPr>
        <p:spPr>
          <a:xfrm>
            <a:off x="859990" y="3165156"/>
            <a:ext cx="6216610" cy="862371"/>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Важно оценивать состав целиком, а для этого нужно понимать:</a:t>
            </a:r>
            <a:endParaRPr lang="en-US" sz="1550" dirty="0"/>
          </a:p>
        </p:txBody>
      </p:sp>
      <p:sp>
        <p:nvSpPr>
          <p:cNvPr id="5" name="Shape 3"/>
          <p:cNvSpPr/>
          <p:nvPr/>
        </p:nvSpPr>
        <p:spPr>
          <a:xfrm>
            <a:off x="793790" y="4123253"/>
            <a:ext cx="4215289" cy="2111335"/>
          </a:xfrm>
          <a:prstGeom prst="roundRect">
            <a:avLst>
              <a:gd name="adj" fmla="val 3948"/>
            </a:avLst>
          </a:prstGeom>
          <a:solidFill>
            <a:srgbClr val="9CD4EA"/>
          </a:solidFill>
          <a:ln w="7620">
            <a:noFill/>
            <a:prstDash val="solid"/>
          </a:ln>
        </p:spPr>
        <p:txBody>
          <a:bodyPr/>
          <a:lstStyle/>
          <a:p>
            <a:endParaRPr lang="ru-RU"/>
          </a:p>
        </p:txBody>
      </p:sp>
      <p:sp>
        <p:nvSpPr>
          <p:cNvPr id="6" name="Text 4"/>
          <p:cNvSpPr/>
          <p:nvPr/>
        </p:nvSpPr>
        <p:spPr>
          <a:xfrm>
            <a:off x="999768" y="4329232"/>
            <a:ext cx="2797016"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Химию (всякую разную)</a:t>
            </a:r>
            <a:endParaRPr lang="en-US" sz="1950" dirty="0"/>
          </a:p>
        </p:txBody>
      </p:sp>
      <p:sp>
        <p:nvSpPr>
          <p:cNvPr id="7" name="Text 5"/>
          <p:cNvSpPr/>
          <p:nvPr/>
        </p:nvSpPr>
        <p:spPr>
          <a:xfrm>
            <a:off x="999768" y="4758452"/>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Базовые знания органической и неорганической химии помогают понять взаимодействие компонентов.</a:t>
            </a:r>
            <a:endParaRPr lang="en-US" sz="1550" dirty="0"/>
          </a:p>
        </p:txBody>
      </p:sp>
      <p:sp>
        <p:nvSpPr>
          <p:cNvPr id="8" name="Shape 6"/>
          <p:cNvSpPr/>
          <p:nvPr/>
        </p:nvSpPr>
        <p:spPr>
          <a:xfrm>
            <a:off x="5207437" y="4123253"/>
            <a:ext cx="4215408" cy="2111335"/>
          </a:xfrm>
          <a:prstGeom prst="roundRect">
            <a:avLst>
              <a:gd name="adj" fmla="val 3948"/>
            </a:avLst>
          </a:prstGeom>
          <a:solidFill>
            <a:srgbClr val="9CD4EA"/>
          </a:solidFill>
          <a:ln w="7620">
            <a:noFill/>
            <a:prstDash val="solid"/>
          </a:ln>
        </p:spPr>
        <p:txBody>
          <a:bodyPr/>
          <a:lstStyle/>
          <a:p>
            <a:endParaRPr lang="ru-RU"/>
          </a:p>
        </p:txBody>
      </p:sp>
      <p:sp>
        <p:nvSpPr>
          <p:cNvPr id="9" name="Text 7"/>
          <p:cNvSpPr/>
          <p:nvPr/>
        </p:nvSpPr>
        <p:spPr>
          <a:xfrm>
            <a:off x="5413415" y="4329232"/>
            <a:ext cx="2734032"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Косметическую химию</a:t>
            </a:r>
            <a:endParaRPr lang="en-US" sz="1950" dirty="0"/>
          </a:p>
        </p:txBody>
      </p:sp>
      <p:sp>
        <p:nvSpPr>
          <p:cNvPr id="10" name="Text 8"/>
          <p:cNvSpPr/>
          <p:nvPr/>
        </p:nvSpPr>
        <p:spPr>
          <a:xfrm>
            <a:off x="5413415" y="4758452"/>
            <a:ext cx="3803452"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Специфические знания о косметических формах, функциях ингредиентов и технологиях производства.</a:t>
            </a:r>
            <a:endParaRPr lang="en-US" sz="1550" dirty="0"/>
          </a:p>
        </p:txBody>
      </p:sp>
      <p:sp>
        <p:nvSpPr>
          <p:cNvPr id="11" name="Shape 9"/>
          <p:cNvSpPr/>
          <p:nvPr/>
        </p:nvSpPr>
        <p:spPr>
          <a:xfrm>
            <a:off x="9621203" y="4123253"/>
            <a:ext cx="4215289" cy="2111335"/>
          </a:xfrm>
          <a:prstGeom prst="roundRect">
            <a:avLst>
              <a:gd name="adj" fmla="val 3948"/>
            </a:avLst>
          </a:prstGeom>
          <a:solidFill>
            <a:srgbClr val="9CD4EA"/>
          </a:solidFill>
          <a:ln w="7620">
            <a:noFill/>
            <a:prstDash val="solid"/>
          </a:ln>
        </p:spPr>
        <p:txBody>
          <a:bodyPr/>
          <a:lstStyle/>
          <a:p>
            <a:endParaRPr lang="ru-RU"/>
          </a:p>
        </p:txBody>
      </p:sp>
      <p:sp>
        <p:nvSpPr>
          <p:cNvPr id="12" name="Text 10"/>
          <p:cNvSpPr/>
          <p:nvPr/>
        </p:nvSpPr>
        <p:spPr>
          <a:xfrm>
            <a:off x="9827181" y="432923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Кожу</a:t>
            </a:r>
            <a:endParaRPr lang="en-US" sz="1950" dirty="0"/>
          </a:p>
        </p:txBody>
      </p:sp>
      <p:sp>
        <p:nvSpPr>
          <p:cNvPr id="13" name="Text 11"/>
          <p:cNvSpPr/>
          <p:nvPr/>
        </p:nvSpPr>
        <p:spPr>
          <a:xfrm>
            <a:off x="9827181" y="4758452"/>
            <a:ext cx="3803333"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Понимание физиологии кожи, ее барьерных функций и механизмов взаимодействия с косметическими компонентами.</a:t>
            </a:r>
            <a:endParaRPr lang="en-US" sz="155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889641"/>
            <a:ext cx="1221938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ПОЧЕМУ ВАЖНО ОЦЕНИВАТЬ СОСТАВ ЦЕЛИКОМ?</a:t>
            </a:r>
            <a:endParaRPr lang="en-US" sz="3900" dirty="0"/>
          </a:p>
        </p:txBody>
      </p:sp>
      <p:sp>
        <p:nvSpPr>
          <p:cNvPr id="3" name="Text 1"/>
          <p:cNvSpPr/>
          <p:nvPr/>
        </p:nvSpPr>
        <p:spPr>
          <a:xfrm>
            <a:off x="793790" y="2985968"/>
            <a:ext cx="6279356" cy="3175397"/>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Pyrus Malus Fruit Water, Stearic acid, Lauric acid, Potassium Hydroxide, Myristic acid, Cocamidopropyl betaine, </a:t>
            </a:r>
            <a:r>
              <a:rPr lang="en-US" sz="1550" b="1" dirty="0">
                <a:solidFill>
                  <a:srgbClr val="3C3939"/>
                </a:solidFill>
                <a:highlight>
                  <a:srgbClr val="9CD4EA"/>
                </a:highlight>
                <a:latin typeface="Geologica Light" pitchFamily="2" charset="0"/>
                <a:ea typeface="Roboto" pitchFamily="34" charset="-122"/>
                <a:cs typeface="Roboto" pitchFamily="34" charset="-120"/>
              </a:rPr>
              <a:t>Palmitoyl Tetrapeptide-7, Palmitoyl Hexapeptide-12, Glyceryl stearate, Sodium PCA, Sodium Lactate, Marine Collagen, Olea Europaea (Olive) Fruit Oil, Argan Oil PEG-8 Esters, Butyrospermum Parkii Butter, Glycosaminoglycans, Chamomilla Recutita Extract, Salvia Officinalis Leaf Extract, Arnica Montana Flower Extract, Saccharomyces Polypeptides, Glycyrrhiza Glabra Root Extract, Glycogen, Glycine Soja Extract, Corallina Officinalis Extract, Lactose, Sucrose</a:t>
            </a:r>
            <a:r>
              <a:rPr lang="en-US" sz="1550" b="1" dirty="0">
                <a:solidFill>
                  <a:srgbClr val="3C3939"/>
                </a:solidFill>
                <a:latin typeface="Geologica Light" pitchFamily="2" charset="0"/>
                <a:ea typeface="Roboto" pitchFamily="34" charset="-122"/>
                <a:cs typeface="Roboto" pitchFamily="34" charset="-120"/>
              </a:rPr>
              <a:t>,</a:t>
            </a:r>
            <a:r>
              <a:rPr lang="en-US" sz="1550" dirty="0">
                <a:solidFill>
                  <a:srgbClr val="3C3939"/>
                </a:solidFill>
                <a:latin typeface="Geologica Light" pitchFamily="2" charset="0"/>
                <a:ea typeface="Roboto" pitchFamily="34" charset="-122"/>
                <a:cs typeface="Roboto" pitchFamily="34" charset="-120"/>
              </a:rPr>
              <a:t> Xanthan Gum, Methylparaben, 1,2-Hexanediol, Propylparaben.</a:t>
            </a:r>
            <a:endParaRPr lang="en-US" sz="1550" dirty="0"/>
          </a:p>
        </p:txBody>
      </p:sp>
      <p:sp>
        <p:nvSpPr>
          <p:cNvPr id="4" name="Text 2"/>
          <p:cNvSpPr/>
          <p:nvPr/>
        </p:nvSpPr>
        <p:spPr>
          <a:xfrm>
            <a:off x="9119354" y="4045148"/>
            <a:ext cx="3499366" cy="1288852"/>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 первый взгляд, состав выглядит богатым активными компонентами (выделены жирным). </a:t>
            </a:r>
            <a:endParaRPr lang="en-US" sz="1550" dirty="0"/>
          </a:p>
        </p:txBody>
      </p:sp>
      <p:sp>
        <p:nvSpPr>
          <p:cNvPr id="5" name="Text 3"/>
          <p:cNvSpPr/>
          <p:nvPr/>
        </p:nvSpPr>
        <p:spPr>
          <a:xfrm>
            <a:off x="7564874" y="3799642"/>
            <a:ext cx="6279356" cy="317540"/>
          </a:xfrm>
          <a:prstGeom prst="rect">
            <a:avLst/>
          </a:prstGeom>
          <a:noFill/>
          <a:ln/>
        </p:spPr>
        <p:txBody>
          <a:bodyPr wrap="none" lIns="0" tIns="0" rIns="0" bIns="0" rtlCol="0" anchor="t"/>
          <a:lstStyle/>
          <a:p>
            <a:pPr marL="0" indent="0" algn="l">
              <a:lnSpc>
                <a:spcPts val="2500"/>
              </a:lnSpc>
              <a:buNone/>
            </a:pPr>
            <a:endParaRPr lang="en-US" sz="155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889641"/>
            <a:ext cx="709576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ЭТО ПЕНКА ДЛЯ УМЫВАНИЯ!</a:t>
            </a:r>
            <a:endParaRPr lang="en-US" sz="3900" dirty="0"/>
          </a:p>
        </p:txBody>
      </p:sp>
      <p:sp>
        <p:nvSpPr>
          <p:cNvPr id="3" name="Text 1"/>
          <p:cNvSpPr/>
          <p:nvPr/>
        </p:nvSpPr>
        <p:spPr>
          <a:xfrm>
            <a:off x="793790" y="2985968"/>
            <a:ext cx="6279356" cy="3175397"/>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Pyrus Malus Fruit Water, </a:t>
            </a:r>
            <a:r>
              <a:rPr lang="en-US" sz="1550" b="1" dirty="0">
                <a:solidFill>
                  <a:srgbClr val="3C3939"/>
                </a:solidFill>
                <a:highlight>
                  <a:srgbClr val="9CD4EA"/>
                </a:highlight>
                <a:latin typeface="Geologica Light" pitchFamily="2" charset="0"/>
                <a:ea typeface="Roboto" pitchFamily="34" charset="-122"/>
                <a:cs typeface="Roboto" pitchFamily="34" charset="-120"/>
              </a:rPr>
              <a:t>Stearic acid, Lauric acid, Potassium Hydroxide, Myristic acid, Cocamidopropyl betaine</a:t>
            </a:r>
            <a:r>
              <a:rPr lang="en-US" sz="1550" dirty="0">
                <a:solidFill>
                  <a:srgbClr val="3C3939"/>
                </a:solidFill>
                <a:latin typeface="Geologica Light" pitchFamily="2" charset="0"/>
                <a:ea typeface="Roboto" pitchFamily="34" charset="-122"/>
                <a:cs typeface="Roboto" pitchFamily="34" charset="-120"/>
              </a:rPr>
              <a:t>, Palmitoyl Tetrapeptide-7, Palmitoyl Hexapeptide-12, Glyceryl stearate, Sodium PCA, Sodium Lactate, Marine Collagen, Olea Europaea (Olive) Fruit Oil, Argan Oil PEG-8 Esters, Butyrospermum Parkii Butter, Glycosaminoglycans, Chamomilla Recutita Extract, Salvia Officinalis Leaf Extract, Arnica Montana Flower Extract, Saccharomyces Polypeptides, Glycyrrhiza Glabra Root Extract, Glycogen, Glycine Soja Extract, Corallina Officinalis Extract, Lactose, Sucrose, Xanthan Gum, Methylparaben, 1,2-Hexanediol, Propylparaben.</a:t>
            </a:r>
            <a:endParaRPr lang="en-US" sz="1550" dirty="0"/>
          </a:p>
        </p:txBody>
      </p:sp>
      <p:sp>
        <p:nvSpPr>
          <p:cNvPr id="4" name="Text 2"/>
          <p:cNvSpPr/>
          <p:nvPr/>
        </p:nvSpPr>
        <p:spPr>
          <a:xfrm>
            <a:off x="7564874" y="2985968"/>
            <a:ext cx="4939546" cy="952619"/>
          </a:xfrm>
          <a:prstGeom prst="rect">
            <a:avLst/>
          </a:prstGeom>
          <a:noFill/>
          <a:ln/>
        </p:spPr>
        <p:txBody>
          <a:bodyPr wrap="square" lIns="0" tIns="0" rIns="0" bIns="0" rtlCol="0" anchor="t"/>
          <a:lstStyle/>
          <a:p>
            <a:pPr>
              <a:lnSpc>
                <a:spcPts val="2500"/>
              </a:lnSpc>
            </a:pPr>
            <a:r>
              <a:rPr lang="en-US" sz="1550" dirty="0">
                <a:solidFill>
                  <a:srgbClr val="3C3939"/>
                </a:solidFill>
                <a:latin typeface="Geologica Light" pitchFamily="2" charset="0"/>
                <a:ea typeface="Roboto" pitchFamily="34" charset="-122"/>
                <a:cs typeface="Roboto" pitchFamily="34" charset="-120"/>
              </a:rPr>
              <a:t>Выделенные </a:t>
            </a:r>
            <a:r>
              <a:rPr lang="en-US" sz="1550" dirty="0" err="1">
                <a:solidFill>
                  <a:srgbClr val="3C3939"/>
                </a:solidFill>
                <a:latin typeface="Geologica Light" pitchFamily="2" charset="0"/>
                <a:ea typeface="Roboto" pitchFamily="34" charset="-122"/>
                <a:cs typeface="Roboto" pitchFamily="34" charset="-120"/>
              </a:rPr>
              <a:t>компоненты</a:t>
            </a:r>
            <a:r>
              <a:rPr lang="en-US" sz="1550" dirty="0">
                <a:solidFill>
                  <a:srgbClr val="3C3939"/>
                </a:solidFill>
                <a:latin typeface="Geologica Light" pitchFamily="2" charset="0"/>
                <a:ea typeface="Roboto" pitchFamily="34" charset="-122"/>
                <a:cs typeface="Roboto" pitchFamily="34" charset="-120"/>
              </a:rPr>
              <a:t> </a:t>
            </a:r>
            <a:r>
              <a:rPr lang="en-GB" sz="1550" dirty="0">
                <a:solidFill>
                  <a:schemeClr val="tx1">
                    <a:lumMod val="75000"/>
                    <a:lumOff val="25000"/>
                  </a:schemeClr>
                </a:solidFill>
                <a:latin typeface="Geologica" pitchFamily="2" charset="0"/>
              </a:rPr>
              <a:t>—</a:t>
            </a:r>
            <a:r>
              <a:rPr lang="en-US" sz="1550" dirty="0">
                <a:solidFill>
                  <a:srgbClr val="3C3939"/>
                </a:solidFill>
                <a:latin typeface="Geologica Light" pitchFamily="2" charset="0"/>
                <a:ea typeface="Roboto" pitchFamily="34" charset="-122"/>
                <a:cs typeface="Roboto" pitchFamily="34" charset="-120"/>
              </a:rPr>
              <a:t> это основа пенки для умывания (ПАВы и компоненты мыла). Несмотря на наличие множества активов, они имеют ограниченную эффективность в смываемом средстве.</a:t>
            </a:r>
            <a:endParaRPr lang="en-US" sz="1550" dirty="0"/>
          </a:p>
        </p:txBody>
      </p:sp>
      <p:sp>
        <p:nvSpPr>
          <p:cNvPr id="5" name="Text 3"/>
          <p:cNvSpPr/>
          <p:nvPr/>
        </p:nvSpPr>
        <p:spPr>
          <a:xfrm>
            <a:off x="7564874" y="4719161"/>
            <a:ext cx="4939546"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Это пример того, как важно понимать тип продукта при анализе состава. Дорогие активные компоненты в пенке для умывания не успевают оказать значительного воздействия на кожу, так как быстро смываются.</a:t>
            </a:r>
            <a:endParaRPr lang="en-US" sz="155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302562" y="530185"/>
            <a:ext cx="557307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ЧЕГО НЕ СКАЖЕТ INCI?</a:t>
            </a:r>
            <a:endParaRPr lang="en-US" sz="3900" dirty="0"/>
          </a:p>
        </p:txBody>
      </p:sp>
      <p:sp>
        <p:nvSpPr>
          <p:cNvPr id="3" name="Shape 1"/>
          <p:cNvSpPr/>
          <p:nvPr/>
        </p:nvSpPr>
        <p:spPr>
          <a:xfrm>
            <a:off x="793790" y="2583656"/>
            <a:ext cx="6422231" cy="2099191"/>
          </a:xfrm>
          <a:prstGeom prst="roundRect">
            <a:avLst>
              <a:gd name="adj" fmla="val 5227"/>
            </a:avLst>
          </a:prstGeom>
          <a:solidFill>
            <a:srgbClr val="FFFFFF">
              <a:alpha val="95000"/>
            </a:srgbClr>
          </a:solidFill>
          <a:ln/>
        </p:spPr>
        <p:txBody>
          <a:bodyPr/>
          <a:lstStyle/>
          <a:p>
            <a:endParaRPr lang="ru-RU"/>
          </a:p>
        </p:txBody>
      </p:sp>
      <p:sp>
        <p:nvSpPr>
          <p:cNvPr id="4" name="Shape 2"/>
          <p:cNvSpPr/>
          <p:nvPr/>
        </p:nvSpPr>
        <p:spPr>
          <a:xfrm>
            <a:off x="1280159" y="2560796"/>
            <a:ext cx="5219701" cy="68580"/>
          </a:xfrm>
          <a:prstGeom prst="roundRect">
            <a:avLst>
              <a:gd name="adj" fmla="val 91163"/>
            </a:avLst>
          </a:prstGeom>
          <a:solidFill>
            <a:srgbClr val="9CD4EA"/>
          </a:solidFill>
          <a:ln/>
        </p:spPr>
        <p:txBody>
          <a:bodyPr/>
          <a:lstStyle/>
          <a:p>
            <a:endParaRPr lang="ru-RU"/>
          </a:p>
        </p:txBody>
      </p:sp>
      <p:sp>
        <p:nvSpPr>
          <p:cNvPr id="5" name="Shape 3"/>
          <p:cNvSpPr/>
          <p:nvPr/>
        </p:nvSpPr>
        <p:spPr>
          <a:xfrm>
            <a:off x="3707249" y="2286000"/>
            <a:ext cx="595313" cy="595313"/>
          </a:xfrm>
          <a:prstGeom prst="roundRect">
            <a:avLst>
              <a:gd name="adj" fmla="val 153600"/>
            </a:avLst>
          </a:prstGeom>
          <a:solidFill>
            <a:srgbClr val="9CD4EA"/>
          </a:solidFill>
          <a:ln/>
        </p:spPr>
        <p:txBody>
          <a:bodyPr/>
          <a:lstStyle/>
          <a:p>
            <a:endParaRPr lang="ru-RU"/>
          </a:p>
        </p:txBody>
      </p:sp>
      <p:sp>
        <p:nvSpPr>
          <p:cNvPr id="6" name="Text 4"/>
          <p:cNvSpPr/>
          <p:nvPr/>
        </p:nvSpPr>
        <p:spPr>
          <a:xfrm>
            <a:off x="3885843" y="2434828"/>
            <a:ext cx="238125" cy="297656"/>
          </a:xfrm>
          <a:prstGeom prst="rect">
            <a:avLst/>
          </a:prstGeom>
          <a:noFill/>
          <a:ln/>
        </p:spPr>
        <p:txBody>
          <a:bodyPr wrap="none" lIns="0" tIns="0" rIns="0" bIns="0" rtlCol="0" anchor="t"/>
          <a:lstStyle/>
          <a:p>
            <a:pPr marL="0" indent="0" algn="ctr">
              <a:lnSpc>
                <a:spcPts val="3000"/>
              </a:lnSpc>
              <a:buNone/>
            </a:pPr>
            <a:r>
              <a:rPr lang="en-US" sz="2800" dirty="0">
                <a:solidFill>
                  <a:srgbClr val="FFFFFF"/>
                </a:solidFill>
                <a:latin typeface="Geologica Black" pitchFamily="2" charset="0"/>
                <a:ea typeface="Raleway" pitchFamily="34" charset="-122"/>
                <a:cs typeface="Raleway" pitchFamily="34" charset="-120"/>
              </a:rPr>
              <a:t>1</a:t>
            </a:r>
            <a:endParaRPr lang="en-US" sz="2800" dirty="0">
              <a:latin typeface="Geologica Black" pitchFamily="2" charset="0"/>
            </a:endParaRPr>
          </a:p>
        </p:txBody>
      </p:sp>
      <p:sp>
        <p:nvSpPr>
          <p:cNvPr id="7" name="Text 5"/>
          <p:cNvSpPr/>
          <p:nvPr/>
        </p:nvSpPr>
        <p:spPr>
          <a:xfrm>
            <a:off x="1855528" y="3079671"/>
            <a:ext cx="4298752" cy="310158"/>
          </a:xfrm>
          <a:prstGeom prst="rect">
            <a:avLst/>
          </a:prstGeom>
          <a:noFill/>
          <a:ln/>
        </p:spPr>
        <p:txBody>
          <a:bodyPr wrap="none" lIns="0" tIns="0" rIns="0" bIns="0" rtlCol="0" anchor="t"/>
          <a:lstStyle/>
          <a:p>
            <a:pPr marL="0" indent="0" algn="ctr">
              <a:lnSpc>
                <a:spcPts val="2400"/>
              </a:lnSpc>
              <a:buNone/>
            </a:pPr>
            <a:r>
              <a:rPr lang="en-US" sz="1950" dirty="0">
                <a:solidFill>
                  <a:srgbClr val="3C3939"/>
                </a:solidFill>
                <a:latin typeface="Geologica Light" pitchFamily="2" charset="0"/>
                <a:ea typeface="Raleway" pitchFamily="34" charset="-122"/>
                <a:cs typeface="Raleway" pitchFamily="34" charset="-120"/>
              </a:rPr>
              <a:t>Точную концентрацию компонентов</a:t>
            </a:r>
            <a:endParaRPr lang="en-US" sz="1950" dirty="0"/>
          </a:p>
        </p:txBody>
      </p:sp>
      <p:sp>
        <p:nvSpPr>
          <p:cNvPr id="8" name="Text 6"/>
          <p:cNvSpPr/>
          <p:nvPr/>
        </p:nvSpPr>
        <p:spPr>
          <a:xfrm>
            <a:off x="1624338" y="3509010"/>
            <a:ext cx="4761132" cy="952619"/>
          </a:xfrm>
          <a:prstGeom prst="rect">
            <a:avLst/>
          </a:prstGeom>
          <a:noFill/>
          <a:ln/>
        </p:spPr>
        <p:txBody>
          <a:bodyPr wrap="squar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INCI указывает компоненты в порядке убывания концентрации, но не раскрывает точные проценты содержания каждого ингредиента.</a:t>
            </a:r>
            <a:endParaRPr lang="en-US" sz="1550" dirty="0"/>
          </a:p>
        </p:txBody>
      </p:sp>
      <p:sp>
        <p:nvSpPr>
          <p:cNvPr id="9" name="Shape 7"/>
          <p:cNvSpPr/>
          <p:nvPr/>
        </p:nvSpPr>
        <p:spPr>
          <a:xfrm>
            <a:off x="7414379" y="2583656"/>
            <a:ext cx="6422231" cy="2099191"/>
          </a:xfrm>
          <a:prstGeom prst="roundRect">
            <a:avLst>
              <a:gd name="adj" fmla="val 5227"/>
            </a:avLst>
          </a:prstGeom>
          <a:solidFill>
            <a:srgbClr val="FFFFFF">
              <a:alpha val="95000"/>
            </a:srgbClr>
          </a:solidFill>
          <a:ln/>
        </p:spPr>
        <p:txBody>
          <a:bodyPr/>
          <a:lstStyle/>
          <a:p>
            <a:endParaRPr lang="ru-RU"/>
          </a:p>
        </p:txBody>
      </p:sp>
      <p:sp>
        <p:nvSpPr>
          <p:cNvPr id="13" name="Text 11"/>
          <p:cNvSpPr/>
          <p:nvPr/>
        </p:nvSpPr>
        <p:spPr>
          <a:xfrm>
            <a:off x="8876049" y="3079790"/>
            <a:ext cx="3521512" cy="310158"/>
          </a:xfrm>
          <a:prstGeom prst="rect">
            <a:avLst/>
          </a:prstGeom>
          <a:noFill/>
          <a:ln/>
        </p:spPr>
        <p:txBody>
          <a:bodyPr wrap="none" lIns="0" tIns="0" rIns="0" bIns="0" rtlCol="0" anchor="t"/>
          <a:lstStyle/>
          <a:p>
            <a:pPr marL="0" indent="0" algn="ctr">
              <a:lnSpc>
                <a:spcPts val="2400"/>
              </a:lnSpc>
              <a:buNone/>
            </a:pPr>
            <a:r>
              <a:rPr lang="en-US" sz="1950" dirty="0">
                <a:solidFill>
                  <a:srgbClr val="3C3939"/>
                </a:solidFill>
                <a:latin typeface="Geologica Light" pitchFamily="2" charset="0"/>
                <a:ea typeface="Raleway" pitchFamily="34" charset="-122"/>
                <a:cs typeface="Raleway" pitchFamily="34" charset="-120"/>
              </a:rPr>
              <a:t>Качество и цену ингредиента</a:t>
            </a:r>
            <a:endParaRPr lang="en-US" sz="1950" dirty="0"/>
          </a:p>
        </p:txBody>
      </p:sp>
      <p:sp>
        <p:nvSpPr>
          <p:cNvPr id="14" name="Text 12"/>
          <p:cNvSpPr/>
          <p:nvPr/>
        </p:nvSpPr>
        <p:spPr>
          <a:xfrm>
            <a:off x="8328122" y="3509010"/>
            <a:ext cx="4617363" cy="635079"/>
          </a:xfrm>
          <a:prstGeom prst="rect">
            <a:avLst/>
          </a:prstGeom>
          <a:noFill/>
          <a:ln/>
        </p:spPr>
        <p:txBody>
          <a:bodyPr wrap="squar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Одно и то же название может скрывать ингредиенты разного качества, чистоты и стоимости.</a:t>
            </a:r>
            <a:endParaRPr lang="en-US" sz="1550" dirty="0"/>
          </a:p>
        </p:txBody>
      </p:sp>
      <p:sp>
        <p:nvSpPr>
          <p:cNvPr id="15" name="Shape 13"/>
          <p:cNvSpPr/>
          <p:nvPr/>
        </p:nvSpPr>
        <p:spPr>
          <a:xfrm>
            <a:off x="793790" y="5178862"/>
            <a:ext cx="6422231" cy="1781651"/>
          </a:xfrm>
          <a:prstGeom prst="roundRect">
            <a:avLst>
              <a:gd name="adj" fmla="val 6159"/>
            </a:avLst>
          </a:prstGeom>
          <a:solidFill>
            <a:srgbClr val="FFFFFF">
              <a:alpha val="95000"/>
            </a:srgbClr>
          </a:solidFill>
          <a:ln/>
        </p:spPr>
        <p:txBody>
          <a:bodyPr/>
          <a:lstStyle/>
          <a:p>
            <a:endParaRPr lang="ru-RU"/>
          </a:p>
        </p:txBody>
      </p:sp>
      <p:sp>
        <p:nvSpPr>
          <p:cNvPr id="16" name="Shape 14"/>
          <p:cNvSpPr/>
          <p:nvPr/>
        </p:nvSpPr>
        <p:spPr>
          <a:xfrm>
            <a:off x="1280159" y="5593200"/>
            <a:ext cx="5219701" cy="68580"/>
          </a:xfrm>
          <a:prstGeom prst="roundRect">
            <a:avLst>
              <a:gd name="adj" fmla="val 91163"/>
            </a:avLst>
          </a:prstGeom>
          <a:solidFill>
            <a:srgbClr val="9CD4EA"/>
          </a:solidFill>
          <a:ln/>
        </p:spPr>
        <p:txBody>
          <a:bodyPr/>
          <a:lstStyle/>
          <a:p>
            <a:endParaRPr lang="ru-RU"/>
          </a:p>
        </p:txBody>
      </p:sp>
      <p:sp>
        <p:nvSpPr>
          <p:cNvPr id="17" name="Shape 15"/>
          <p:cNvSpPr/>
          <p:nvPr/>
        </p:nvSpPr>
        <p:spPr>
          <a:xfrm>
            <a:off x="3707249" y="5318403"/>
            <a:ext cx="595313" cy="595313"/>
          </a:xfrm>
          <a:prstGeom prst="roundRect">
            <a:avLst>
              <a:gd name="adj" fmla="val 153600"/>
            </a:avLst>
          </a:prstGeom>
          <a:solidFill>
            <a:srgbClr val="9CD4EA"/>
          </a:solidFill>
          <a:ln/>
        </p:spPr>
        <p:txBody>
          <a:bodyPr/>
          <a:lstStyle/>
          <a:p>
            <a:endParaRPr lang="ru-RU"/>
          </a:p>
        </p:txBody>
      </p:sp>
      <p:sp>
        <p:nvSpPr>
          <p:cNvPr id="18" name="Text 16"/>
          <p:cNvSpPr/>
          <p:nvPr/>
        </p:nvSpPr>
        <p:spPr>
          <a:xfrm>
            <a:off x="3885843" y="5467231"/>
            <a:ext cx="238125" cy="297656"/>
          </a:xfrm>
          <a:prstGeom prst="rect">
            <a:avLst/>
          </a:prstGeom>
          <a:noFill/>
          <a:ln/>
        </p:spPr>
        <p:txBody>
          <a:bodyPr wrap="none" lIns="0" tIns="0" rIns="0" bIns="0" rtlCol="0" anchor="t"/>
          <a:lstStyle/>
          <a:p>
            <a:pPr marL="0" indent="0" algn="ctr">
              <a:lnSpc>
                <a:spcPts val="3000"/>
              </a:lnSpc>
              <a:buNone/>
            </a:pPr>
            <a:r>
              <a:rPr lang="en-US" sz="2800" dirty="0">
                <a:solidFill>
                  <a:srgbClr val="FFFFFF"/>
                </a:solidFill>
                <a:latin typeface="Geologica Black" pitchFamily="2" charset="0"/>
                <a:ea typeface="Raleway" pitchFamily="34" charset="-122"/>
                <a:cs typeface="Raleway" pitchFamily="34" charset="-120"/>
              </a:rPr>
              <a:t>3</a:t>
            </a:r>
            <a:endParaRPr lang="en-US" sz="2800" dirty="0">
              <a:latin typeface="Geologica Black" pitchFamily="2" charset="0"/>
            </a:endParaRPr>
          </a:p>
        </p:txBody>
      </p:sp>
      <p:sp>
        <p:nvSpPr>
          <p:cNvPr id="19" name="Text 17"/>
          <p:cNvSpPr/>
          <p:nvPr/>
        </p:nvSpPr>
        <p:spPr>
          <a:xfrm>
            <a:off x="2764452" y="6112193"/>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3C3939"/>
                </a:solidFill>
                <a:latin typeface="Geologica Light" pitchFamily="2" charset="0"/>
                <a:ea typeface="Raleway" pitchFamily="34" charset="-122"/>
                <a:cs typeface="Raleway" pitchFamily="34" charset="-120"/>
              </a:rPr>
              <a:t>Размер молекулы</a:t>
            </a:r>
            <a:endParaRPr lang="en-US" sz="1950" dirty="0"/>
          </a:p>
        </p:txBody>
      </p:sp>
      <p:sp>
        <p:nvSpPr>
          <p:cNvPr id="20" name="Text 18"/>
          <p:cNvSpPr/>
          <p:nvPr/>
        </p:nvSpPr>
        <p:spPr>
          <a:xfrm>
            <a:off x="2074635" y="6541413"/>
            <a:ext cx="3816072" cy="635079"/>
          </a:xfrm>
          <a:prstGeom prst="rect">
            <a:avLst/>
          </a:prstGeom>
          <a:noFill/>
          <a:ln/>
        </p:spPr>
        <p:txBody>
          <a:bodyPr wrap="squar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Молекулярный вес компонента влияет на его проникающую способность, но не указывается в INCI.</a:t>
            </a:r>
            <a:endParaRPr lang="en-US" sz="1550" dirty="0"/>
          </a:p>
        </p:txBody>
      </p:sp>
      <p:sp>
        <p:nvSpPr>
          <p:cNvPr id="21" name="Shape 19"/>
          <p:cNvSpPr/>
          <p:nvPr/>
        </p:nvSpPr>
        <p:spPr>
          <a:xfrm>
            <a:off x="7414379" y="5593200"/>
            <a:ext cx="6422231" cy="1781651"/>
          </a:xfrm>
          <a:prstGeom prst="roundRect">
            <a:avLst>
              <a:gd name="adj" fmla="val 6159"/>
            </a:avLst>
          </a:prstGeom>
          <a:solidFill>
            <a:srgbClr val="FFFFFF">
              <a:alpha val="95000"/>
            </a:srgbClr>
          </a:solidFill>
          <a:ln/>
        </p:spPr>
        <p:txBody>
          <a:bodyPr/>
          <a:lstStyle/>
          <a:p>
            <a:endParaRPr lang="ru-RU"/>
          </a:p>
        </p:txBody>
      </p:sp>
      <p:sp>
        <p:nvSpPr>
          <p:cNvPr id="25" name="Text 23"/>
          <p:cNvSpPr/>
          <p:nvPr/>
        </p:nvSpPr>
        <p:spPr>
          <a:xfrm>
            <a:off x="9385041" y="6089333"/>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3C3939"/>
                </a:solidFill>
                <a:latin typeface="Geologica Light" pitchFamily="2" charset="0"/>
                <a:ea typeface="Raleway" pitchFamily="34" charset="-122"/>
                <a:cs typeface="Raleway" pitchFamily="34" charset="-120"/>
              </a:rPr>
              <a:t>Степень очистки</a:t>
            </a:r>
            <a:endParaRPr lang="en-US" sz="1950" dirty="0"/>
          </a:p>
        </p:txBody>
      </p:sp>
      <p:sp>
        <p:nvSpPr>
          <p:cNvPr id="26" name="Text 24"/>
          <p:cNvSpPr/>
          <p:nvPr/>
        </p:nvSpPr>
        <p:spPr>
          <a:xfrm>
            <a:off x="8602443" y="6518553"/>
            <a:ext cx="4068723" cy="635079"/>
          </a:xfrm>
          <a:prstGeom prst="rect">
            <a:avLst/>
          </a:prstGeom>
          <a:noFill/>
          <a:ln/>
        </p:spPr>
        <p:txBody>
          <a:bodyPr wrap="squar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Степень очистки и обработки ингредиента может значительно влиять на его эффективность и безопасность.</a:t>
            </a:r>
            <a:endParaRPr lang="en-US" sz="1550" dirty="0"/>
          </a:p>
        </p:txBody>
      </p:sp>
      <p:sp>
        <p:nvSpPr>
          <p:cNvPr id="31" name="Shape 2"/>
          <p:cNvSpPr/>
          <p:nvPr/>
        </p:nvSpPr>
        <p:spPr>
          <a:xfrm>
            <a:off x="8023532" y="2560796"/>
            <a:ext cx="5219701" cy="68580"/>
          </a:xfrm>
          <a:prstGeom prst="roundRect">
            <a:avLst>
              <a:gd name="adj" fmla="val 91163"/>
            </a:avLst>
          </a:prstGeom>
          <a:solidFill>
            <a:srgbClr val="9CD4EA"/>
          </a:solidFill>
          <a:ln/>
        </p:spPr>
        <p:txBody>
          <a:bodyPr/>
          <a:lstStyle/>
          <a:p>
            <a:endParaRPr lang="ru-RU"/>
          </a:p>
        </p:txBody>
      </p:sp>
      <p:sp>
        <p:nvSpPr>
          <p:cNvPr id="32" name="Shape 14"/>
          <p:cNvSpPr/>
          <p:nvPr/>
        </p:nvSpPr>
        <p:spPr>
          <a:xfrm>
            <a:off x="8023532" y="5593200"/>
            <a:ext cx="5219701" cy="68580"/>
          </a:xfrm>
          <a:prstGeom prst="roundRect">
            <a:avLst>
              <a:gd name="adj" fmla="val 91163"/>
            </a:avLst>
          </a:prstGeom>
          <a:solidFill>
            <a:srgbClr val="9CD4EA"/>
          </a:solidFill>
          <a:ln/>
        </p:spPr>
        <p:txBody>
          <a:bodyPr/>
          <a:lstStyle/>
          <a:p>
            <a:endParaRPr lang="ru-RU"/>
          </a:p>
        </p:txBody>
      </p:sp>
      <p:sp>
        <p:nvSpPr>
          <p:cNvPr id="11" name="Shape 9"/>
          <p:cNvSpPr/>
          <p:nvPr/>
        </p:nvSpPr>
        <p:spPr>
          <a:xfrm>
            <a:off x="10327838" y="2286000"/>
            <a:ext cx="595313" cy="595313"/>
          </a:xfrm>
          <a:prstGeom prst="roundRect">
            <a:avLst>
              <a:gd name="adj" fmla="val 153600"/>
            </a:avLst>
          </a:prstGeom>
          <a:solidFill>
            <a:srgbClr val="9CD4EA"/>
          </a:solidFill>
          <a:ln/>
        </p:spPr>
        <p:txBody>
          <a:bodyPr/>
          <a:lstStyle/>
          <a:p>
            <a:endParaRPr lang="ru-RU"/>
          </a:p>
        </p:txBody>
      </p:sp>
      <p:sp>
        <p:nvSpPr>
          <p:cNvPr id="12" name="Text 10"/>
          <p:cNvSpPr/>
          <p:nvPr/>
        </p:nvSpPr>
        <p:spPr>
          <a:xfrm>
            <a:off x="10506432" y="2434828"/>
            <a:ext cx="238125" cy="297656"/>
          </a:xfrm>
          <a:prstGeom prst="rect">
            <a:avLst/>
          </a:prstGeom>
          <a:noFill/>
          <a:ln/>
        </p:spPr>
        <p:txBody>
          <a:bodyPr wrap="none" lIns="0" tIns="0" rIns="0" bIns="0" rtlCol="0" anchor="t"/>
          <a:lstStyle/>
          <a:p>
            <a:pPr marL="0" indent="0" algn="ctr">
              <a:lnSpc>
                <a:spcPts val="3000"/>
              </a:lnSpc>
              <a:buNone/>
            </a:pPr>
            <a:r>
              <a:rPr lang="en-US" sz="2800" dirty="0">
                <a:solidFill>
                  <a:srgbClr val="FFFFFF"/>
                </a:solidFill>
                <a:latin typeface="Geologica Black" pitchFamily="2" charset="0"/>
                <a:ea typeface="Raleway" pitchFamily="34" charset="-122"/>
                <a:cs typeface="Raleway" pitchFamily="34" charset="-120"/>
              </a:rPr>
              <a:t>2</a:t>
            </a:r>
            <a:endParaRPr lang="en-US" sz="2800" dirty="0">
              <a:latin typeface="Geologica Black" pitchFamily="2" charset="0"/>
            </a:endParaRPr>
          </a:p>
        </p:txBody>
      </p:sp>
      <p:sp>
        <p:nvSpPr>
          <p:cNvPr id="23" name="Shape 21"/>
          <p:cNvSpPr/>
          <p:nvPr/>
        </p:nvSpPr>
        <p:spPr>
          <a:xfrm>
            <a:off x="10327838" y="5295543"/>
            <a:ext cx="595313" cy="595313"/>
          </a:xfrm>
          <a:prstGeom prst="roundRect">
            <a:avLst>
              <a:gd name="adj" fmla="val 153600"/>
            </a:avLst>
          </a:prstGeom>
          <a:solidFill>
            <a:srgbClr val="9CD4EA"/>
          </a:solidFill>
          <a:ln/>
        </p:spPr>
        <p:txBody>
          <a:bodyPr/>
          <a:lstStyle/>
          <a:p>
            <a:endParaRPr lang="ru-RU"/>
          </a:p>
        </p:txBody>
      </p:sp>
      <p:sp>
        <p:nvSpPr>
          <p:cNvPr id="24" name="Text 22"/>
          <p:cNvSpPr/>
          <p:nvPr/>
        </p:nvSpPr>
        <p:spPr>
          <a:xfrm>
            <a:off x="10506432" y="5444371"/>
            <a:ext cx="238125" cy="297656"/>
          </a:xfrm>
          <a:prstGeom prst="rect">
            <a:avLst/>
          </a:prstGeom>
          <a:noFill/>
          <a:ln/>
        </p:spPr>
        <p:txBody>
          <a:bodyPr wrap="none" lIns="0" tIns="0" rIns="0" bIns="0" rtlCol="0" anchor="t"/>
          <a:lstStyle/>
          <a:p>
            <a:pPr marL="0" indent="0" algn="ctr">
              <a:lnSpc>
                <a:spcPts val="3000"/>
              </a:lnSpc>
              <a:buNone/>
            </a:pPr>
            <a:r>
              <a:rPr lang="en-US" sz="2800" dirty="0">
                <a:solidFill>
                  <a:srgbClr val="FFFFFF"/>
                </a:solidFill>
                <a:latin typeface="Geologica Black" pitchFamily="2" charset="0"/>
                <a:ea typeface="Raleway" pitchFamily="34" charset="-122"/>
                <a:cs typeface="Raleway" pitchFamily="34" charset="-120"/>
              </a:rPr>
              <a:t>4</a:t>
            </a:r>
            <a:endParaRPr lang="en-US" sz="2800" dirty="0">
              <a:latin typeface="Geologica Black" pitchFamily="2"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592812"/>
            <a:ext cx="669440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Что будет в этом вебинаре?</a:t>
            </a:r>
            <a:endParaRPr lang="en-US" sz="3900" dirty="0"/>
          </a:p>
        </p:txBody>
      </p:sp>
      <p:pic>
        <p:nvPicPr>
          <p:cNvPr id="3" name="Image 0" descr="preencoded.png"/>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793790" y="1609725"/>
            <a:ext cx="992267" cy="1205389"/>
          </a:xfrm>
          <a:prstGeom prst="rect">
            <a:avLst/>
          </a:prstGeom>
          <a:noFill/>
        </p:spPr>
      </p:pic>
      <p:sp>
        <p:nvSpPr>
          <p:cNvPr id="4" name="Text 1"/>
          <p:cNvSpPr/>
          <p:nvPr/>
        </p:nvSpPr>
        <p:spPr>
          <a:xfrm>
            <a:off x="1984415" y="1808083"/>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Как работает кожа</a:t>
            </a:r>
            <a:endParaRPr lang="en-US" sz="2300" dirty="0"/>
          </a:p>
        </p:txBody>
      </p:sp>
      <p:sp>
        <p:nvSpPr>
          <p:cNvPr id="5" name="Text 2"/>
          <p:cNvSpPr/>
          <p:nvPr/>
        </p:nvSpPr>
        <p:spPr>
          <a:xfrm>
            <a:off x="1984415" y="2172216"/>
            <a:ext cx="1185219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Структура, барьеры и функции кожи — основа для понимания косметических формул</a:t>
            </a:r>
            <a:endParaRPr lang="en-US" sz="1550" dirty="0"/>
          </a:p>
        </p:txBody>
      </p:sp>
      <p:pic>
        <p:nvPicPr>
          <p:cNvPr id="6" name="Image 1" descr="preencoded.png"/>
          <p:cNvPicPr>
            <a:picLocks noChangeAspect="1"/>
          </p:cNvPicPr>
          <p:nvPr/>
        </p:nvPicPr>
        <p:blipFill>
          <a:blip r:embed="rId5"/>
          <a:stretch>
            <a:fillRect/>
          </a:stretch>
        </p:blipFill>
        <p:spPr>
          <a:xfrm>
            <a:off x="793790" y="2815114"/>
            <a:ext cx="992267" cy="1205389"/>
          </a:xfrm>
          <a:prstGeom prst="rect">
            <a:avLst/>
          </a:prstGeom>
        </p:spPr>
      </p:pic>
      <p:sp>
        <p:nvSpPr>
          <p:cNvPr id="7" name="Text 3"/>
          <p:cNvSpPr/>
          <p:nvPr/>
        </p:nvSpPr>
        <p:spPr>
          <a:xfrm>
            <a:off x="1984415" y="3013472"/>
            <a:ext cx="3486269"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Как устроена косметика</a:t>
            </a:r>
            <a:endParaRPr lang="en-US" sz="2300" dirty="0"/>
          </a:p>
        </p:txBody>
      </p:sp>
      <p:sp>
        <p:nvSpPr>
          <p:cNvPr id="8" name="Text 4"/>
          <p:cNvSpPr/>
          <p:nvPr/>
        </p:nvSpPr>
        <p:spPr>
          <a:xfrm>
            <a:off x="1984415" y="3377605"/>
            <a:ext cx="1185219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Базовые принципы формулирования и взаимодействия ингредиентов</a:t>
            </a:r>
            <a:endParaRPr lang="en-US" sz="1550" dirty="0"/>
          </a:p>
        </p:txBody>
      </p:sp>
      <p:pic>
        <p:nvPicPr>
          <p:cNvPr id="9" name="Image 2" descr="preencoded.png"/>
          <p:cNvPicPr>
            <a:picLocks noChangeAspect="1"/>
          </p:cNvPicPr>
          <p:nvPr/>
        </p:nvPicPr>
        <p:blipFill>
          <a:blip r:embed="rId6"/>
          <a:stretch>
            <a:fillRect/>
          </a:stretch>
        </p:blipFill>
        <p:spPr>
          <a:xfrm>
            <a:off x="793790" y="4020503"/>
            <a:ext cx="992267" cy="1205389"/>
          </a:xfrm>
          <a:prstGeom prst="rect">
            <a:avLst/>
          </a:prstGeom>
        </p:spPr>
      </p:pic>
      <p:sp>
        <p:nvSpPr>
          <p:cNvPr id="10" name="Text 5"/>
          <p:cNvSpPr/>
          <p:nvPr/>
        </p:nvSpPr>
        <p:spPr>
          <a:xfrm>
            <a:off x="1984415" y="4218861"/>
            <a:ext cx="6095643"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Почему важно понимать форму и функцию</a:t>
            </a:r>
            <a:endParaRPr lang="en-US" sz="2300" dirty="0"/>
          </a:p>
        </p:txBody>
      </p:sp>
      <p:sp>
        <p:nvSpPr>
          <p:cNvPr id="11" name="Text 6"/>
          <p:cNvSpPr/>
          <p:nvPr/>
        </p:nvSpPr>
        <p:spPr>
          <a:xfrm>
            <a:off x="1984415" y="4570293"/>
            <a:ext cx="1185219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Связь между структурой компонента и его влиянием на кожу</a:t>
            </a:r>
            <a:endParaRPr lang="en-US" sz="1550" dirty="0"/>
          </a:p>
        </p:txBody>
      </p:sp>
      <p:pic>
        <p:nvPicPr>
          <p:cNvPr id="12" name="Image 3" descr="preencoded.png"/>
          <p:cNvPicPr>
            <a:picLocks noChangeAspect="1"/>
          </p:cNvPicPr>
          <p:nvPr/>
        </p:nvPicPr>
        <p:blipFill>
          <a:blip r:embed="rId7"/>
          <a:stretch>
            <a:fillRect/>
          </a:stretch>
        </p:blipFill>
        <p:spPr>
          <a:xfrm>
            <a:off x="793790" y="5225891"/>
            <a:ext cx="992267" cy="1205389"/>
          </a:xfrm>
          <a:prstGeom prst="rect">
            <a:avLst/>
          </a:prstGeom>
        </p:spPr>
      </p:pic>
      <p:sp>
        <p:nvSpPr>
          <p:cNvPr id="13" name="Text 7"/>
          <p:cNvSpPr/>
          <p:nvPr/>
        </p:nvSpPr>
        <p:spPr>
          <a:xfrm>
            <a:off x="1984415" y="5424249"/>
            <a:ext cx="6340554"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Как разоблачать мифы про "вредную химию"</a:t>
            </a:r>
            <a:endParaRPr lang="en-US" sz="2300" dirty="0"/>
          </a:p>
        </p:txBody>
      </p:sp>
      <p:sp>
        <p:nvSpPr>
          <p:cNvPr id="14" name="Text 8"/>
          <p:cNvSpPr/>
          <p:nvPr/>
        </p:nvSpPr>
        <p:spPr>
          <a:xfrm>
            <a:off x="1984415" y="5775682"/>
            <a:ext cx="1185219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Научные факты против маркетинговых страшилок</a:t>
            </a:r>
            <a:endParaRPr lang="en-US" sz="1550" dirty="0"/>
          </a:p>
        </p:txBody>
      </p:sp>
      <p:pic>
        <p:nvPicPr>
          <p:cNvPr id="15" name="Image 4" descr="preencoded.png"/>
          <p:cNvPicPr>
            <a:picLocks noChangeAspect="1"/>
          </p:cNvPicPr>
          <p:nvPr/>
        </p:nvPicPr>
        <p:blipFill>
          <a:blip r:embed="rId8"/>
          <a:stretch>
            <a:fillRect/>
          </a:stretch>
        </p:blipFill>
        <p:spPr>
          <a:xfrm>
            <a:off x="793790" y="6431280"/>
            <a:ext cx="992267" cy="1205389"/>
          </a:xfrm>
          <a:prstGeom prst="rect">
            <a:avLst/>
          </a:prstGeom>
        </p:spPr>
      </p:pic>
      <p:sp>
        <p:nvSpPr>
          <p:cNvPr id="16" name="Text 9"/>
          <p:cNvSpPr/>
          <p:nvPr/>
        </p:nvSpPr>
        <p:spPr>
          <a:xfrm>
            <a:off x="1984415" y="6629638"/>
            <a:ext cx="4975503"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Как смотреть на состав без страха</a:t>
            </a:r>
            <a:endParaRPr lang="en-US" sz="2300" dirty="0"/>
          </a:p>
        </p:txBody>
      </p:sp>
      <p:sp>
        <p:nvSpPr>
          <p:cNvPr id="17" name="Text 10"/>
          <p:cNvSpPr/>
          <p:nvPr/>
        </p:nvSpPr>
        <p:spPr>
          <a:xfrm>
            <a:off x="1984415" y="6968371"/>
            <a:ext cx="1185219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Практические инструменты для анализа косметических формул</a:t>
            </a:r>
            <a:endParaRPr lang="en-US" sz="155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041440"/>
            <a:ext cx="130428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ПОЧЕМУ УМЕТЬ ЧИТАТЬ СОСТАВ </a:t>
            </a:r>
            <a:endParaRPr lang="ru-RU" sz="3900" dirty="0">
              <a:solidFill>
                <a:srgbClr val="1B1B27"/>
              </a:solidFill>
              <a:latin typeface="Geologica Light" pitchFamily="2" charset="0"/>
              <a:ea typeface="Raleway" pitchFamily="34" charset="-122"/>
              <a:cs typeface="Raleway" pitchFamily="34" charset="-120"/>
            </a:endParaRPr>
          </a:p>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ВАЖНО ДЛЯ КОСМЕТОЛОГА?</a:t>
            </a:r>
            <a:endParaRPr lang="en-US" sz="3900" dirty="0"/>
          </a:p>
        </p:txBody>
      </p:sp>
      <p:pic>
        <p:nvPicPr>
          <p:cNvPr id="3" name="Image 0" descr="preencoded.png"/>
          <p:cNvPicPr>
            <a:picLocks noChangeAspect="1"/>
          </p:cNvPicPr>
          <p:nvPr/>
        </p:nvPicPr>
        <p:blipFill>
          <a:blip r:embed="rId3">
            <a:duotone>
              <a:schemeClr val="accent5">
                <a:shade val="45000"/>
                <a:satMod val="135000"/>
              </a:schemeClr>
              <a:prstClr val="white"/>
            </a:duotone>
          </a:blip>
          <a:stretch>
            <a:fillRect/>
          </a:stretch>
        </p:blipFill>
        <p:spPr>
          <a:xfrm>
            <a:off x="793790" y="2678430"/>
            <a:ext cx="6521410" cy="793790"/>
          </a:xfrm>
          <a:prstGeom prst="rect">
            <a:avLst/>
          </a:prstGeom>
        </p:spPr>
      </p:pic>
      <p:sp>
        <p:nvSpPr>
          <p:cNvPr id="4" name="Text 1"/>
          <p:cNvSpPr/>
          <p:nvPr/>
        </p:nvSpPr>
        <p:spPr>
          <a:xfrm>
            <a:off x="1575316" y="3594795"/>
            <a:ext cx="4300180"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Профессиональная компетентность</a:t>
            </a:r>
            <a:endParaRPr lang="en-US" sz="1950" dirty="0"/>
          </a:p>
        </p:txBody>
      </p:sp>
      <p:sp>
        <p:nvSpPr>
          <p:cNvPr id="5" name="Text 2"/>
          <p:cNvSpPr/>
          <p:nvPr/>
        </p:nvSpPr>
        <p:spPr>
          <a:xfrm>
            <a:off x="1575316" y="4024015"/>
            <a:ext cx="3717012"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Понимание составов повышает экспертность и доверие клиентов</a:t>
            </a:r>
            <a:endParaRPr lang="en-US" sz="1550" dirty="0"/>
          </a:p>
        </p:txBody>
      </p:sp>
      <p:pic>
        <p:nvPicPr>
          <p:cNvPr id="6" name="Image 1" descr="preencoded.png"/>
          <p:cNvPicPr>
            <a:picLocks noChangeAspect="1"/>
          </p:cNvPicPr>
          <p:nvPr/>
        </p:nvPicPr>
        <p:blipFill>
          <a:blip r:embed="rId4">
            <a:duotone>
              <a:schemeClr val="accent5">
                <a:shade val="45000"/>
                <a:satMod val="135000"/>
              </a:schemeClr>
              <a:prstClr val="white"/>
            </a:duotone>
          </a:blip>
          <a:stretch>
            <a:fillRect/>
          </a:stretch>
        </p:blipFill>
        <p:spPr>
          <a:xfrm>
            <a:off x="7315200" y="2678430"/>
            <a:ext cx="6521410" cy="793790"/>
          </a:xfrm>
          <a:prstGeom prst="rect">
            <a:avLst/>
          </a:prstGeom>
        </p:spPr>
      </p:pic>
      <p:sp>
        <p:nvSpPr>
          <p:cNvPr id="7" name="Text 3"/>
          <p:cNvSpPr/>
          <p:nvPr/>
        </p:nvSpPr>
        <p:spPr>
          <a:xfrm>
            <a:off x="8096726" y="3594795"/>
            <a:ext cx="3127177"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Грамотные рекомендации</a:t>
            </a:r>
            <a:endParaRPr lang="en-US" sz="1950" dirty="0"/>
          </a:p>
        </p:txBody>
      </p:sp>
      <p:sp>
        <p:nvSpPr>
          <p:cNvPr id="8" name="Text 4"/>
          <p:cNvSpPr/>
          <p:nvPr/>
        </p:nvSpPr>
        <p:spPr>
          <a:xfrm>
            <a:off x="8096726" y="4024015"/>
            <a:ext cx="3444002"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Возможность подбирать средства, основываясь на научных данных</a:t>
            </a:r>
            <a:endParaRPr lang="en-US" sz="1550" dirty="0"/>
          </a:p>
        </p:txBody>
      </p:sp>
      <p:pic>
        <p:nvPicPr>
          <p:cNvPr id="9" name="Image 2" descr="preencoded.png"/>
          <p:cNvPicPr>
            <a:picLocks noChangeAspect="1"/>
          </p:cNvPicPr>
          <p:nvPr/>
        </p:nvPicPr>
        <p:blipFill>
          <a:blip r:embed="rId5">
            <a:duotone>
              <a:schemeClr val="accent5">
                <a:shade val="45000"/>
                <a:satMod val="135000"/>
              </a:schemeClr>
              <a:prstClr val="white"/>
            </a:duotone>
          </a:blip>
          <a:stretch>
            <a:fillRect/>
          </a:stretch>
        </p:blipFill>
        <p:spPr>
          <a:xfrm>
            <a:off x="793790" y="4933236"/>
            <a:ext cx="6521410" cy="793790"/>
          </a:xfrm>
          <a:prstGeom prst="rect">
            <a:avLst/>
          </a:prstGeom>
        </p:spPr>
      </p:pic>
      <p:sp>
        <p:nvSpPr>
          <p:cNvPr id="10" name="Text 5"/>
          <p:cNvSpPr/>
          <p:nvPr/>
        </p:nvSpPr>
        <p:spPr>
          <a:xfrm>
            <a:off x="1575316" y="5806320"/>
            <a:ext cx="2873931"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Безопасность процедур</a:t>
            </a:r>
            <a:endParaRPr lang="en-US" sz="1950" dirty="0"/>
          </a:p>
        </p:txBody>
      </p:sp>
      <p:sp>
        <p:nvSpPr>
          <p:cNvPr id="11" name="Text 6"/>
          <p:cNvSpPr/>
          <p:nvPr/>
        </p:nvSpPr>
        <p:spPr>
          <a:xfrm>
            <a:off x="1575316" y="6235541"/>
            <a:ext cx="4300180"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Предотвращение нежелательных реакций при комбинировании средств</a:t>
            </a:r>
            <a:endParaRPr lang="en-US" sz="1550" dirty="0"/>
          </a:p>
        </p:txBody>
      </p:sp>
      <p:pic>
        <p:nvPicPr>
          <p:cNvPr id="12" name="Image 3" descr="preencoded.png"/>
          <p:cNvPicPr>
            <a:picLocks noChangeAspect="1"/>
          </p:cNvPicPr>
          <p:nvPr/>
        </p:nvPicPr>
        <p:blipFill>
          <a:blip r:embed="rId6">
            <a:duotone>
              <a:schemeClr val="accent5">
                <a:shade val="45000"/>
                <a:satMod val="135000"/>
              </a:schemeClr>
              <a:prstClr val="white"/>
            </a:duotone>
          </a:blip>
          <a:stretch>
            <a:fillRect/>
          </a:stretch>
        </p:blipFill>
        <p:spPr>
          <a:xfrm>
            <a:off x="7315200" y="4933236"/>
            <a:ext cx="6521410" cy="793790"/>
          </a:xfrm>
          <a:prstGeom prst="rect">
            <a:avLst/>
          </a:prstGeom>
        </p:spPr>
      </p:pic>
      <p:sp>
        <p:nvSpPr>
          <p:cNvPr id="13" name="Text 7"/>
          <p:cNvSpPr/>
          <p:nvPr/>
        </p:nvSpPr>
        <p:spPr>
          <a:xfrm>
            <a:off x="8096726" y="5846089"/>
            <a:ext cx="328612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Прогнозируемый результат</a:t>
            </a:r>
            <a:endParaRPr lang="en-US" sz="1950" dirty="0"/>
          </a:p>
        </p:txBody>
      </p:sp>
      <p:sp>
        <p:nvSpPr>
          <p:cNvPr id="14" name="Text 8"/>
          <p:cNvSpPr/>
          <p:nvPr/>
        </p:nvSpPr>
        <p:spPr>
          <a:xfrm>
            <a:off x="8096726" y="6275310"/>
            <a:ext cx="4907042" cy="709136"/>
          </a:xfrm>
          <a:prstGeom prst="rect">
            <a:avLst/>
          </a:prstGeom>
          <a:noFill/>
          <a:ln/>
        </p:spPr>
        <p:txBody>
          <a:bodyPr wrap="non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Понимание </a:t>
            </a:r>
            <a:r>
              <a:rPr lang="en-US" sz="1550" dirty="0" err="1">
                <a:solidFill>
                  <a:srgbClr val="3C3939"/>
                </a:solidFill>
                <a:latin typeface="Geologica Light" pitchFamily="2" charset="0"/>
                <a:ea typeface="Roboto" pitchFamily="34" charset="-122"/>
                <a:cs typeface="Roboto" pitchFamily="34" charset="-120"/>
              </a:rPr>
              <a:t>ожидаемого</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эффекта</a:t>
            </a:r>
            <a:endParaRPr lang="ru-RU" sz="1550" dirty="0">
              <a:solidFill>
                <a:srgbClr val="3C3939"/>
              </a:solidFill>
              <a:latin typeface="Geologica Light" pitchFamily="2" charset="0"/>
              <a:ea typeface="Roboto" pitchFamily="34" charset="-122"/>
              <a:cs typeface="Roboto" pitchFamily="34" charset="-120"/>
            </a:endParaRPr>
          </a:p>
          <a:p>
            <a:pPr marL="0" indent="0" algn="l">
              <a:buNone/>
            </a:pPr>
            <a:r>
              <a:rPr lang="en-US" sz="1550" dirty="0" err="1">
                <a:solidFill>
                  <a:srgbClr val="3C3939"/>
                </a:solidFill>
                <a:latin typeface="Geologica Light" pitchFamily="2" charset="0"/>
                <a:ea typeface="Roboto" pitchFamily="34" charset="-122"/>
                <a:cs typeface="Roboto" pitchFamily="34" charset="-120"/>
              </a:rPr>
              <a:t>от</a:t>
            </a:r>
            <a:r>
              <a:rPr lang="en-US" sz="1550" dirty="0">
                <a:solidFill>
                  <a:srgbClr val="3C3939"/>
                </a:solidFill>
                <a:latin typeface="Geologica Light" pitchFamily="2" charset="0"/>
                <a:ea typeface="Roboto" pitchFamily="34" charset="-122"/>
                <a:cs typeface="Roboto" pitchFamily="34" charset="-120"/>
              </a:rPr>
              <a:t> применения средств</a:t>
            </a:r>
            <a:endParaRPr lang="en-US" sz="155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030849"/>
            <a:ext cx="843879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ЕСЛИ ВЫ УМЕЕТЕ ЧИТАТЬ СОСТАВ</a:t>
            </a:r>
            <a:endParaRPr lang="en-US" sz="3900" dirty="0"/>
          </a:p>
        </p:txBody>
      </p:sp>
      <p:sp>
        <p:nvSpPr>
          <p:cNvPr id="3" name="Shape 1"/>
          <p:cNvSpPr/>
          <p:nvPr/>
        </p:nvSpPr>
        <p:spPr>
          <a:xfrm>
            <a:off x="793790" y="3047762"/>
            <a:ext cx="6216253" cy="1476256"/>
          </a:xfrm>
          <a:prstGeom prst="roundRect">
            <a:avLst>
              <a:gd name="adj" fmla="val 5647"/>
            </a:avLst>
          </a:prstGeom>
          <a:solidFill>
            <a:srgbClr val="9CD4EA"/>
          </a:solidFill>
          <a:ln w="7620">
            <a:noFill/>
            <a:prstDash val="solid"/>
          </a:ln>
        </p:spPr>
        <p:txBody>
          <a:bodyPr/>
          <a:lstStyle/>
          <a:p>
            <a:endParaRPr lang="ru-RU"/>
          </a:p>
        </p:txBody>
      </p:sp>
      <p:sp>
        <p:nvSpPr>
          <p:cNvPr id="4" name="Text 2"/>
          <p:cNvSpPr/>
          <p:nvPr/>
        </p:nvSpPr>
        <p:spPr>
          <a:xfrm>
            <a:off x="999768" y="3253740"/>
            <a:ext cx="4263747"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Вы понимаете, что внутри продукта</a:t>
            </a:r>
            <a:endParaRPr lang="en-US" sz="1950" dirty="0"/>
          </a:p>
        </p:txBody>
      </p:sp>
      <p:sp>
        <p:nvSpPr>
          <p:cNvPr id="5" name="Text 3"/>
          <p:cNvSpPr/>
          <p:nvPr/>
        </p:nvSpPr>
        <p:spPr>
          <a:xfrm>
            <a:off x="999769" y="3682960"/>
            <a:ext cx="5667732"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Знание функций каждого компонента и их взаимодействия дает полное представление о средстве.</a:t>
            </a:r>
            <a:endParaRPr lang="en-US" sz="1550" dirty="0"/>
          </a:p>
        </p:txBody>
      </p:sp>
      <p:sp>
        <p:nvSpPr>
          <p:cNvPr id="6" name="Shape 4"/>
          <p:cNvSpPr/>
          <p:nvPr/>
        </p:nvSpPr>
        <p:spPr>
          <a:xfrm>
            <a:off x="7414379" y="3047762"/>
            <a:ext cx="6034921" cy="1476256"/>
          </a:xfrm>
          <a:prstGeom prst="roundRect">
            <a:avLst>
              <a:gd name="adj" fmla="val 5647"/>
            </a:avLst>
          </a:prstGeom>
          <a:solidFill>
            <a:srgbClr val="9CD4EA"/>
          </a:solidFill>
          <a:ln w="7620">
            <a:noFill/>
            <a:prstDash val="solid"/>
          </a:ln>
        </p:spPr>
        <p:txBody>
          <a:bodyPr/>
          <a:lstStyle/>
          <a:p>
            <a:endParaRPr lang="ru-RU"/>
          </a:p>
        </p:txBody>
      </p:sp>
      <p:sp>
        <p:nvSpPr>
          <p:cNvPr id="7" name="Text 5"/>
          <p:cNvSpPr/>
          <p:nvPr/>
        </p:nvSpPr>
        <p:spPr>
          <a:xfrm>
            <a:off x="7620357" y="325374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Как он работает</a:t>
            </a:r>
            <a:endParaRPr lang="en-US" sz="1950" dirty="0"/>
          </a:p>
        </p:txBody>
      </p:sp>
      <p:sp>
        <p:nvSpPr>
          <p:cNvPr id="8" name="Text 6"/>
          <p:cNvSpPr/>
          <p:nvPr/>
        </p:nvSpPr>
        <p:spPr>
          <a:xfrm>
            <a:off x="7620357" y="3682960"/>
            <a:ext cx="5562243"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Понимание механизмов действия компонентов позволяет оценить реальную эффективность средства.</a:t>
            </a:r>
            <a:endParaRPr lang="en-US" sz="1550" dirty="0"/>
          </a:p>
        </p:txBody>
      </p:sp>
      <p:sp>
        <p:nvSpPr>
          <p:cNvPr id="9" name="Shape 7"/>
          <p:cNvSpPr/>
          <p:nvPr/>
        </p:nvSpPr>
        <p:spPr>
          <a:xfrm>
            <a:off x="793790" y="4722376"/>
            <a:ext cx="6216253" cy="1476256"/>
          </a:xfrm>
          <a:prstGeom prst="roundRect">
            <a:avLst>
              <a:gd name="adj" fmla="val 5647"/>
            </a:avLst>
          </a:prstGeom>
          <a:solidFill>
            <a:srgbClr val="9CD4EA"/>
          </a:solidFill>
          <a:ln w="7620">
            <a:noFill/>
            <a:prstDash val="solid"/>
          </a:ln>
        </p:spPr>
        <p:txBody>
          <a:bodyPr/>
          <a:lstStyle/>
          <a:p>
            <a:endParaRPr lang="ru-RU"/>
          </a:p>
        </p:txBody>
      </p:sp>
      <p:sp>
        <p:nvSpPr>
          <p:cNvPr id="10" name="Text 8"/>
          <p:cNvSpPr/>
          <p:nvPr/>
        </p:nvSpPr>
        <p:spPr>
          <a:xfrm>
            <a:off x="999768" y="4928354"/>
            <a:ext cx="4666298"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Можете предугадать эффект, действие</a:t>
            </a:r>
            <a:endParaRPr lang="en-US" sz="1950" dirty="0"/>
          </a:p>
        </p:txBody>
      </p:sp>
      <p:sp>
        <p:nvSpPr>
          <p:cNvPr id="11" name="Text 9"/>
          <p:cNvSpPr/>
          <p:nvPr/>
        </p:nvSpPr>
        <p:spPr>
          <a:xfrm>
            <a:off x="999768" y="5357574"/>
            <a:ext cx="601027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Знание составов позволяет прогнозировать результат применения средства для разных типов кожи.</a:t>
            </a:r>
            <a:endParaRPr lang="en-US" sz="1550" dirty="0"/>
          </a:p>
        </p:txBody>
      </p:sp>
      <p:sp>
        <p:nvSpPr>
          <p:cNvPr id="12" name="Shape 10"/>
          <p:cNvSpPr/>
          <p:nvPr/>
        </p:nvSpPr>
        <p:spPr>
          <a:xfrm>
            <a:off x="7414379" y="4722376"/>
            <a:ext cx="6034921" cy="1476256"/>
          </a:xfrm>
          <a:prstGeom prst="roundRect">
            <a:avLst>
              <a:gd name="adj" fmla="val 5647"/>
            </a:avLst>
          </a:prstGeom>
          <a:solidFill>
            <a:srgbClr val="9CD4EA"/>
          </a:solidFill>
          <a:ln w="7620">
            <a:noFill/>
            <a:prstDash val="solid"/>
          </a:ln>
        </p:spPr>
        <p:txBody>
          <a:bodyPr/>
          <a:lstStyle/>
          <a:p>
            <a:endParaRPr lang="ru-RU"/>
          </a:p>
        </p:txBody>
      </p:sp>
      <p:sp>
        <p:nvSpPr>
          <p:cNvPr id="13" name="Text 11"/>
          <p:cNvSpPr/>
          <p:nvPr/>
        </p:nvSpPr>
        <p:spPr>
          <a:xfrm>
            <a:off x="7620357" y="4928354"/>
            <a:ext cx="3865959"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Сравнить с другими средствами</a:t>
            </a:r>
            <a:endParaRPr lang="en-US" sz="1950" dirty="0"/>
          </a:p>
        </p:txBody>
      </p:sp>
      <p:sp>
        <p:nvSpPr>
          <p:cNvPr id="14" name="Text 12"/>
          <p:cNvSpPr/>
          <p:nvPr/>
        </p:nvSpPr>
        <p:spPr>
          <a:xfrm>
            <a:off x="7620358" y="5357574"/>
            <a:ext cx="5209818"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Возможность объективно сравнивать продукты разных брендов и ценовых категорий.</a:t>
            </a:r>
            <a:endParaRPr lang="en-US" sz="155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536615"/>
            <a:ext cx="1025759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ЧЕМУ ВЫ ДОЛЖНЫ НАУЧИТЬСЯ В ИТОГЕ?</a:t>
            </a:r>
            <a:endParaRPr lang="en-US" sz="3900" dirty="0"/>
          </a:p>
        </p:txBody>
      </p:sp>
      <p:sp>
        <p:nvSpPr>
          <p:cNvPr id="3" name="Shape 1"/>
          <p:cNvSpPr/>
          <p:nvPr/>
        </p:nvSpPr>
        <p:spPr>
          <a:xfrm>
            <a:off x="793790" y="2072700"/>
            <a:ext cx="5378410" cy="198358"/>
          </a:xfrm>
          <a:prstGeom prst="roundRect">
            <a:avLst>
              <a:gd name="adj" fmla="val 42025"/>
            </a:avLst>
          </a:prstGeom>
          <a:solidFill>
            <a:srgbClr val="9CD4EA"/>
          </a:solidFill>
          <a:ln w="7620">
            <a:noFill/>
            <a:prstDash val="solid"/>
          </a:ln>
        </p:spPr>
        <p:txBody>
          <a:bodyPr/>
          <a:lstStyle/>
          <a:p>
            <a:endParaRPr lang="ru-RU"/>
          </a:p>
        </p:txBody>
      </p:sp>
      <p:sp>
        <p:nvSpPr>
          <p:cNvPr id="4" name="Text 2"/>
          <p:cNvSpPr/>
          <p:nvPr/>
        </p:nvSpPr>
        <p:spPr>
          <a:xfrm>
            <a:off x="992148" y="2469416"/>
            <a:ext cx="4652963"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Определять тип косметической формы</a:t>
            </a:r>
            <a:endParaRPr lang="en-US" sz="1950" dirty="0"/>
          </a:p>
        </p:txBody>
      </p:sp>
      <p:sp>
        <p:nvSpPr>
          <p:cNvPr id="5" name="Text 3"/>
          <p:cNvSpPr/>
          <p:nvPr/>
        </p:nvSpPr>
        <p:spPr>
          <a:xfrm>
            <a:off x="992149" y="2898636"/>
            <a:ext cx="4456152" cy="982266"/>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Уметь по составу определить, является ли средство эмульсией, гелем, водной формой или очищающим средством.</a:t>
            </a:r>
            <a:endParaRPr lang="en-US" sz="1550" dirty="0"/>
          </a:p>
        </p:txBody>
      </p:sp>
      <p:sp>
        <p:nvSpPr>
          <p:cNvPr id="6" name="Shape 4"/>
          <p:cNvSpPr/>
          <p:nvPr/>
        </p:nvSpPr>
        <p:spPr>
          <a:xfrm>
            <a:off x="7389614" y="2072700"/>
            <a:ext cx="6446996" cy="198358"/>
          </a:xfrm>
          <a:prstGeom prst="roundRect">
            <a:avLst>
              <a:gd name="adj" fmla="val 42025"/>
            </a:avLst>
          </a:prstGeom>
          <a:solidFill>
            <a:srgbClr val="9CD4EA"/>
          </a:solidFill>
          <a:ln w="7620">
            <a:noFill/>
            <a:prstDash val="solid"/>
          </a:ln>
        </p:spPr>
        <p:txBody>
          <a:bodyPr/>
          <a:lstStyle/>
          <a:p>
            <a:endParaRPr lang="ru-RU"/>
          </a:p>
        </p:txBody>
      </p:sp>
      <p:sp>
        <p:nvSpPr>
          <p:cNvPr id="7" name="Text 5"/>
          <p:cNvSpPr/>
          <p:nvPr/>
        </p:nvSpPr>
        <p:spPr>
          <a:xfrm>
            <a:off x="7587972" y="2469416"/>
            <a:ext cx="5735241"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Выделять функциональные группы компонентов</a:t>
            </a:r>
            <a:endParaRPr lang="en-US" sz="1950" dirty="0"/>
          </a:p>
        </p:txBody>
      </p:sp>
      <p:sp>
        <p:nvSpPr>
          <p:cNvPr id="8" name="Text 6"/>
          <p:cNvSpPr/>
          <p:nvPr/>
        </p:nvSpPr>
        <p:spPr>
          <a:xfrm>
            <a:off x="7587972" y="2898636"/>
            <a:ext cx="6050280"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Различать базовые, функциональные компоненты и активы, понимать их роль в формуле.</a:t>
            </a:r>
            <a:endParaRPr lang="en-US" sz="1550" dirty="0"/>
          </a:p>
        </p:txBody>
      </p:sp>
      <p:sp>
        <p:nvSpPr>
          <p:cNvPr id="9" name="Shape 7"/>
          <p:cNvSpPr/>
          <p:nvPr/>
        </p:nvSpPr>
        <p:spPr>
          <a:xfrm>
            <a:off x="793790" y="4705588"/>
            <a:ext cx="5378410" cy="198358"/>
          </a:xfrm>
          <a:prstGeom prst="roundRect">
            <a:avLst>
              <a:gd name="adj" fmla="val 42025"/>
            </a:avLst>
          </a:prstGeom>
          <a:solidFill>
            <a:srgbClr val="9CD4EA"/>
          </a:solidFill>
          <a:ln w="7620">
            <a:noFill/>
            <a:prstDash val="solid"/>
          </a:ln>
        </p:spPr>
        <p:txBody>
          <a:bodyPr/>
          <a:lstStyle/>
          <a:p>
            <a:endParaRPr lang="ru-RU"/>
          </a:p>
        </p:txBody>
      </p:sp>
      <p:sp>
        <p:nvSpPr>
          <p:cNvPr id="10" name="Text 8"/>
          <p:cNvSpPr/>
          <p:nvPr/>
        </p:nvSpPr>
        <p:spPr>
          <a:xfrm>
            <a:off x="992148" y="5102304"/>
            <a:ext cx="3223141"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Оценивать состав целиком</a:t>
            </a:r>
            <a:endParaRPr lang="en-US" sz="1950" dirty="0"/>
          </a:p>
        </p:txBody>
      </p:sp>
      <p:sp>
        <p:nvSpPr>
          <p:cNvPr id="11" name="Text 9"/>
          <p:cNvSpPr/>
          <p:nvPr/>
        </p:nvSpPr>
        <p:spPr>
          <a:xfrm>
            <a:off x="992148" y="5531525"/>
            <a:ext cx="6050280"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Анализировать взаимодействие компонентов и их совместное влияние на эффективность средства.</a:t>
            </a:r>
            <a:endParaRPr lang="en-US" sz="1550" dirty="0"/>
          </a:p>
        </p:txBody>
      </p:sp>
      <p:sp>
        <p:nvSpPr>
          <p:cNvPr id="12" name="Shape 10"/>
          <p:cNvSpPr/>
          <p:nvPr/>
        </p:nvSpPr>
        <p:spPr>
          <a:xfrm>
            <a:off x="7389614" y="4697611"/>
            <a:ext cx="6446996" cy="198358"/>
          </a:xfrm>
          <a:prstGeom prst="roundRect">
            <a:avLst>
              <a:gd name="adj" fmla="val 42025"/>
            </a:avLst>
          </a:prstGeom>
          <a:solidFill>
            <a:srgbClr val="9CD4EA"/>
          </a:solidFill>
          <a:ln w="7620">
            <a:noFill/>
            <a:prstDash val="solid"/>
          </a:ln>
        </p:spPr>
        <p:txBody>
          <a:bodyPr/>
          <a:lstStyle/>
          <a:p>
            <a:endParaRPr lang="ru-RU"/>
          </a:p>
        </p:txBody>
      </p:sp>
      <p:sp>
        <p:nvSpPr>
          <p:cNvPr id="13" name="Text 11"/>
          <p:cNvSpPr/>
          <p:nvPr/>
        </p:nvSpPr>
        <p:spPr>
          <a:xfrm>
            <a:off x="7587972" y="5094327"/>
            <a:ext cx="5938123"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Соотносить состав с заявлениями производителя</a:t>
            </a:r>
            <a:endParaRPr lang="en-US" sz="1950" dirty="0"/>
          </a:p>
        </p:txBody>
      </p:sp>
      <p:sp>
        <p:nvSpPr>
          <p:cNvPr id="14" name="Text 12"/>
          <p:cNvSpPr/>
          <p:nvPr/>
        </p:nvSpPr>
        <p:spPr>
          <a:xfrm>
            <a:off x="7587972" y="5523548"/>
            <a:ext cx="6050280"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Критически оценивать, соответствует ли состав заявленным свойствам и эффектам.</a:t>
            </a:r>
            <a:endParaRPr lang="en-US" sz="155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653665"/>
            <a:ext cx="872751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КАК ВЫГЛЯДИТ СОСТАВ НА БАНКЕ?</a:t>
            </a:r>
            <a:endParaRPr lang="en-US" sz="3900" dirty="0"/>
          </a:p>
        </p:txBody>
      </p:sp>
      <p:sp>
        <p:nvSpPr>
          <p:cNvPr id="3" name="Text 1"/>
          <p:cNvSpPr/>
          <p:nvPr/>
        </p:nvSpPr>
        <p:spPr>
          <a:xfrm>
            <a:off x="793791" y="3670577"/>
            <a:ext cx="7835860" cy="3806547"/>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Water, glyceryl stearate citrate, sucrose stearate, polyglyceryl-4 сосоate, cetyl alcohol, sodium ricinoleate, coco-caprylate/caprate, glycerin, albizia julibrissin bark extract, darutoside (Beautifeye™), hydrolyzed rhodophycea extract (ExpoZen®), olea europaea leaf extract, ascorbyl glucoside, zinc PCA (Illumiscin®), stearyl heptanoate, stearyl caprylate, 1,3 propanediol, disodium phosphate, acetyl hexapeptide-8 (Reproage™), sodium phosphate, caprylyl glycol, ethoxydiglycol, rhododendron ferrugineum extract (Alpine rose active), cetearyl alcohol, trehalose, betaine, cellulose, niacinamide, phenoxyethanol, benzyl alcohol, ethylhexylglycerin, sodium acrylates copolymer, lecithin, dichlorobenzyl alcohol, phytate sodium, fragrance, rosmarinus officinalis leaf extract.</a:t>
            </a:r>
            <a:endParaRPr lang="en-US" sz="155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572101"/>
            <a:ext cx="1199852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КАК ЭТО ДОЛЖНО ВЫГЛЯДЕТЬ У ВАС В ГОЛОВЕ?</a:t>
            </a:r>
            <a:endParaRPr lang="en-US" sz="3900" dirty="0"/>
          </a:p>
        </p:txBody>
      </p:sp>
      <p:sp>
        <p:nvSpPr>
          <p:cNvPr id="3" name="Text 1"/>
          <p:cNvSpPr/>
          <p:nvPr/>
        </p:nvSpPr>
        <p:spPr>
          <a:xfrm>
            <a:off x="793790" y="2668428"/>
            <a:ext cx="5635585" cy="4684871"/>
          </a:xfrm>
          <a:prstGeom prst="rect">
            <a:avLst/>
          </a:prstGeom>
          <a:noFill/>
          <a:ln/>
        </p:spPr>
        <p:txBody>
          <a:bodyPr wrap="square" lIns="0" tIns="0" rIns="0" bIns="0" rtlCol="0" anchor="t"/>
          <a:lstStyle/>
          <a:p>
            <a:pPr marL="0" indent="0" algn="l">
              <a:lnSpc>
                <a:spcPts val="2500"/>
              </a:lnSpc>
              <a:buNone/>
            </a:pPr>
            <a:r>
              <a:rPr lang="en-US" sz="1550" dirty="0">
                <a:solidFill>
                  <a:srgbClr val="AEE4BD"/>
                </a:solidFill>
                <a:latin typeface="Geologica Light" pitchFamily="2" charset="0"/>
                <a:ea typeface="Roboto" pitchFamily="34" charset="-122"/>
                <a:cs typeface="Roboto" pitchFamily="34" charset="-120"/>
              </a:rPr>
              <a:t>Water</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5E98F1"/>
                </a:solidFill>
                <a:latin typeface="Geologica Light" pitchFamily="2" charset="0"/>
                <a:ea typeface="Roboto" pitchFamily="34" charset="-122"/>
                <a:cs typeface="Roboto" pitchFamily="34" charset="-120"/>
              </a:rPr>
              <a:t>glyceryl stearate citrate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5E98F1"/>
                </a:solidFill>
                <a:latin typeface="Geologica Light" pitchFamily="2" charset="0"/>
                <a:ea typeface="Roboto" pitchFamily="34" charset="-122"/>
                <a:cs typeface="Roboto" pitchFamily="34" charset="-120"/>
              </a:rPr>
              <a:t>sucrose stearate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5E98F1"/>
                </a:solidFill>
                <a:latin typeface="Geologica Light" pitchFamily="2" charset="0"/>
                <a:ea typeface="Roboto" pitchFamily="34" charset="-122"/>
                <a:cs typeface="Roboto" pitchFamily="34" charset="-120"/>
              </a:rPr>
              <a:t>polyglyceryl-4 сосоate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5E98F1"/>
                </a:solidFill>
                <a:latin typeface="Geologica Light" pitchFamily="2" charset="0"/>
                <a:ea typeface="Roboto" pitchFamily="34" charset="-122"/>
                <a:cs typeface="Roboto" pitchFamily="34" charset="-120"/>
              </a:rPr>
              <a:t>cetyl alcohol</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5E98F1"/>
                </a:solidFill>
                <a:latin typeface="Geologica Light" pitchFamily="2" charset="0"/>
                <a:ea typeface="Roboto" pitchFamily="34" charset="-122"/>
                <a:cs typeface="Roboto" pitchFamily="34" charset="-120"/>
              </a:rPr>
              <a:t>sodium ricinoleate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5E98F1"/>
                </a:solidFill>
                <a:latin typeface="Geologica Light" pitchFamily="2" charset="0"/>
                <a:ea typeface="Roboto" pitchFamily="34" charset="-122"/>
                <a:cs typeface="Roboto" pitchFamily="34" charset="-120"/>
              </a:rPr>
              <a:t>coco-caprylate/caprate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D8AFF8"/>
                </a:solidFill>
                <a:latin typeface="Geologica Light" pitchFamily="2" charset="0"/>
                <a:ea typeface="Roboto" pitchFamily="34" charset="-122"/>
                <a:cs typeface="Roboto" pitchFamily="34" charset="-120"/>
              </a:rPr>
              <a:t>glycerin</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9D933"/>
                </a:solidFill>
                <a:latin typeface="Geologica Light" pitchFamily="2" charset="0"/>
                <a:ea typeface="Roboto" pitchFamily="34" charset="-122"/>
                <a:cs typeface="Roboto" pitchFamily="34" charset="-120"/>
              </a:rPr>
              <a:t>albizia julibrissin bark extract</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9D933"/>
                </a:solidFill>
                <a:latin typeface="Geologica Light" pitchFamily="2" charset="0"/>
                <a:ea typeface="Roboto" pitchFamily="34" charset="-122"/>
                <a:cs typeface="Roboto" pitchFamily="34" charset="-120"/>
              </a:rPr>
              <a:t>darutoside (Beautifeye™)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9D933"/>
                </a:solidFill>
                <a:latin typeface="Geologica Light" pitchFamily="2" charset="0"/>
                <a:ea typeface="Roboto" pitchFamily="34" charset="-122"/>
                <a:cs typeface="Roboto" pitchFamily="34" charset="-120"/>
              </a:rPr>
              <a:t>hydrolyzed rhodophycea extract (ExpoZen®)</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9D933"/>
                </a:solidFill>
                <a:latin typeface="Geologica Light" pitchFamily="2" charset="0"/>
                <a:ea typeface="Roboto" pitchFamily="34" charset="-122"/>
                <a:cs typeface="Roboto" pitchFamily="34" charset="-120"/>
              </a:rPr>
              <a:t>olea europaea leaf extract</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9D933"/>
                </a:solidFill>
                <a:latin typeface="Geologica Light" pitchFamily="2" charset="0"/>
                <a:ea typeface="Roboto" pitchFamily="34" charset="-122"/>
                <a:cs typeface="Roboto" pitchFamily="34" charset="-120"/>
              </a:rPr>
              <a:t>ascorbyl glucoside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9D933"/>
                </a:solidFill>
                <a:latin typeface="Geologica Light" pitchFamily="2" charset="0"/>
                <a:ea typeface="Roboto" pitchFamily="34" charset="-122"/>
                <a:cs typeface="Roboto" pitchFamily="34" charset="-120"/>
              </a:rPr>
              <a:t>zinc PCA (Illumiscin®)</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5E98F1"/>
                </a:solidFill>
                <a:latin typeface="Geologica Light" pitchFamily="2" charset="0"/>
                <a:ea typeface="Roboto" pitchFamily="34" charset="-122"/>
                <a:cs typeface="Roboto" pitchFamily="34" charset="-120"/>
              </a:rPr>
              <a:t>stearyl heptanoate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5E98F1"/>
                </a:solidFill>
                <a:latin typeface="Geologica Light" pitchFamily="2" charset="0"/>
                <a:ea typeface="Roboto" pitchFamily="34" charset="-122"/>
                <a:cs typeface="Roboto" pitchFamily="34" charset="-120"/>
              </a:rPr>
              <a:t>stearyl caprylate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AEE4BD"/>
                </a:solidFill>
                <a:latin typeface="Geologica Light" pitchFamily="2" charset="0"/>
                <a:ea typeface="Roboto" pitchFamily="34" charset="-122"/>
                <a:cs typeface="Roboto" pitchFamily="34" charset="-120"/>
              </a:rPr>
              <a:t>1,3 propanediol</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FA44F"/>
                </a:solidFill>
                <a:latin typeface="Geologica Light" pitchFamily="2" charset="0"/>
                <a:ea typeface="Roboto" pitchFamily="34" charset="-122"/>
                <a:cs typeface="Roboto" pitchFamily="34" charset="-120"/>
              </a:rPr>
              <a:t>disodium phosphate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9D933"/>
                </a:solidFill>
                <a:latin typeface="Geologica Light" pitchFamily="2" charset="0"/>
                <a:ea typeface="Roboto" pitchFamily="34" charset="-122"/>
                <a:cs typeface="Roboto" pitchFamily="34" charset="-120"/>
              </a:rPr>
              <a:t>acetyl hexapeptide-8 (Reproage™)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FA44F"/>
                </a:solidFill>
                <a:latin typeface="Geologica Light" pitchFamily="2" charset="0"/>
                <a:ea typeface="Roboto" pitchFamily="34" charset="-122"/>
                <a:cs typeface="Roboto" pitchFamily="34" charset="-120"/>
              </a:rPr>
              <a:t>sodium phosphate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FA44F"/>
                </a:solidFill>
                <a:latin typeface="Geologica Light" pitchFamily="2" charset="0"/>
                <a:ea typeface="Roboto" pitchFamily="34" charset="-122"/>
                <a:cs typeface="Roboto" pitchFamily="34" charset="-120"/>
              </a:rPr>
              <a:t>caprylyl glycol</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AEE4BD"/>
                </a:solidFill>
                <a:latin typeface="Geologica Light" pitchFamily="2" charset="0"/>
                <a:ea typeface="Roboto" pitchFamily="34" charset="-122"/>
                <a:cs typeface="Roboto" pitchFamily="34" charset="-120"/>
              </a:rPr>
              <a:t>ethoxydiglycol</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9D933"/>
                </a:solidFill>
                <a:latin typeface="Geologica Light" pitchFamily="2" charset="0"/>
                <a:ea typeface="Roboto" pitchFamily="34" charset="-122"/>
                <a:cs typeface="Roboto" pitchFamily="34" charset="-120"/>
              </a:rPr>
              <a:t>rhododendron ferrugineum extract (Alpine rose active)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5E98F1"/>
                </a:solidFill>
                <a:latin typeface="Geologica Light" pitchFamily="2" charset="0"/>
                <a:ea typeface="Roboto" pitchFamily="34" charset="-122"/>
                <a:cs typeface="Roboto" pitchFamily="34" charset="-120"/>
              </a:rPr>
              <a:t>cetearyl alcohol</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D8AFF8"/>
                </a:solidFill>
                <a:latin typeface="Geologica Light" pitchFamily="2" charset="0"/>
                <a:ea typeface="Roboto" pitchFamily="34" charset="-122"/>
                <a:cs typeface="Roboto" pitchFamily="34" charset="-120"/>
              </a:rPr>
              <a:t>trehalose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D8AFF8"/>
                </a:solidFill>
                <a:latin typeface="Geologica Light" pitchFamily="2" charset="0"/>
                <a:ea typeface="Roboto" pitchFamily="34" charset="-122"/>
                <a:cs typeface="Roboto" pitchFamily="34" charset="-120"/>
              </a:rPr>
              <a:t>betaine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FA44F"/>
                </a:solidFill>
                <a:latin typeface="Geologica Light" pitchFamily="2" charset="0"/>
                <a:ea typeface="Roboto" pitchFamily="34" charset="-122"/>
                <a:cs typeface="Roboto" pitchFamily="34" charset="-120"/>
              </a:rPr>
              <a:t>cellulose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9D933"/>
                </a:solidFill>
                <a:latin typeface="Geologica Light" pitchFamily="2" charset="0"/>
                <a:ea typeface="Roboto" pitchFamily="34" charset="-122"/>
                <a:cs typeface="Roboto" pitchFamily="34" charset="-120"/>
              </a:rPr>
              <a:t>niacinamide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FA44F"/>
                </a:solidFill>
                <a:latin typeface="Geologica Light" pitchFamily="2" charset="0"/>
                <a:ea typeface="Roboto" pitchFamily="34" charset="-122"/>
                <a:cs typeface="Roboto" pitchFamily="34" charset="-120"/>
              </a:rPr>
              <a:t>phenoxyethanol</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FA44F"/>
                </a:solidFill>
                <a:latin typeface="Geologica Light" pitchFamily="2" charset="0"/>
                <a:ea typeface="Roboto" pitchFamily="34" charset="-122"/>
                <a:cs typeface="Roboto" pitchFamily="34" charset="-120"/>
              </a:rPr>
              <a:t>benzyl alcohol</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FA44F"/>
                </a:solidFill>
                <a:latin typeface="Geologica Light" pitchFamily="2" charset="0"/>
                <a:ea typeface="Roboto" pitchFamily="34" charset="-122"/>
                <a:cs typeface="Roboto" pitchFamily="34" charset="-120"/>
              </a:rPr>
              <a:t>ethylhexylglycerin</a:t>
            </a:r>
            <a:r>
              <a:rPr lang="en-US" sz="1550" dirty="0">
                <a:solidFill>
                  <a:srgbClr val="3C3939"/>
                </a:solidFill>
                <a:latin typeface="Geologica Light" pitchFamily="2" charset="0"/>
                <a:ea typeface="Roboto" pitchFamily="34" charset="-122"/>
                <a:cs typeface="Roboto" pitchFamily="34" charset="-120"/>
              </a:rPr>
              <a:t>, </a:t>
            </a:r>
            <a:r>
              <a:rPr lang="en-US" sz="1550" dirty="0">
                <a:solidFill>
                  <a:schemeClr val="accent6">
                    <a:lumMod val="40000"/>
                    <a:lumOff val="60000"/>
                  </a:schemeClr>
                </a:solidFill>
                <a:latin typeface="Geologica Light" pitchFamily="2" charset="0"/>
                <a:ea typeface="Roboto" pitchFamily="34" charset="-122"/>
                <a:cs typeface="Roboto" pitchFamily="34" charset="-120"/>
              </a:rPr>
              <a:t>sodium acrylates copolymer, lecithin,</a:t>
            </a:r>
            <a:r>
              <a:rPr lang="en-US" sz="1550" dirty="0">
                <a:solidFill>
                  <a:schemeClr val="accent6">
                    <a:lumMod val="60000"/>
                    <a:lumOff val="40000"/>
                  </a:schemeClr>
                </a:solidFill>
                <a:latin typeface="Geologica Light" pitchFamily="2" charset="0"/>
                <a:ea typeface="Roboto" pitchFamily="34" charset="-122"/>
                <a:cs typeface="Roboto" pitchFamily="34" charset="-120"/>
              </a:rPr>
              <a:t> </a:t>
            </a:r>
            <a:r>
              <a:rPr lang="en-US" sz="1550" dirty="0">
                <a:solidFill>
                  <a:srgbClr val="FFA44F"/>
                </a:solidFill>
                <a:latin typeface="Geologica Light" pitchFamily="2" charset="0"/>
                <a:ea typeface="Roboto" pitchFamily="34" charset="-122"/>
                <a:cs typeface="Roboto" pitchFamily="34" charset="-120"/>
              </a:rPr>
              <a:t>dichlorobenzyl alcohol</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FA44F"/>
                </a:solidFill>
                <a:latin typeface="Geologica Light" pitchFamily="2" charset="0"/>
                <a:ea typeface="Roboto" pitchFamily="34" charset="-122"/>
                <a:cs typeface="Roboto" pitchFamily="34" charset="-120"/>
              </a:rPr>
              <a:t>phytate sodium</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FA44F"/>
                </a:solidFill>
                <a:latin typeface="Geologica Light" pitchFamily="2" charset="0"/>
                <a:ea typeface="Roboto" pitchFamily="34" charset="-122"/>
                <a:cs typeface="Roboto" pitchFamily="34" charset="-120"/>
              </a:rPr>
              <a:t>fragrance</a:t>
            </a:r>
            <a:r>
              <a:rPr lang="en-US" sz="1550" dirty="0">
                <a:solidFill>
                  <a:srgbClr val="3C3939"/>
                </a:solidFill>
                <a:latin typeface="Geologica Light" pitchFamily="2" charset="0"/>
                <a:ea typeface="Roboto" pitchFamily="34" charset="-122"/>
                <a:cs typeface="Roboto" pitchFamily="34" charset="-120"/>
              </a:rPr>
              <a:t>, </a:t>
            </a:r>
            <a:r>
              <a:rPr lang="en-US" sz="1550" dirty="0">
                <a:solidFill>
                  <a:srgbClr val="F9D933"/>
                </a:solidFill>
                <a:latin typeface="Geologica Light" pitchFamily="2" charset="0"/>
                <a:ea typeface="Roboto" pitchFamily="34" charset="-122"/>
                <a:cs typeface="Roboto" pitchFamily="34" charset="-120"/>
              </a:rPr>
              <a:t>rosmarinus officinalis leaf extract</a:t>
            </a:r>
            <a:r>
              <a:rPr lang="en-US" sz="1550" dirty="0">
                <a:solidFill>
                  <a:srgbClr val="3C3939"/>
                </a:solidFill>
                <a:latin typeface="Geologica Light" pitchFamily="2" charset="0"/>
                <a:ea typeface="Roboto" pitchFamily="34" charset="-122"/>
                <a:cs typeface="Roboto" pitchFamily="34" charset="-120"/>
              </a:rPr>
              <a:t>.</a:t>
            </a:r>
            <a:endParaRPr lang="en-US" sz="1550" dirty="0"/>
          </a:p>
        </p:txBody>
      </p:sp>
      <p:sp>
        <p:nvSpPr>
          <p:cNvPr id="4" name="Text 2"/>
          <p:cNvSpPr/>
          <p:nvPr/>
        </p:nvSpPr>
        <p:spPr>
          <a:xfrm>
            <a:off x="7564874" y="2688193"/>
            <a:ext cx="2990017"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Функциональные группы:</a:t>
            </a:r>
            <a:endParaRPr lang="en-US" sz="1950" dirty="0"/>
          </a:p>
        </p:txBody>
      </p:sp>
      <p:sp>
        <p:nvSpPr>
          <p:cNvPr id="5" name="Text 3"/>
          <p:cNvSpPr/>
          <p:nvPr/>
        </p:nvSpPr>
        <p:spPr>
          <a:xfrm>
            <a:off x="7564874" y="319670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5E98F1"/>
                </a:solidFill>
                <a:latin typeface="Geologica Light" pitchFamily="2" charset="0"/>
                <a:ea typeface="Roboto" pitchFamily="34" charset="-122"/>
                <a:cs typeface="Roboto" pitchFamily="34" charset="-120"/>
              </a:rPr>
              <a:t>База средства (эмоленты, восстановление барьера)</a:t>
            </a:r>
            <a:endParaRPr lang="en-US" sz="1550" dirty="0"/>
          </a:p>
        </p:txBody>
      </p:sp>
      <p:sp>
        <p:nvSpPr>
          <p:cNvPr id="6" name="Text 4"/>
          <p:cNvSpPr/>
          <p:nvPr/>
        </p:nvSpPr>
        <p:spPr>
          <a:xfrm>
            <a:off x="7564874" y="3583662"/>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AEE4BD"/>
                </a:solidFill>
                <a:latin typeface="Geologica Light" pitchFamily="2" charset="0"/>
                <a:ea typeface="Roboto" pitchFamily="34" charset="-122"/>
                <a:cs typeface="Roboto" pitchFamily="34" charset="-120"/>
              </a:rPr>
              <a:t>Растворители/энхансеры</a:t>
            </a:r>
            <a:endParaRPr lang="en-US" sz="1550" dirty="0"/>
          </a:p>
        </p:txBody>
      </p:sp>
      <p:sp>
        <p:nvSpPr>
          <p:cNvPr id="7" name="Text 5"/>
          <p:cNvSpPr/>
          <p:nvPr/>
        </p:nvSpPr>
        <p:spPr>
          <a:xfrm>
            <a:off x="7564874" y="3970615"/>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F9D933"/>
                </a:solidFill>
                <a:latin typeface="Geologica Light" pitchFamily="2" charset="0"/>
                <a:ea typeface="Roboto" pitchFamily="34" charset="-122"/>
                <a:cs typeface="Roboto" pitchFamily="34" charset="-120"/>
              </a:rPr>
              <a:t>Активы</a:t>
            </a:r>
            <a:endParaRPr lang="en-US" sz="1550" dirty="0"/>
          </a:p>
        </p:txBody>
      </p:sp>
      <p:sp>
        <p:nvSpPr>
          <p:cNvPr id="8" name="Text 6"/>
          <p:cNvSpPr/>
          <p:nvPr/>
        </p:nvSpPr>
        <p:spPr>
          <a:xfrm>
            <a:off x="7564874" y="435756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D8AFF8"/>
                </a:solidFill>
                <a:latin typeface="Geologica Light" pitchFamily="2" charset="0"/>
                <a:ea typeface="Roboto" pitchFamily="34" charset="-122"/>
                <a:cs typeface="Roboto" pitchFamily="34" charset="-120"/>
              </a:rPr>
              <a:t>Влагоудерживающие компоненты</a:t>
            </a:r>
            <a:endParaRPr lang="en-US" sz="1550" dirty="0"/>
          </a:p>
        </p:txBody>
      </p:sp>
      <p:sp>
        <p:nvSpPr>
          <p:cNvPr id="9" name="Text 7"/>
          <p:cNvSpPr/>
          <p:nvPr/>
        </p:nvSpPr>
        <p:spPr>
          <a:xfrm>
            <a:off x="7564874" y="4744522"/>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FFA44F"/>
                </a:solidFill>
                <a:latin typeface="Geologica Light" pitchFamily="2" charset="0"/>
                <a:ea typeface="Roboto" pitchFamily="34" charset="-122"/>
                <a:cs typeface="Roboto" pitchFamily="34" charset="-120"/>
              </a:rPr>
              <a:t>Функциональные компоненты (эмульгаторы, загустители, консерванты и др.)</a:t>
            </a:r>
            <a:endParaRPr lang="en-US" sz="1550" dirty="0"/>
          </a:p>
        </p:txBody>
      </p:sp>
      <p:sp>
        <p:nvSpPr>
          <p:cNvPr id="10" name="Text 8"/>
          <p:cNvSpPr/>
          <p:nvPr/>
        </p:nvSpPr>
        <p:spPr>
          <a:xfrm>
            <a:off x="7564874" y="5558195"/>
            <a:ext cx="4941451" cy="1471255"/>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При анализе состава важно группировать компоненты по их функциям, а не рассматривать каждый ингредиент изолированно.</a:t>
            </a:r>
            <a:endParaRPr lang="en-US" sz="155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977747"/>
            <a:ext cx="1234392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СРАВНИВАЕМ С ЗАЯВЛЕНИЯМИ ПРОИЗВОДИТЕЛЯ</a:t>
            </a:r>
            <a:endParaRPr lang="en-US" sz="3900" dirty="0"/>
          </a:p>
        </p:txBody>
      </p:sp>
      <p:sp>
        <p:nvSpPr>
          <p:cNvPr id="3" name="Text 1"/>
          <p:cNvSpPr/>
          <p:nvPr/>
        </p:nvSpPr>
        <p:spPr>
          <a:xfrm>
            <a:off x="793790" y="2895481"/>
            <a:ext cx="5806916" cy="310158"/>
          </a:xfrm>
          <a:prstGeom prst="rect">
            <a:avLst/>
          </a:prstGeom>
          <a:noFill/>
          <a:ln/>
        </p:spPr>
        <p:txBody>
          <a:bodyPr wrap="none" lIns="0" tIns="0" rIns="0" bIns="0" rtlCol="0" anchor="t"/>
          <a:lstStyle/>
          <a:p>
            <a:pPr marL="0" indent="0" algn="l">
              <a:lnSpc>
                <a:spcPts val="2400"/>
              </a:lnSpc>
              <a:buNone/>
            </a:pPr>
            <a:r>
              <a:rPr lang="ru-RU" sz="1950" b="1" dirty="0">
                <a:solidFill>
                  <a:srgbClr val="1B1B27"/>
                </a:solidFill>
                <a:latin typeface="Geologica Light" pitchFamily="2" charset="0"/>
                <a:ea typeface="Raleway" pitchFamily="34" charset="-122"/>
                <a:cs typeface="Raleway" pitchFamily="34" charset="-120"/>
              </a:rPr>
              <a:t>«</a:t>
            </a:r>
            <a:r>
              <a:rPr lang="en-US" sz="1950" b="1" dirty="0">
                <a:solidFill>
                  <a:srgbClr val="1B1B27"/>
                </a:solidFill>
                <a:latin typeface="Geologica Light" pitchFamily="2" charset="0"/>
                <a:ea typeface="Raleway" pitchFamily="34" charset="-122"/>
                <a:cs typeface="Raleway" pitchFamily="34" charset="-120"/>
              </a:rPr>
              <a:t>Эссенция антиоксидантый и </a:t>
            </a:r>
            <a:r>
              <a:rPr lang="en-US" sz="1950" b="1" dirty="0" err="1">
                <a:solidFill>
                  <a:srgbClr val="1B1B27"/>
                </a:solidFill>
                <a:latin typeface="Geologica Light" pitchFamily="2" charset="0"/>
                <a:ea typeface="Raleway" pitchFamily="34" charset="-122"/>
                <a:cs typeface="Raleway" pitchFamily="34" charset="-120"/>
              </a:rPr>
              <a:t>пептидный</a:t>
            </a:r>
            <a:r>
              <a:rPr lang="en-US" sz="1950" b="1" dirty="0">
                <a:solidFill>
                  <a:srgbClr val="1B1B27"/>
                </a:solidFill>
                <a:latin typeface="Geologica Light" pitchFamily="2" charset="0"/>
                <a:ea typeface="Raleway" pitchFamily="34" charset="-122"/>
                <a:cs typeface="Raleway" pitchFamily="34" charset="-120"/>
              </a:rPr>
              <a:t> буст</a:t>
            </a:r>
            <a:r>
              <a:rPr lang="ru-RU" sz="1950" b="1" dirty="0">
                <a:solidFill>
                  <a:srgbClr val="1B1B27"/>
                </a:solidFill>
                <a:latin typeface="Geologica Light" pitchFamily="2" charset="0"/>
                <a:ea typeface="Raleway" pitchFamily="34" charset="-122"/>
                <a:cs typeface="Raleway" pitchFamily="34" charset="-120"/>
              </a:rPr>
              <a:t>»</a:t>
            </a:r>
            <a:r>
              <a:rPr lang="en-US" sz="1950" b="1" dirty="0">
                <a:solidFill>
                  <a:srgbClr val="1B1B27"/>
                </a:solidFill>
                <a:latin typeface="Geologica Light" pitchFamily="2" charset="0"/>
                <a:ea typeface="Raleway" pitchFamily="34" charset="-122"/>
                <a:cs typeface="Raleway" pitchFamily="34" charset="-120"/>
              </a:rPr>
              <a:t>:</a:t>
            </a:r>
            <a:endParaRPr lang="en-US" sz="1950" dirty="0">
              <a:latin typeface="Geologica Light" pitchFamily="2" charset="0"/>
            </a:endParaRPr>
          </a:p>
        </p:txBody>
      </p:sp>
      <p:sp>
        <p:nvSpPr>
          <p:cNvPr id="4" name="Text 2"/>
          <p:cNvSpPr/>
          <p:nvPr/>
        </p:nvSpPr>
        <p:spPr>
          <a:xfrm>
            <a:off x="793790" y="368188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Осветляет пигментные пятна</a:t>
            </a:r>
            <a:endParaRPr lang="en-US" sz="1550" dirty="0"/>
          </a:p>
        </p:txBody>
      </p:sp>
      <p:sp>
        <p:nvSpPr>
          <p:cNvPr id="5" name="Text 3"/>
          <p:cNvSpPr/>
          <p:nvPr/>
        </p:nvSpPr>
        <p:spPr>
          <a:xfrm>
            <a:off x="793790" y="4068842"/>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Подавляет действие свободных радикалов и активизирует обновление клеток</a:t>
            </a:r>
            <a:endParaRPr lang="en-US" sz="1550" dirty="0"/>
          </a:p>
        </p:txBody>
      </p:sp>
      <p:sp>
        <p:nvSpPr>
          <p:cNvPr id="6" name="Text 4"/>
          <p:cNvSpPr/>
          <p:nvPr/>
        </p:nvSpPr>
        <p:spPr>
          <a:xfrm>
            <a:off x="793790" y="4773335"/>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Замедляет процесс фотостарения</a:t>
            </a:r>
            <a:endParaRPr lang="en-US" sz="1550" dirty="0"/>
          </a:p>
        </p:txBody>
      </p:sp>
      <p:sp>
        <p:nvSpPr>
          <p:cNvPr id="7" name="Text 5"/>
          <p:cNvSpPr/>
          <p:nvPr/>
        </p:nvSpPr>
        <p:spPr>
          <a:xfrm>
            <a:off x="793790" y="5160288"/>
            <a:ext cx="6279356"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Разглаживает мимические морщины, улучшает и выравнивает цвет лица</a:t>
            </a:r>
            <a:endParaRPr lang="en-US" sz="1550" dirty="0"/>
          </a:p>
        </p:txBody>
      </p:sp>
      <p:sp>
        <p:nvSpPr>
          <p:cNvPr id="8" name="Text 6"/>
          <p:cNvSpPr/>
          <p:nvPr/>
        </p:nvSpPr>
        <p:spPr>
          <a:xfrm>
            <a:off x="793790" y="586478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Уменьшает отечность и синеву кожи век</a:t>
            </a:r>
            <a:endParaRPr lang="en-US" sz="1550" dirty="0"/>
          </a:p>
        </p:txBody>
      </p:sp>
      <p:sp>
        <p:nvSpPr>
          <p:cNvPr id="9" name="Text 7"/>
          <p:cNvSpPr/>
          <p:nvPr/>
        </p:nvSpPr>
        <p:spPr>
          <a:xfrm>
            <a:off x="7564874" y="3681889"/>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Анализируя состав, мы должны найти компоненты, которые могут обеспечить заявленные эффекты:</a:t>
            </a:r>
            <a:endParaRPr lang="en-US" sz="1550" dirty="0"/>
          </a:p>
        </p:txBody>
      </p:sp>
      <p:sp>
        <p:nvSpPr>
          <p:cNvPr id="10" name="Text 8"/>
          <p:cNvSpPr/>
          <p:nvPr/>
        </p:nvSpPr>
        <p:spPr>
          <a:xfrm>
            <a:off x="7564874" y="4495562"/>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Осветляющие компоненты (ascorbyl glucoside, niacinamide)</a:t>
            </a:r>
            <a:endParaRPr lang="en-US" sz="1550" dirty="0"/>
          </a:p>
        </p:txBody>
      </p:sp>
      <p:sp>
        <p:nvSpPr>
          <p:cNvPr id="11" name="Text 9"/>
          <p:cNvSpPr/>
          <p:nvPr/>
        </p:nvSpPr>
        <p:spPr>
          <a:xfrm>
            <a:off x="7564874" y="4882515"/>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Антиоксиданты (экстракты растений, витамин С)</a:t>
            </a:r>
            <a:endParaRPr lang="en-US" sz="1550" dirty="0"/>
          </a:p>
        </p:txBody>
      </p:sp>
      <p:sp>
        <p:nvSpPr>
          <p:cNvPr id="12" name="Text 10"/>
          <p:cNvSpPr/>
          <p:nvPr/>
        </p:nvSpPr>
        <p:spPr>
          <a:xfrm>
            <a:off x="7564874" y="526946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Пептиды (acetyl hexapeptide-8)</a:t>
            </a:r>
            <a:endParaRPr lang="en-US" sz="1550" dirty="0"/>
          </a:p>
        </p:txBody>
      </p:sp>
      <p:sp>
        <p:nvSpPr>
          <p:cNvPr id="13" name="Text 11"/>
          <p:cNvSpPr/>
          <p:nvPr/>
        </p:nvSpPr>
        <p:spPr>
          <a:xfrm>
            <a:off x="7564874" y="565642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Противовоспалительные компоненты (zinc PCA)</a:t>
            </a:r>
            <a:endParaRPr lang="en-US" sz="155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3469838"/>
            <a:ext cx="809791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 ЧЕГО НАЧИНАЮТСЯ СОСТАВЫ?</a:t>
            </a:r>
            <a:endParaRPr lang="en-US" sz="3900" dirty="0"/>
          </a:p>
        </p:txBody>
      </p:sp>
      <p:sp>
        <p:nvSpPr>
          <p:cNvPr id="3" name="Text 1"/>
          <p:cNvSpPr/>
          <p:nvPr/>
        </p:nvSpPr>
        <p:spPr>
          <a:xfrm>
            <a:off x="793790" y="4387572"/>
            <a:ext cx="5107900"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Geologica Light" pitchFamily="2" charset="0"/>
                <a:ea typeface="Raleway" pitchFamily="34" charset="-122"/>
                <a:cs typeface="Raleway" pitchFamily="34" charset="-120"/>
              </a:rPr>
              <a:t>С формы косметического средства!</a:t>
            </a:r>
            <a:endParaRPr lang="en-US" sz="23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427798"/>
            <a:ext cx="944046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ОСНОВНЫЕ КОСМЕТИЧЕСКИЕ ФОРМЫ</a:t>
            </a:r>
            <a:endParaRPr lang="en-US" sz="3900" dirty="0"/>
          </a:p>
        </p:txBody>
      </p:sp>
      <p:sp>
        <p:nvSpPr>
          <p:cNvPr id="3" name="Shape 1"/>
          <p:cNvSpPr/>
          <p:nvPr/>
        </p:nvSpPr>
        <p:spPr>
          <a:xfrm>
            <a:off x="793790" y="2742367"/>
            <a:ext cx="6422231" cy="1781651"/>
          </a:xfrm>
          <a:prstGeom prst="roundRect">
            <a:avLst>
              <a:gd name="adj" fmla="val 6159"/>
            </a:avLst>
          </a:prstGeom>
          <a:solidFill>
            <a:srgbClr val="FFFFFF">
              <a:alpha val="95000"/>
            </a:srgbClr>
          </a:solidFill>
          <a:ln/>
        </p:spPr>
        <p:txBody>
          <a:bodyPr/>
          <a:lstStyle/>
          <a:p>
            <a:endParaRPr lang="ru-RU"/>
          </a:p>
        </p:txBody>
      </p:sp>
      <p:sp>
        <p:nvSpPr>
          <p:cNvPr id="4" name="Shape 2"/>
          <p:cNvSpPr/>
          <p:nvPr/>
        </p:nvSpPr>
        <p:spPr>
          <a:xfrm>
            <a:off x="793790" y="2719507"/>
            <a:ext cx="6422231" cy="91440"/>
          </a:xfrm>
          <a:prstGeom prst="roundRect">
            <a:avLst>
              <a:gd name="adj" fmla="val 91163"/>
            </a:avLst>
          </a:prstGeom>
          <a:solidFill>
            <a:srgbClr val="9CD4EA"/>
          </a:solidFill>
          <a:ln/>
        </p:spPr>
        <p:txBody>
          <a:bodyPr/>
          <a:lstStyle/>
          <a:p>
            <a:endParaRPr lang="ru-RU"/>
          </a:p>
        </p:txBody>
      </p:sp>
      <p:sp>
        <p:nvSpPr>
          <p:cNvPr id="5" name="Shape 3"/>
          <p:cNvSpPr/>
          <p:nvPr/>
        </p:nvSpPr>
        <p:spPr>
          <a:xfrm>
            <a:off x="3707249" y="2444710"/>
            <a:ext cx="595313" cy="595313"/>
          </a:xfrm>
          <a:prstGeom prst="roundRect">
            <a:avLst>
              <a:gd name="adj" fmla="val 153600"/>
            </a:avLst>
          </a:prstGeom>
          <a:solidFill>
            <a:srgbClr val="9CD4EA"/>
          </a:solidFill>
          <a:ln/>
        </p:spPr>
        <p:txBody>
          <a:bodyPr/>
          <a:lstStyle/>
          <a:p>
            <a:endParaRPr lang="ru-RU"/>
          </a:p>
        </p:txBody>
      </p:sp>
      <p:pic>
        <p:nvPicPr>
          <p:cNvPr id="6" name="Image 0" descr="preencoded.png"/>
          <p:cNvPicPr>
            <a:picLocks noChangeAspect="1"/>
          </p:cNvPicPr>
          <p:nvPr/>
        </p:nvPicPr>
        <p:blipFill>
          <a:blip r:embed="rId3"/>
          <a:stretch>
            <a:fillRect/>
          </a:stretch>
        </p:blipFill>
        <p:spPr>
          <a:xfrm>
            <a:off x="3885843" y="2593538"/>
            <a:ext cx="238125" cy="297656"/>
          </a:xfrm>
          <a:prstGeom prst="rect">
            <a:avLst/>
          </a:prstGeom>
        </p:spPr>
      </p:pic>
      <p:sp>
        <p:nvSpPr>
          <p:cNvPr id="7" name="Text 4"/>
          <p:cNvSpPr/>
          <p:nvPr/>
        </p:nvSpPr>
        <p:spPr>
          <a:xfrm>
            <a:off x="1015008" y="323850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Эмульсии</a:t>
            </a:r>
            <a:endParaRPr lang="en-US" sz="1950" dirty="0"/>
          </a:p>
        </p:txBody>
      </p:sp>
      <p:sp>
        <p:nvSpPr>
          <p:cNvPr id="8" name="Text 5"/>
          <p:cNvSpPr/>
          <p:nvPr/>
        </p:nvSpPr>
        <p:spPr>
          <a:xfrm>
            <a:off x="1015008" y="3667720"/>
            <a:ext cx="5157191" cy="635079"/>
          </a:xfrm>
          <a:prstGeom prst="rect">
            <a:avLst/>
          </a:prstGeom>
          <a:noFill/>
          <a:ln/>
        </p:spPr>
        <p:txBody>
          <a:bodyPr wrap="square" lIns="0" tIns="0" rIns="0" bIns="0" rtlCol="0" anchor="t"/>
          <a:lstStyle/>
          <a:p>
            <a:pPr>
              <a:lnSpc>
                <a:spcPts val="2500"/>
              </a:lnSpc>
            </a:pPr>
            <a:r>
              <a:rPr lang="en-US" sz="1550" dirty="0">
                <a:solidFill>
                  <a:srgbClr val="3C3939"/>
                </a:solidFill>
                <a:latin typeface="Geologica Light" pitchFamily="2" charset="0"/>
                <a:ea typeface="Roboto" pitchFamily="34" charset="-122"/>
                <a:cs typeface="Roboto" pitchFamily="34" charset="-120"/>
              </a:rPr>
              <a:t>Кремы, сыворотки, </a:t>
            </a:r>
            <a:r>
              <a:rPr lang="en-US" sz="1550" dirty="0" err="1">
                <a:solidFill>
                  <a:srgbClr val="3C3939"/>
                </a:solidFill>
                <a:latin typeface="Geologica Light" pitchFamily="2" charset="0"/>
                <a:ea typeface="Roboto" pitchFamily="34" charset="-122"/>
                <a:cs typeface="Roboto" pitchFamily="34" charset="-120"/>
              </a:rPr>
              <a:t>бальзамы</a:t>
            </a:r>
            <a:r>
              <a:rPr lang="en-US" sz="1550" dirty="0">
                <a:solidFill>
                  <a:srgbClr val="3C3939"/>
                </a:solidFill>
                <a:latin typeface="Geologica Light" pitchFamily="2" charset="0"/>
                <a:ea typeface="Roboto" pitchFamily="34" charset="-122"/>
                <a:cs typeface="Roboto" pitchFamily="34" charset="-120"/>
              </a:rPr>
              <a:t> </a:t>
            </a:r>
            <a:r>
              <a:rPr lang="ru-RU" dirty="0"/>
              <a:t>—</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смесь</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водной</a:t>
            </a:r>
            <a:endParaRPr lang="ru-RU" sz="1550" dirty="0">
              <a:solidFill>
                <a:srgbClr val="3C3939"/>
              </a:solidFill>
              <a:latin typeface="Geologica Light" pitchFamily="2" charset="0"/>
              <a:ea typeface="Roboto" pitchFamily="34" charset="-122"/>
              <a:cs typeface="Roboto" pitchFamily="34" charset="-120"/>
            </a:endParaRPr>
          </a:p>
          <a:p>
            <a:pPr>
              <a:lnSpc>
                <a:spcPts val="2500"/>
              </a:lnSpc>
            </a:pPr>
            <a:r>
              <a:rPr lang="en-US" sz="1550" dirty="0">
                <a:solidFill>
                  <a:srgbClr val="3C3939"/>
                </a:solidFill>
                <a:latin typeface="Geologica Light" pitchFamily="2" charset="0"/>
                <a:ea typeface="Roboto" pitchFamily="34" charset="-122"/>
                <a:cs typeface="Roboto" pitchFamily="34" charset="-120"/>
              </a:rPr>
              <a:t>и масляной фаз, стабилизированная эмульгаторами.</a:t>
            </a:r>
            <a:endParaRPr lang="en-US" sz="1550" dirty="0"/>
          </a:p>
        </p:txBody>
      </p:sp>
      <p:sp>
        <p:nvSpPr>
          <p:cNvPr id="9" name="Shape 6"/>
          <p:cNvSpPr/>
          <p:nvPr/>
        </p:nvSpPr>
        <p:spPr>
          <a:xfrm>
            <a:off x="7414379" y="2742367"/>
            <a:ext cx="6422231" cy="1781651"/>
          </a:xfrm>
          <a:prstGeom prst="roundRect">
            <a:avLst>
              <a:gd name="adj" fmla="val 6159"/>
            </a:avLst>
          </a:prstGeom>
          <a:solidFill>
            <a:srgbClr val="FFFFFF">
              <a:alpha val="95000"/>
            </a:srgbClr>
          </a:solidFill>
          <a:ln/>
        </p:spPr>
        <p:txBody>
          <a:bodyPr/>
          <a:lstStyle/>
          <a:p>
            <a:endParaRPr lang="ru-RU"/>
          </a:p>
        </p:txBody>
      </p:sp>
      <p:sp>
        <p:nvSpPr>
          <p:cNvPr id="10" name="Shape 7"/>
          <p:cNvSpPr/>
          <p:nvPr/>
        </p:nvSpPr>
        <p:spPr>
          <a:xfrm>
            <a:off x="7414379" y="2719507"/>
            <a:ext cx="6422231" cy="91440"/>
          </a:xfrm>
          <a:prstGeom prst="roundRect">
            <a:avLst>
              <a:gd name="adj" fmla="val 91163"/>
            </a:avLst>
          </a:prstGeom>
          <a:solidFill>
            <a:srgbClr val="9CD4EA"/>
          </a:solidFill>
          <a:ln/>
        </p:spPr>
        <p:txBody>
          <a:bodyPr/>
          <a:lstStyle/>
          <a:p>
            <a:endParaRPr lang="ru-RU"/>
          </a:p>
        </p:txBody>
      </p:sp>
      <p:sp>
        <p:nvSpPr>
          <p:cNvPr id="11" name="Shape 8"/>
          <p:cNvSpPr/>
          <p:nvPr/>
        </p:nvSpPr>
        <p:spPr>
          <a:xfrm>
            <a:off x="10327838" y="2444710"/>
            <a:ext cx="595313" cy="595313"/>
          </a:xfrm>
          <a:prstGeom prst="roundRect">
            <a:avLst>
              <a:gd name="adj" fmla="val 153600"/>
            </a:avLst>
          </a:prstGeom>
          <a:solidFill>
            <a:srgbClr val="9CD4EA"/>
          </a:solidFill>
          <a:ln/>
        </p:spPr>
        <p:txBody>
          <a:bodyPr/>
          <a:lstStyle/>
          <a:p>
            <a:endParaRPr lang="ru-RU"/>
          </a:p>
        </p:txBody>
      </p:sp>
      <p:pic>
        <p:nvPicPr>
          <p:cNvPr id="12" name="Image 1" descr="preencoded.png"/>
          <p:cNvPicPr>
            <a:picLocks noChangeAspect="1"/>
          </p:cNvPicPr>
          <p:nvPr/>
        </p:nvPicPr>
        <p:blipFill>
          <a:blip r:embed="rId4"/>
          <a:stretch>
            <a:fillRect/>
          </a:stretch>
        </p:blipFill>
        <p:spPr>
          <a:xfrm>
            <a:off x="10506432" y="2593538"/>
            <a:ext cx="238125" cy="297656"/>
          </a:xfrm>
          <a:prstGeom prst="rect">
            <a:avLst/>
          </a:prstGeom>
        </p:spPr>
      </p:pic>
      <p:sp>
        <p:nvSpPr>
          <p:cNvPr id="13" name="Text 9"/>
          <p:cNvSpPr/>
          <p:nvPr/>
        </p:nvSpPr>
        <p:spPr>
          <a:xfrm>
            <a:off x="7635597" y="323850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Гели</a:t>
            </a:r>
            <a:endParaRPr lang="en-US" sz="1950" dirty="0"/>
          </a:p>
        </p:txBody>
      </p:sp>
      <p:sp>
        <p:nvSpPr>
          <p:cNvPr id="14" name="Text 10"/>
          <p:cNvSpPr/>
          <p:nvPr/>
        </p:nvSpPr>
        <p:spPr>
          <a:xfrm>
            <a:off x="7635597" y="3667720"/>
            <a:ext cx="3588663" cy="635079"/>
          </a:xfrm>
          <a:prstGeom prst="rect">
            <a:avLst/>
          </a:prstGeom>
          <a:noFill/>
          <a:ln/>
        </p:spPr>
        <p:txBody>
          <a:bodyPr wrap="square" lIns="0" tIns="0" rIns="0" bIns="0" rtlCol="0" anchor="t"/>
          <a:lstStyle/>
          <a:p>
            <a:pPr>
              <a:lnSpc>
                <a:spcPts val="2500"/>
              </a:lnSpc>
            </a:pPr>
            <a:r>
              <a:rPr lang="en-US" sz="1550" dirty="0">
                <a:solidFill>
                  <a:srgbClr val="3C3939"/>
                </a:solidFill>
                <a:latin typeface="Geologica Light" pitchFamily="2" charset="0"/>
                <a:ea typeface="Roboto" pitchFamily="34" charset="-122"/>
                <a:cs typeface="Roboto" pitchFamily="34" charset="-120"/>
              </a:rPr>
              <a:t>Гелевые сыворотки, </a:t>
            </a:r>
            <a:r>
              <a:rPr lang="en-US" sz="1550" dirty="0" err="1">
                <a:solidFill>
                  <a:srgbClr val="3C3939"/>
                </a:solidFill>
                <a:latin typeface="Geologica Light" pitchFamily="2" charset="0"/>
                <a:ea typeface="Roboto" pitchFamily="34" charset="-122"/>
                <a:cs typeface="Roboto" pitchFamily="34" charset="-120"/>
              </a:rPr>
              <a:t>гели</a:t>
            </a:r>
            <a:r>
              <a:rPr lang="en-US" sz="1550" dirty="0">
                <a:solidFill>
                  <a:srgbClr val="3C3939"/>
                </a:solidFill>
                <a:latin typeface="Geologica Light" pitchFamily="2" charset="0"/>
                <a:ea typeface="Roboto" pitchFamily="34" charset="-122"/>
                <a:cs typeface="Roboto" pitchFamily="34" charset="-120"/>
              </a:rPr>
              <a:t> </a:t>
            </a:r>
            <a:r>
              <a:rPr lang="ru-RU" dirty="0"/>
              <a:t>—</a:t>
            </a:r>
            <a:r>
              <a:rPr lang="en-US" sz="1550" dirty="0">
                <a:solidFill>
                  <a:srgbClr val="3C3939"/>
                </a:solidFill>
                <a:latin typeface="Geologica Light" pitchFamily="2" charset="0"/>
                <a:ea typeface="Roboto" pitchFamily="34" charset="-122"/>
                <a:cs typeface="Roboto" pitchFamily="34" charset="-120"/>
              </a:rPr>
              <a:t> водная основа, загущенная полимерами.</a:t>
            </a:r>
            <a:endParaRPr lang="en-US" sz="1550" dirty="0"/>
          </a:p>
        </p:txBody>
      </p:sp>
      <p:sp>
        <p:nvSpPr>
          <p:cNvPr id="15" name="Shape 11"/>
          <p:cNvSpPr/>
          <p:nvPr/>
        </p:nvSpPr>
        <p:spPr>
          <a:xfrm>
            <a:off x="770930" y="4997172"/>
            <a:ext cx="6422231" cy="1781651"/>
          </a:xfrm>
          <a:prstGeom prst="roundRect">
            <a:avLst>
              <a:gd name="adj" fmla="val 6159"/>
            </a:avLst>
          </a:prstGeom>
          <a:solidFill>
            <a:srgbClr val="FFFFFF">
              <a:alpha val="95000"/>
            </a:srgbClr>
          </a:solidFill>
          <a:ln/>
        </p:spPr>
        <p:txBody>
          <a:bodyPr/>
          <a:lstStyle/>
          <a:p>
            <a:endParaRPr lang="ru-RU"/>
          </a:p>
        </p:txBody>
      </p:sp>
      <p:sp>
        <p:nvSpPr>
          <p:cNvPr id="16" name="Shape 12"/>
          <p:cNvSpPr/>
          <p:nvPr/>
        </p:nvSpPr>
        <p:spPr>
          <a:xfrm>
            <a:off x="793790" y="4997172"/>
            <a:ext cx="6422231" cy="91440"/>
          </a:xfrm>
          <a:prstGeom prst="roundRect">
            <a:avLst>
              <a:gd name="adj" fmla="val 91163"/>
            </a:avLst>
          </a:prstGeom>
          <a:solidFill>
            <a:srgbClr val="9CD4EA"/>
          </a:solidFill>
          <a:ln/>
        </p:spPr>
        <p:txBody>
          <a:bodyPr/>
          <a:lstStyle/>
          <a:p>
            <a:endParaRPr lang="ru-RU"/>
          </a:p>
        </p:txBody>
      </p:sp>
      <p:sp>
        <p:nvSpPr>
          <p:cNvPr id="17" name="Shape 13"/>
          <p:cNvSpPr/>
          <p:nvPr/>
        </p:nvSpPr>
        <p:spPr>
          <a:xfrm>
            <a:off x="3707249" y="4722376"/>
            <a:ext cx="595313" cy="595313"/>
          </a:xfrm>
          <a:prstGeom prst="roundRect">
            <a:avLst>
              <a:gd name="adj" fmla="val 153600"/>
            </a:avLst>
          </a:prstGeom>
          <a:solidFill>
            <a:srgbClr val="9CD4EA"/>
          </a:solidFill>
          <a:ln/>
        </p:spPr>
        <p:txBody>
          <a:bodyPr/>
          <a:lstStyle/>
          <a:p>
            <a:endParaRPr lang="ru-RU"/>
          </a:p>
        </p:txBody>
      </p:sp>
      <p:pic>
        <p:nvPicPr>
          <p:cNvPr id="18" name="Image 2" descr="preencoded.png"/>
          <p:cNvPicPr>
            <a:picLocks noChangeAspect="1"/>
          </p:cNvPicPr>
          <p:nvPr/>
        </p:nvPicPr>
        <p:blipFill>
          <a:blip r:embed="rId5"/>
          <a:stretch>
            <a:fillRect/>
          </a:stretch>
        </p:blipFill>
        <p:spPr>
          <a:xfrm>
            <a:off x="3885843" y="4871204"/>
            <a:ext cx="238125" cy="297656"/>
          </a:xfrm>
          <a:prstGeom prst="rect">
            <a:avLst/>
          </a:prstGeom>
        </p:spPr>
      </p:pic>
      <p:sp>
        <p:nvSpPr>
          <p:cNvPr id="19" name="Text 14"/>
          <p:cNvSpPr/>
          <p:nvPr/>
        </p:nvSpPr>
        <p:spPr>
          <a:xfrm>
            <a:off x="1015008" y="5516166"/>
            <a:ext cx="265497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Очищающие средства</a:t>
            </a:r>
            <a:endParaRPr lang="en-US" sz="1950" dirty="0"/>
          </a:p>
        </p:txBody>
      </p:sp>
      <p:sp>
        <p:nvSpPr>
          <p:cNvPr id="20" name="Text 15"/>
          <p:cNvSpPr/>
          <p:nvPr/>
        </p:nvSpPr>
        <p:spPr>
          <a:xfrm>
            <a:off x="1015009" y="5945386"/>
            <a:ext cx="3861792" cy="996434"/>
          </a:xfrm>
          <a:prstGeom prst="rect">
            <a:avLst/>
          </a:prstGeom>
          <a:noFill/>
          <a:ln/>
        </p:spPr>
        <p:txBody>
          <a:bodyPr wrap="square" lIns="0" tIns="0" rIns="0" bIns="0" rtlCol="0" anchor="t"/>
          <a:lstStyle/>
          <a:p>
            <a:pPr>
              <a:lnSpc>
                <a:spcPts val="2500"/>
              </a:lnSpc>
            </a:pPr>
            <a:r>
              <a:rPr lang="en-US" sz="1550" dirty="0">
                <a:solidFill>
                  <a:srgbClr val="3C3939"/>
                </a:solidFill>
                <a:latin typeface="Geologica Light" pitchFamily="2" charset="0"/>
                <a:ea typeface="Roboto" pitchFamily="34" charset="-122"/>
                <a:cs typeface="Roboto" pitchFamily="34" charset="-120"/>
              </a:rPr>
              <a:t>Пенки, молочко, </a:t>
            </a:r>
            <a:r>
              <a:rPr lang="en-US" sz="1550" dirty="0" err="1">
                <a:solidFill>
                  <a:srgbClr val="3C3939"/>
                </a:solidFill>
                <a:latin typeface="Geologica Light" pitchFamily="2" charset="0"/>
                <a:ea typeface="Roboto" pitchFamily="34" charset="-122"/>
                <a:cs typeface="Roboto" pitchFamily="34" charset="-120"/>
              </a:rPr>
              <a:t>гели</a:t>
            </a:r>
            <a:r>
              <a:rPr lang="en-US" sz="1550" dirty="0">
                <a:solidFill>
                  <a:srgbClr val="3C3939"/>
                </a:solidFill>
                <a:latin typeface="Geologica Light" pitchFamily="2" charset="0"/>
                <a:ea typeface="Roboto" pitchFamily="34" charset="-122"/>
                <a:cs typeface="Roboto" pitchFamily="34" charset="-120"/>
              </a:rPr>
              <a:t> </a:t>
            </a:r>
            <a:r>
              <a:rPr lang="ru-RU" dirty="0"/>
              <a:t>—</a:t>
            </a:r>
            <a:r>
              <a:rPr lang="en-US" sz="1550" dirty="0">
                <a:solidFill>
                  <a:srgbClr val="3C3939"/>
                </a:solidFill>
                <a:latin typeface="Geologica Light" pitchFamily="2" charset="0"/>
                <a:ea typeface="Roboto" pitchFamily="34" charset="-122"/>
                <a:cs typeface="Roboto" pitchFamily="34" charset="-120"/>
              </a:rPr>
              <a:t> содержат ПАВы для удаления загрязнений с кожи.</a:t>
            </a:r>
            <a:endParaRPr lang="en-US" sz="1550" dirty="0"/>
          </a:p>
        </p:txBody>
      </p:sp>
      <p:sp>
        <p:nvSpPr>
          <p:cNvPr id="21" name="Shape 16"/>
          <p:cNvSpPr/>
          <p:nvPr/>
        </p:nvSpPr>
        <p:spPr>
          <a:xfrm>
            <a:off x="7414379" y="5020032"/>
            <a:ext cx="6422231" cy="1781651"/>
          </a:xfrm>
          <a:prstGeom prst="roundRect">
            <a:avLst>
              <a:gd name="adj" fmla="val 6159"/>
            </a:avLst>
          </a:prstGeom>
          <a:solidFill>
            <a:srgbClr val="FFFFFF">
              <a:alpha val="95000"/>
            </a:srgbClr>
          </a:solidFill>
          <a:ln/>
        </p:spPr>
        <p:txBody>
          <a:bodyPr/>
          <a:lstStyle/>
          <a:p>
            <a:endParaRPr lang="ru-RU"/>
          </a:p>
        </p:txBody>
      </p:sp>
      <p:sp>
        <p:nvSpPr>
          <p:cNvPr id="22" name="Shape 17"/>
          <p:cNvSpPr/>
          <p:nvPr/>
        </p:nvSpPr>
        <p:spPr>
          <a:xfrm>
            <a:off x="7414379" y="4997172"/>
            <a:ext cx="6422231" cy="91440"/>
          </a:xfrm>
          <a:prstGeom prst="roundRect">
            <a:avLst>
              <a:gd name="adj" fmla="val 91163"/>
            </a:avLst>
          </a:prstGeom>
          <a:solidFill>
            <a:srgbClr val="9CD4EA"/>
          </a:solidFill>
          <a:ln/>
        </p:spPr>
        <p:txBody>
          <a:bodyPr/>
          <a:lstStyle/>
          <a:p>
            <a:endParaRPr lang="ru-RU"/>
          </a:p>
        </p:txBody>
      </p:sp>
      <p:sp>
        <p:nvSpPr>
          <p:cNvPr id="23" name="Shape 18"/>
          <p:cNvSpPr/>
          <p:nvPr/>
        </p:nvSpPr>
        <p:spPr>
          <a:xfrm>
            <a:off x="10327838" y="4722376"/>
            <a:ext cx="595313" cy="595313"/>
          </a:xfrm>
          <a:prstGeom prst="roundRect">
            <a:avLst>
              <a:gd name="adj" fmla="val 153600"/>
            </a:avLst>
          </a:prstGeom>
          <a:solidFill>
            <a:srgbClr val="9CD4EA"/>
          </a:solidFill>
          <a:ln/>
        </p:spPr>
        <p:txBody>
          <a:bodyPr/>
          <a:lstStyle/>
          <a:p>
            <a:endParaRPr lang="ru-RU"/>
          </a:p>
        </p:txBody>
      </p:sp>
      <p:pic>
        <p:nvPicPr>
          <p:cNvPr id="24" name="Image 3" descr="preencoded.png"/>
          <p:cNvPicPr>
            <a:picLocks noChangeAspect="1"/>
          </p:cNvPicPr>
          <p:nvPr/>
        </p:nvPicPr>
        <p:blipFill>
          <a:blip r:embed="rId6"/>
          <a:stretch>
            <a:fillRect/>
          </a:stretch>
        </p:blipFill>
        <p:spPr>
          <a:xfrm>
            <a:off x="10506432" y="4871204"/>
            <a:ext cx="238125" cy="297656"/>
          </a:xfrm>
          <a:prstGeom prst="rect">
            <a:avLst/>
          </a:prstGeom>
        </p:spPr>
      </p:pic>
      <p:sp>
        <p:nvSpPr>
          <p:cNvPr id="25" name="Text 19"/>
          <p:cNvSpPr/>
          <p:nvPr/>
        </p:nvSpPr>
        <p:spPr>
          <a:xfrm>
            <a:off x="7635597" y="551616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Водные</a:t>
            </a:r>
            <a:endParaRPr lang="en-US" sz="1950" dirty="0"/>
          </a:p>
        </p:txBody>
      </p:sp>
      <p:sp>
        <p:nvSpPr>
          <p:cNvPr id="26" name="Text 20"/>
          <p:cNvSpPr/>
          <p:nvPr/>
        </p:nvSpPr>
        <p:spPr>
          <a:xfrm>
            <a:off x="7635597" y="5945386"/>
            <a:ext cx="4411623" cy="635079"/>
          </a:xfrm>
          <a:prstGeom prst="rect">
            <a:avLst/>
          </a:prstGeom>
          <a:noFill/>
          <a:ln/>
        </p:spPr>
        <p:txBody>
          <a:bodyPr wrap="square" lIns="0" tIns="0" rIns="0" bIns="0" rtlCol="0" anchor="t"/>
          <a:lstStyle/>
          <a:p>
            <a:pPr>
              <a:lnSpc>
                <a:spcPts val="2500"/>
              </a:lnSpc>
            </a:pPr>
            <a:r>
              <a:rPr lang="en-US" sz="1550" dirty="0">
                <a:solidFill>
                  <a:srgbClr val="3C3939"/>
                </a:solidFill>
                <a:latin typeface="Geologica Light" pitchFamily="2" charset="0"/>
                <a:ea typeface="Roboto" pitchFamily="34" charset="-122"/>
                <a:cs typeface="Roboto" pitchFamily="34" charset="-120"/>
              </a:rPr>
              <a:t>Тоники, мисты, </a:t>
            </a:r>
            <a:r>
              <a:rPr lang="en-US" sz="1550" dirty="0" err="1">
                <a:solidFill>
                  <a:srgbClr val="3C3939"/>
                </a:solidFill>
                <a:latin typeface="Geologica Light" pitchFamily="2" charset="0"/>
                <a:ea typeface="Roboto" pitchFamily="34" charset="-122"/>
                <a:cs typeface="Roboto" pitchFamily="34" charset="-120"/>
              </a:rPr>
              <a:t>тонеры</a:t>
            </a:r>
            <a:r>
              <a:rPr lang="en-US" sz="1550" dirty="0">
                <a:solidFill>
                  <a:srgbClr val="3C3939"/>
                </a:solidFill>
                <a:latin typeface="Geologica Light" pitchFamily="2" charset="0"/>
                <a:ea typeface="Roboto" pitchFamily="34" charset="-122"/>
                <a:cs typeface="Roboto" pitchFamily="34" charset="-120"/>
              </a:rPr>
              <a:t> </a:t>
            </a:r>
            <a:r>
              <a:rPr lang="ru-RU" dirty="0"/>
              <a:t>—</a:t>
            </a:r>
            <a:r>
              <a:rPr lang="en-US" sz="1550" dirty="0">
                <a:solidFill>
                  <a:srgbClr val="3C3939"/>
                </a:solidFill>
                <a:latin typeface="Geologica Light" pitchFamily="2" charset="0"/>
                <a:ea typeface="Roboto" pitchFamily="34" charset="-122"/>
                <a:cs typeface="Roboto" pitchFamily="34" charset="-120"/>
              </a:rPr>
              <a:t> преимущественно водная основа с растворенными активами.</a:t>
            </a:r>
            <a:endParaRPr lang="en-US" sz="155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724733"/>
            <a:ext cx="130428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ВОДНЫЕ ФОРМЫ: тоники, мисты, тонеры, концентраты, эссенции</a:t>
            </a:r>
            <a:endParaRPr lang="en-US" sz="3900" dirty="0"/>
          </a:p>
        </p:txBody>
      </p:sp>
      <p:sp>
        <p:nvSpPr>
          <p:cNvPr id="3" name="Shape 1"/>
          <p:cNvSpPr/>
          <p:nvPr/>
        </p:nvSpPr>
        <p:spPr>
          <a:xfrm>
            <a:off x="793790" y="2361724"/>
            <a:ext cx="4215289" cy="2111335"/>
          </a:xfrm>
          <a:prstGeom prst="roundRect">
            <a:avLst>
              <a:gd name="adj" fmla="val 3948"/>
            </a:avLst>
          </a:prstGeom>
          <a:solidFill>
            <a:srgbClr val="9CD4EA"/>
          </a:solidFill>
          <a:ln w="7620">
            <a:noFill/>
            <a:prstDash val="solid"/>
          </a:ln>
        </p:spPr>
        <p:txBody>
          <a:bodyPr/>
          <a:lstStyle/>
          <a:p>
            <a:endParaRPr lang="ru-RU"/>
          </a:p>
        </p:txBody>
      </p:sp>
      <p:sp>
        <p:nvSpPr>
          <p:cNvPr id="4" name="Text 2"/>
          <p:cNvSpPr/>
          <p:nvPr/>
        </p:nvSpPr>
        <p:spPr>
          <a:xfrm>
            <a:off x="999768" y="256770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Вода</a:t>
            </a:r>
            <a:endParaRPr lang="en-US" sz="1950" dirty="0"/>
          </a:p>
        </p:txBody>
      </p:sp>
      <p:sp>
        <p:nvSpPr>
          <p:cNvPr id="5" name="Text 3"/>
          <p:cNvSpPr/>
          <p:nvPr/>
        </p:nvSpPr>
        <p:spPr>
          <a:xfrm>
            <a:off x="999768" y="2996922"/>
            <a:ext cx="3803333"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Основной компонент, составляющий базу средства.</a:t>
            </a:r>
            <a:endParaRPr lang="en-US" sz="1550" dirty="0"/>
          </a:p>
        </p:txBody>
      </p:sp>
      <p:sp>
        <p:nvSpPr>
          <p:cNvPr id="6" name="Shape 4"/>
          <p:cNvSpPr/>
          <p:nvPr/>
        </p:nvSpPr>
        <p:spPr>
          <a:xfrm>
            <a:off x="5207437" y="2361724"/>
            <a:ext cx="4215408" cy="2111335"/>
          </a:xfrm>
          <a:prstGeom prst="roundRect">
            <a:avLst>
              <a:gd name="adj" fmla="val 3948"/>
            </a:avLst>
          </a:prstGeom>
          <a:solidFill>
            <a:srgbClr val="9CD4EA"/>
          </a:solidFill>
          <a:ln w="7620">
            <a:noFill/>
            <a:prstDash val="solid"/>
          </a:ln>
        </p:spPr>
        <p:txBody>
          <a:bodyPr/>
          <a:lstStyle/>
          <a:p>
            <a:endParaRPr lang="ru-RU"/>
          </a:p>
        </p:txBody>
      </p:sp>
      <p:sp>
        <p:nvSpPr>
          <p:cNvPr id="7" name="Text 5"/>
          <p:cNvSpPr/>
          <p:nvPr/>
        </p:nvSpPr>
        <p:spPr>
          <a:xfrm>
            <a:off x="5413415" y="256770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Активы</a:t>
            </a:r>
            <a:endParaRPr lang="en-US" sz="1950" dirty="0"/>
          </a:p>
        </p:txBody>
      </p:sp>
      <p:sp>
        <p:nvSpPr>
          <p:cNvPr id="8" name="Text 6"/>
          <p:cNvSpPr/>
          <p:nvPr/>
        </p:nvSpPr>
        <p:spPr>
          <a:xfrm>
            <a:off x="5413415" y="2996922"/>
            <a:ext cx="3803452" cy="127015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Ингредиенты, обеспечивающие целенаправленное действие средства (например, увлажнение, антиоксидантная защита).</a:t>
            </a:r>
            <a:endParaRPr lang="en-US" sz="1550" dirty="0"/>
          </a:p>
        </p:txBody>
      </p:sp>
      <p:sp>
        <p:nvSpPr>
          <p:cNvPr id="9" name="Shape 7"/>
          <p:cNvSpPr/>
          <p:nvPr/>
        </p:nvSpPr>
        <p:spPr>
          <a:xfrm>
            <a:off x="9621203" y="2361724"/>
            <a:ext cx="4215289" cy="2111335"/>
          </a:xfrm>
          <a:prstGeom prst="roundRect">
            <a:avLst>
              <a:gd name="adj" fmla="val 3948"/>
            </a:avLst>
          </a:prstGeom>
          <a:solidFill>
            <a:srgbClr val="9CD4EA"/>
          </a:solidFill>
          <a:ln w="7620">
            <a:noFill/>
            <a:prstDash val="solid"/>
          </a:ln>
        </p:spPr>
        <p:txBody>
          <a:bodyPr/>
          <a:lstStyle/>
          <a:p>
            <a:endParaRPr lang="ru-RU"/>
          </a:p>
        </p:txBody>
      </p:sp>
      <p:sp>
        <p:nvSpPr>
          <p:cNvPr id="10" name="Text 8"/>
          <p:cNvSpPr/>
          <p:nvPr/>
        </p:nvSpPr>
        <p:spPr>
          <a:xfrm>
            <a:off x="9827181" y="2567702"/>
            <a:ext cx="3803333" cy="620316"/>
          </a:xfrm>
          <a:prstGeom prst="rect">
            <a:avLst/>
          </a:prstGeom>
          <a:noFill/>
          <a:ln/>
        </p:spPr>
        <p:txBody>
          <a:bodyPr wrap="squar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Солюбилизаторы/Растворители</a:t>
            </a:r>
            <a:endParaRPr lang="en-US" sz="1950" dirty="0"/>
          </a:p>
        </p:txBody>
      </p:sp>
      <p:sp>
        <p:nvSpPr>
          <p:cNvPr id="11" name="Text 9"/>
          <p:cNvSpPr/>
          <p:nvPr/>
        </p:nvSpPr>
        <p:spPr>
          <a:xfrm>
            <a:off x="9827181" y="3307080"/>
            <a:ext cx="3803333" cy="95261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Помогают растворять жирорастворимые компоненты в водной среде.</a:t>
            </a:r>
            <a:endParaRPr lang="en-US" sz="1550" dirty="0"/>
          </a:p>
        </p:txBody>
      </p:sp>
      <p:sp>
        <p:nvSpPr>
          <p:cNvPr id="12" name="Shape 10"/>
          <p:cNvSpPr/>
          <p:nvPr/>
        </p:nvSpPr>
        <p:spPr>
          <a:xfrm>
            <a:off x="793790" y="4671417"/>
            <a:ext cx="4215289" cy="1476256"/>
          </a:xfrm>
          <a:prstGeom prst="roundRect">
            <a:avLst>
              <a:gd name="adj" fmla="val 5647"/>
            </a:avLst>
          </a:prstGeom>
          <a:solidFill>
            <a:srgbClr val="9CD4EA"/>
          </a:solidFill>
          <a:ln w="7620">
            <a:noFill/>
            <a:prstDash val="solid"/>
          </a:ln>
        </p:spPr>
        <p:txBody>
          <a:bodyPr/>
          <a:lstStyle/>
          <a:p>
            <a:endParaRPr lang="ru-RU"/>
          </a:p>
        </p:txBody>
      </p:sp>
      <p:sp>
        <p:nvSpPr>
          <p:cNvPr id="13" name="Text 11"/>
          <p:cNvSpPr/>
          <p:nvPr/>
        </p:nvSpPr>
        <p:spPr>
          <a:xfrm>
            <a:off x="999768" y="4877395"/>
            <a:ext cx="3791307"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Стабилизаторы, pH-регуляторы</a:t>
            </a:r>
            <a:endParaRPr lang="en-US" sz="1950" dirty="0"/>
          </a:p>
        </p:txBody>
      </p:sp>
      <p:sp>
        <p:nvSpPr>
          <p:cNvPr id="14" name="Text 12"/>
          <p:cNvSpPr/>
          <p:nvPr/>
        </p:nvSpPr>
        <p:spPr>
          <a:xfrm>
            <a:off x="999768" y="5306616"/>
            <a:ext cx="3803333"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Поддерживают стабильность формулы и оптимальный уровень pH для кожи.</a:t>
            </a:r>
            <a:endParaRPr lang="en-US" sz="1550" dirty="0"/>
          </a:p>
        </p:txBody>
      </p:sp>
      <p:sp>
        <p:nvSpPr>
          <p:cNvPr id="15" name="Shape 13"/>
          <p:cNvSpPr/>
          <p:nvPr/>
        </p:nvSpPr>
        <p:spPr>
          <a:xfrm>
            <a:off x="5207437" y="4671417"/>
            <a:ext cx="4215408" cy="1476256"/>
          </a:xfrm>
          <a:prstGeom prst="roundRect">
            <a:avLst>
              <a:gd name="adj" fmla="val 5647"/>
            </a:avLst>
          </a:prstGeom>
          <a:solidFill>
            <a:srgbClr val="9CD4EA"/>
          </a:solidFill>
          <a:ln w="7620">
            <a:noFill/>
            <a:prstDash val="solid"/>
          </a:ln>
        </p:spPr>
        <p:txBody>
          <a:bodyPr/>
          <a:lstStyle/>
          <a:p>
            <a:endParaRPr lang="ru-RU"/>
          </a:p>
        </p:txBody>
      </p:sp>
      <p:sp>
        <p:nvSpPr>
          <p:cNvPr id="16" name="Text 14"/>
          <p:cNvSpPr/>
          <p:nvPr/>
        </p:nvSpPr>
        <p:spPr>
          <a:xfrm>
            <a:off x="5413415" y="487739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Консерванты</a:t>
            </a:r>
            <a:endParaRPr lang="en-US" sz="1950" dirty="0"/>
          </a:p>
        </p:txBody>
      </p:sp>
      <p:sp>
        <p:nvSpPr>
          <p:cNvPr id="17" name="Text 15"/>
          <p:cNvSpPr/>
          <p:nvPr/>
        </p:nvSpPr>
        <p:spPr>
          <a:xfrm>
            <a:off x="5413415" y="5306616"/>
            <a:ext cx="3803452"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Предотвращают рост микроорганизмов и продлевают срок годности продукта.</a:t>
            </a:r>
            <a:endParaRPr lang="en-US" sz="1550" dirty="0"/>
          </a:p>
        </p:txBody>
      </p:sp>
      <p:sp>
        <p:nvSpPr>
          <p:cNvPr id="18" name="Shape 16"/>
          <p:cNvSpPr/>
          <p:nvPr/>
        </p:nvSpPr>
        <p:spPr>
          <a:xfrm>
            <a:off x="9621203" y="4671417"/>
            <a:ext cx="4215289" cy="1476256"/>
          </a:xfrm>
          <a:prstGeom prst="roundRect">
            <a:avLst>
              <a:gd name="adj" fmla="val 5647"/>
            </a:avLst>
          </a:prstGeom>
          <a:solidFill>
            <a:srgbClr val="9CD4EA"/>
          </a:solidFill>
          <a:ln w="7620">
            <a:noFill/>
            <a:prstDash val="solid"/>
          </a:ln>
        </p:spPr>
        <p:txBody>
          <a:bodyPr/>
          <a:lstStyle/>
          <a:p>
            <a:endParaRPr lang="ru-RU"/>
          </a:p>
        </p:txBody>
      </p:sp>
      <p:sp>
        <p:nvSpPr>
          <p:cNvPr id="19" name="Text 17"/>
          <p:cNvSpPr/>
          <p:nvPr/>
        </p:nvSpPr>
        <p:spPr>
          <a:xfrm>
            <a:off x="9827181" y="487739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Отдушки</a:t>
            </a:r>
            <a:endParaRPr lang="en-US" sz="1950" dirty="0"/>
          </a:p>
        </p:txBody>
      </p:sp>
      <p:sp>
        <p:nvSpPr>
          <p:cNvPr id="20" name="Text 18"/>
          <p:cNvSpPr/>
          <p:nvPr/>
        </p:nvSpPr>
        <p:spPr>
          <a:xfrm>
            <a:off x="9827181" y="5306616"/>
            <a:ext cx="3803333" cy="317540"/>
          </a:xfrm>
          <a:prstGeom prst="rect">
            <a:avLst/>
          </a:prstGeom>
          <a:noFill/>
          <a:ln/>
        </p:spPr>
        <p:txBody>
          <a:bodyPr wrap="non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Придают средству приятный аромат.</a:t>
            </a:r>
            <a:endParaRPr lang="en-US" sz="1550" dirty="0"/>
          </a:p>
        </p:txBody>
      </p:sp>
      <p:sp>
        <p:nvSpPr>
          <p:cNvPr id="21" name="Shape 19"/>
          <p:cNvSpPr/>
          <p:nvPr/>
        </p:nvSpPr>
        <p:spPr>
          <a:xfrm>
            <a:off x="793790" y="6346031"/>
            <a:ext cx="13042702" cy="1158716"/>
          </a:xfrm>
          <a:prstGeom prst="roundRect">
            <a:avLst>
              <a:gd name="adj" fmla="val 7194"/>
            </a:avLst>
          </a:prstGeom>
          <a:solidFill>
            <a:srgbClr val="9CD4EA"/>
          </a:solidFill>
          <a:ln w="7620">
            <a:noFill/>
            <a:prstDash val="solid"/>
          </a:ln>
        </p:spPr>
        <p:txBody>
          <a:bodyPr/>
          <a:lstStyle/>
          <a:p>
            <a:endParaRPr lang="ru-RU"/>
          </a:p>
        </p:txBody>
      </p:sp>
      <p:sp>
        <p:nvSpPr>
          <p:cNvPr id="22" name="Text 20"/>
          <p:cNvSpPr/>
          <p:nvPr/>
        </p:nvSpPr>
        <p:spPr>
          <a:xfrm>
            <a:off x="999768" y="6552009"/>
            <a:ext cx="3569851"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Иногда немного загустителей</a:t>
            </a:r>
            <a:endParaRPr lang="en-US" sz="1950" dirty="0"/>
          </a:p>
        </p:txBody>
      </p:sp>
      <p:sp>
        <p:nvSpPr>
          <p:cNvPr id="23" name="Text 21"/>
          <p:cNvSpPr/>
          <p:nvPr/>
        </p:nvSpPr>
        <p:spPr>
          <a:xfrm>
            <a:off x="999768" y="6981230"/>
            <a:ext cx="12630745" cy="317540"/>
          </a:xfrm>
          <a:prstGeom prst="rect">
            <a:avLst/>
          </a:prstGeom>
          <a:noFill/>
          <a:ln/>
        </p:spPr>
        <p:txBody>
          <a:bodyPr wrap="non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Могут быть добавлены для придания легкой гелевой текстуры.</a:t>
            </a:r>
            <a:endParaRPr lang="en-US" sz="155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158002"/>
            <a:ext cx="569821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ПРИМЕР водной формы</a:t>
            </a:r>
            <a:endParaRPr lang="en-US" sz="3900" dirty="0"/>
          </a:p>
        </p:txBody>
      </p:sp>
      <p:sp>
        <p:nvSpPr>
          <p:cNvPr id="3" name="Text 1"/>
          <p:cNvSpPr/>
          <p:nvPr/>
        </p:nvSpPr>
        <p:spPr>
          <a:xfrm>
            <a:off x="793790" y="2174915"/>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ТОНИК:</a:t>
            </a:r>
            <a:endParaRPr lang="en-US" sz="1550" dirty="0"/>
          </a:p>
        </p:txBody>
      </p:sp>
      <p:sp>
        <p:nvSpPr>
          <p:cNvPr id="4" name="Text 2"/>
          <p:cNvSpPr/>
          <p:nvPr/>
        </p:nvSpPr>
        <p:spPr>
          <a:xfrm>
            <a:off x="793791" y="2715696"/>
            <a:ext cx="5774650" cy="4988123"/>
          </a:xfrm>
          <a:prstGeom prst="rect">
            <a:avLst/>
          </a:prstGeom>
          <a:noFill/>
          <a:ln/>
        </p:spPr>
        <p:txBody>
          <a:bodyPr wrap="square" lIns="0" tIns="0" rIns="0" bIns="0" rtlCol="0" anchor="t"/>
          <a:lstStyle/>
          <a:p>
            <a:pPr marL="0" indent="0" algn="l">
              <a:lnSpc>
                <a:spcPts val="2500"/>
              </a:lnSpc>
              <a:buNone/>
            </a:pPr>
            <a:r>
              <a:rPr lang="en-US" sz="1550" b="1" dirty="0">
                <a:solidFill>
                  <a:srgbClr val="3C3939"/>
                </a:solidFill>
                <a:highlight>
                  <a:srgbClr val="9CD4EA"/>
                </a:highlight>
                <a:latin typeface="Geologica Light" pitchFamily="2" charset="0"/>
                <a:ea typeface="Roboto" pitchFamily="34" charset="-122"/>
                <a:cs typeface="Roboto" pitchFamily="34" charset="-120"/>
              </a:rPr>
              <a:t>Deionized water</a:t>
            </a:r>
            <a:r>
              <a:rPr lang="en-US" sz="1550" dirty="0">
                <a:solidFill>
                  <a:srgbClr val="3C3939"/>
                </a:solidFill>
                <a:latin typeface="Geologica Light" pitchFamily="2" charset="0"/>
                <a:ea typeface="Roboto" pitchFamily="34" charset="-122"/>
                <a:cs typeface="Roboto" pitchFamily="34" charset="-120"/>
              </a:rPr>
              <a:t>, butylene glycol, hydrolyzed yeast protein, fomes officinalis (mushroom) extract, pyridoxine, niacinamide, panthenol, allantoin, threonine, biotin (SeboReductyl™), PEG-40 hydroganated castor oil, centella asiatica extract, polygonum cuspidatum root extract, scutellaria baicalensis root extract, camellia sinensis leaf extract, glycyrrhiza glabra (licorice) root extract, chamomilla recutita (matricaria) flower extract, rosmarinus officinalis (rosemary) leaf extract (MultiEx BSASM™), potassium azeloyl diglycinate (Azeloglycina), niacinamide, urea, betaine, sodium hyaluronate (CUBE3™), saccharide isomerate (Pentavitin®), fragrance, sodium phytate, caprylyl glycol, methylpropanediol, didecyldimonium chloride, polyquaternium-80, L-lactic acid.</a:t>
            </a:r>
            <a:endParaRPr lang="en-US" sz="1550" dirty="0"/>
          </a:p>
        </p:txBody>
      </p:sp>
      <p:grpSp>
        <p:nvGrpSpPr>
          <p:cNvPr id="13" name="Группа 12"/>
          <p:cNvGrpSpPr/>
          <p:nvPr/>
        </p:nvGrpSpPr>
        <p:grpSpPr>
          <a:xfrm>
            <a:off x="7798177" y="2174915"/>
            <a:ext cx="6279356" cy="1850470"/>
            <a:chOff x="793790" y="5042535"/>
            <a:chExt cx="6279356" cy="1850470"/>
          </a:xfrm>
        </p:grpSpPr>
        <p:sp>
          <p:nvSpPr>
            <p:cNvPr id="5" name="Text 3"/>
            <p:cNvSpPr/>
            <p:nvPr/>
          </p:nvSpPr>
          <p:spPr>
            <a:xfrm>
              <a:off x="793790" y="504253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Основа:</a:t>
              </a:r>
              <a:endParaRPr lang="en-US" sz="1950" dirty="0"/>
            </a:p>
          </p:txBody>
        </p:sp>
        <p:sp>
          <p:nvSpPr>
            <p:cNvPr id="6" name="Text 4"/>
            <p:cNvSpPr/>
            <p:nvPr/>
          </p:nvSpPr>
          <p:spPr>
            <a:xfrm>
              <a:off x="793790" y="5551051"/>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Deionized water - основной растворитель</a:t>
              </a:r>
              <a:endParaRPr lang="en-US" sz="1550" dirty="0"/>
            </a:p>
          </p:txBody>
        </p:sp>
        <p:sp>
          <p:nvSpPr>
            <p:cNvPr id="7" name="Text 5"/>
            <p:cNvSpPr/>
            <p:nvPr/>
          </p:nvSpPr>
          <p:spPr>
            <a:xfrm>
              <a:off x="793790" y="6066949"/>
              <a:ext cx="315146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Растворители/энхансеры:</a:t>
              </a:r>
              <a:endParaRPr lang="en-US" sz="1950" dirty="0"/>
            </a:p>
          </p:txBody>
        </p:sp>
        <p:sp>
          <p:nvSpPr>
            <p:cNvPr id="8" name="Text 6"/>
            <p:cNvSpPr/>
            <p:nvPr/>
          </p:nvSpPr>
          <p:spPr>
            <a:xfrm>
              <a:off x="793790" y="6575465"/>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Butylene glycol, PEG-40 hydroganated castor oil</a:t>
              </a:r>
              <a:endParaRPr lang="en-US" sz="1550" dirty="0"/>
            </a:p>
          </p:txBody>
        </p:sp>
      </p:grpSp>
      <p:sp>
        <p:nvSpPr>
          <p:cNvPr id="9" name="Text 7"/>
          <p:cNvSpPr/>
          <p:nvPr/>
        </p:nvSpPr>
        <p:spPr>
          <a:xfrm>
            <a:off x="7798177" y="520975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Активы:</a:t>
            </a:r>
            <a:endParaRPr lang="en-US" sz="1950" dirty="0"/>
          </a:p>
        </p:txBody>
      </p:sp>
      <p:sp>
        <p:nvSpPr>
          <p:cNvPr id="10" name="Text 8"/>
          <p:cNvSpPr/>
          <p:nvPr/>
        </p:nvSpPr>
        <p:spPr>
          <a:xfrm>
            <a:off x="7790557" y="5606651"/>
            <a:ext cx="6286976" cy="725453"/>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Экстракты растений, niacinamide, potassium </a:t>
            </a:r>
            <a:r>
              <a:rPr lang="en-US" sz="1550" dirty="0" err="1">
                <a:solidFill>
                  <a:srgbClr val="3C3939"/>
                </a:solidFill>
                <a:latin typeface="Geologica Light" pitchFamily="2" charset="0"/>
                <a:ea typeface="Roboto" pitchFamily="34" charset="-122"/>
                <a:cs typeface="Roboto" pitchFamily="34" charset="-120"/>
              </a:rPr>
              <a:t>azeloyl</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diglycinate</a:t>
            </a:r>
            <a:r>
              <a:rPr lang="en-US" sz="1550" dirty="0">
                <a:solidFill>
                  <a:srgbClr val="3C3939"/>
                </a:solidFill>
                <a:latin typeface="Geologica Light" pitchFamily="2" charset="0"/>
                <a:ea typeface="Roboto" pitchFamily="34" charset="-122"/>
                <a:cs typeface="Roboto" pitchFamily="34" charset="-120"/>
              </a:rPr>
              <a:t> </a:t>
            </a:r>
            <a:r>
              <a:rPr lang="ru-RU" sz="1550" dirty="0">
                <a:solidFill>
                  <a:srgbClr val="3C3939"/>
                </a:solidFill>
                <a:latin typeface="Geologica Light" pitchFamily="2" charset="0"/>
                <a:ea typeface="Roboto" pitchFamily="34" charset="-122"/>
                <a:cs typeface="Roboto" pitchFamily="34" charset="-120"/>
              </a:rPr>
              <a:t>,</a:t>
            </a:r>
            <a:br>
              <a:rPr lang="ru-RU" sz="1550" dirty="0">
                <a:solidFill>
                  <a:srgbClr val="3C3939"/>
                </a:solidFill>
                <a:latin typeface="Geologica Light" pitchFamily="2" charset="0"/>
                <a:ea typeface="Roboto" pitchFamily="34" charset="-122"/>
                <a:cs typeface="Roboto" pitchFamily="34" charset="-120"/>
              </a:rPr>
            </a:br>
            <a:r>
              <a:rPr lang="en-US" sz="1550" dirty="0">
                <a:solidFill>
                  <a:srgbClr val="3C3939"/>
                </a:solidFill>
                <a:latin typeface="Geologica Light" pitchFamily="2" charset="0"/>
                <a:ea typeface="Roboto" pitchFamily="34" charset="-122"/>
                <a:cs typeface="Roboto" pitchFamily="34" charset="-120"/>
              </a:rPr>
              <a:t>sodium hyaluronate</a:t>
            </a:r>
            <a:r>
              <a:rPr lang="ru-RU"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SeboReductyl</a:t>
            </a:r>
            <a:r>
              <a:rPr lang="ru-RU" sz="1550" dirty="0">
                <a:solidFill>
                  <a:srgbClr val="3C3939"/>
                </a:solidFill>
                <a:latin typeface="Geologica Light" pitchFamily="2" charset="0"/>
                <a:ea typeface="Roboto" pitchFamily="34" charset="-122"/>
                <a:cs typeface="Roboto" pitchFamily="34" charset="-120"/>
              </a:rPr>
              <a:t> и др.</a:t>
            </a:r>
            <a:endParaRPr lang="en-US" sz="1550" dirty="0"/>
          </a:p>
        </p:txBody>
      </p:sp>
      <p:sp>
        <p:nvSpPr>
          <p:cNvPr id="11" name="Text 9"/>
          <p:cNvSpPr/>
          <p:nvPr/>
        </p:nvSpPr>
        <p:spPr>
          <a:xfrm>
            <a:off x="7798177" y="6332105"/>
            <a:ext cx="3610094"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Функциональные компоненты:</a:t>
            </a:r>
            <a:endParaRPr lang="en-US" sz="1950" dirty="0"/>
          </a:p>
        </p:txBody>
      </p:sp>
      <p:sp>
        <p:nvSpPr>
          <p:cNvPr id="12" name="Text 10"/>
          <p:cNvSpPr/>
          <p:nvPr/>
        </p:nvSpPr>
        <p:spPr>
          <a:xfrm>
            <a:off x="7798177" y="6742687"/>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Консерванты, pH-регуляторы, стабилизаторы</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name="Slide 7">
    <p:bg>
      <p:bgPr>
        <a:blipFill dpi="0" rotWithShape="1">
          <a:blip r:embed="rId3">
            <a:alphaModFix amt="70000"/>
            <a:lum/>
          </a:blip>
          <a:srcRect/>
          <a:stretch>
            <a:fillRect l="-6000" r="-6000"/>
          </a:stretch>
        </a:blipFill>
        <a:effectLst/>
      </p:bgPr>
    </p:bg>
    <p:spTree>
      <p:nvGrpSpPr>
        <p:cNvPr id="1" name=""/>
        <p:cNvGrpSpPr/>
        <p:nvPr/>
      </p:nvGrpSpPr>
      <p:grpSpPr>
        <a:xfrm>
          <a:off x="0" y="0"/>
          <a:ext cx="0" cy="0"/>
          <a:chOff x="0" y="0"/>
          <a:chExt cx="0" cy="0"/>
        </a:xfrm>
      </p:grpSpPr>
      <p:sp>
        <p:nvSpPr>
          <p:cNvPr id="2" name="Text 0"/>
          <p:cNvSpPr/>
          <p:nvPr/>
        </p:nvSpPr>
        <p:spPr>
          <a:xfrm>
            <a:off x="793790" y="2707402"/>
            <a:ext cx="12895540" cy="1750298"/>
          </a:xfrm>
          <a:prstGeom prst="rect">
            <a:avLst/>
          </a:prstGeom>
          <a:noFill/>
          <a:ln/>
        </p:spPr>
        <p:txBody>
          <a:bodyPr wrap="none" lIns="0" tIns="0" rIns="0" bIns="0" rtlCol="0" anchor="t"/>
          <a:lstStyle/>
          <a:p>
            <a:pPr marL="0" indent="0" algn="ctr">
              <a:lnSpc>
                <a:spcPts val="6700"/>
              </a:lnSpc>
              <a:buNone/>
            </a:pPr>
            <a:r>
              <a:rPr lang="en-US" sz="5350" dirty="0">
                <a:solidFill>
                  <a:srgbClr val="1B1B27"/>
                </a:solidFill>
                <a:latin typeface="Geologica Light" pitchFamily="2" charset="0"/>
                <a:ea typeface="Raleway" pitchFamily="34" charset="-122"/>
                <a:cs typeface="Raleway" pitchFamily="34" charset="-120"/>
              </a:rPr>
              <a:t>Химия кожи: </a:t>
            </a:r>
          </a:p>
          <a:p>
            <a:pPr marL="0" indent="0" algn="ctr">
              <a:lnSpc>
                <a:spcPts val="6700"/>
              </a:lnSpc>
              <a:buNone/>
            </a:pPr>
            <a:r>
              <a:rPr lang="en-US" sz="5350" dirty="0">
                <a:solidFill>
                  <a:srgbClr val="1B1B27"/>
                </a:solidFill>
                <a:latin typeface="Geologica Light" pitchFamily="2" charset="0"/>
                <a:ea typeface="Raleway" pitchFamily="34" charset="-122"/>
                <a:cs typeface="Raleway" pitchFamily="34" charset="-120"/>
              </a:rPr>
              <a:t>с чем работает косметика</a:t>
            </a:r>
            <a:endParaRPr lang="en-US" sz="5350" dirty="0"/>
          </a:p>
        </p:txBody>
      </p:sp>
      <p:sp>
        <p:nvSpPr>
          <p:cNvPr id="3" name="Text 1"/>
          <p:cNvSpPr/>
          <p:nvPr/>
        </p:nvSpPr>
        <p:spPr>
          <a:xfrm>
            <a:off x="793790" y="4582358"/>
            <a:ext cx="13042821" cy="317540"/>
          </a:xfrm>
          <a:prstGeom prst="rect">
            <a:avLst/>
          </a:prstGeom>
          <a:noFill/>
          <a:ln/>
        </p:spPr>
        <p:txBody>
          <a:bodyPr wrap="none" lIns="0" tIns="0" rIns="0" bIns="0" rtlCol="0" anchor="t"/>
          <a:lstStyle/>
          <a:p>
            <a:pPr marL="0" indent="0" algn="ctr">
              <a:lnSpc>
                <a:spcPts val="2500"/>
              </a:lnSpc>
              <a:buNone/>
            </a:pPr>
            <a:r>
              <a:rPr lang="en-US" sz="1550" dirty="0">
                <a:solidFill>
                  <a:srgbClr val="3C3939"/>
                </a:solidFill>
                <a:latin typeface="Geologica Light" pitchFamily="2" charset="0"/>
                <a:ea typeface="Roboto" pitchFamily="34" charset="-122"/>
                <a:cs typeface="Roboto" pitchFamily="34" charset="-120"/>
              </a:rPr>
              <a:t>Первый блок нашего вебинара</a:t>
            </a:r>
            <a:endParaRPr lang="en-US" sz="155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701040"/>
            <a:ext cx="5973604"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Geologica Light" pitchFamily="2" charset="0"/>
                <a:ea typeface="Raleway" pitchFamily="34" charset="-122"/>
                <a:cs typeface="Raleway" pitchFamily="34" charset="-120"/>
              </a:rPr>
              <a:t>ГЕЛИ: гелевые сыворотки, гели</a:t>
            </a:r>
            <a:endParaRPr lang="en-US" sz="3100" dirty="0"/>
          </a:p>
        </p:txBody>
      </p:sp>
      <p:sp>
        <p:nvSpPr>
          <p:cNvPr id="3" name="Text 1"/>
          <p:cNvSpPr/>
          <p:nvPr/>
        </p:nvSpPr>
        <p:spPr>
          <a:xfrm>
            <a:off x="793790" y="1435298"/>
            <a:ext cx="5401628" cy="297656"/>
          </a:xfrm>
          <a:prstGeom prst="rect">
            <a:avLst/>
          </a:prstGeom>
          <a:noFill/>
          <a:ln/>
        </p:spPr>
        <p:txBody>
          <a:bodyPr wrap="none" lIns="0" tIns="0" rIns="0" bIns="0" rtlCol="0" anchor="t"/>
          <a:lstStyle/>
          <a:p>
            <a:pPr marL="0" indent="0" algn="l">
              <a:lnSpc>
                <a:spcPts val="2300"/>
              </a:lnSpc>
              <a:buNone/>
            </a:pPr>
            <a:r>
              <a:rPr lang="en-US" sz="1850" dirty="0">
                <a:solidFill>
                  <a:srgbClr val="1B1B27"/>
                </a:solidFill>
                <a:latin typeface="Geologica Light" pitchFamily="2" charset="0"/>
                <a:ea typeface="Raleway" pitchFamily="34" charset="-122"/>
                <a:cs typeface="Raleway" pitchFamily="34" charset="-120"/>
              </a:rPr>
              <a:t>Состоят из следующих ключевых компонентов:</a:t>
            </a:r>
            <a:endParaRPr lang="en-US" sz="1850" dirty="0"/>
          </a:p>
        </p:txBody>
      </p:sp>
      <p:sp>
        <p:nvSpPr>
          <p:cNvPr id="4" name="Shape 2"/>
          <p:cNvSpPr/>
          <p:nvPr/>
        </p:nvSpPr>
        <p:spPr>
          <a:xfrm>
            <a:off x="793790" y="2149673"/>
            <a:ext cx="6327815" cy="993458"/>
          </a:xfrm>
          <a:prstGeom prst="roundRect">
            <a:avLst>
              <a:gd name="adj" fmla="val 6713"/>
            </a:avLst>
          </a:prstGeom>
          <a:solidFill>
            <a:srgbClr val="9CD4EA"/>
          </a:solidFill>
          <a:ln w="7620">
            <a:solidFill>
              <a:srgbClr val="C7C7D0"/>
            </a:solidFill>
            <a:prstDash val="solid"/>
          </a:ln>
        </p:spPr>
        <p:txBody>
          <a:bodyPr/>
          <a:lstStyle/>
          <a:p>
            <a:endParaRPr lang="ru-RU"/>
          </a:p>
        </p:txBody>
      </p:sp>
      <p:sp>
        <p:nvSpPr>
          <p:cNvPr id="5" name="Text 3"/>
          <p:cNvSpPr/>
          <p:nvPr/>
        </p:nvSpPr>
        <p:spPr>
          <a:xfrm>
            <a:off x="960120" y="2316004"/>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3C3939"/>
                </a:solidFill>
                <a:latin typeface="Geologica Light" pitchFamily="2" charset="0"/>
                <a:ea typeface="Raleway" pitchFamily="34" charset="-122"/>
                <a:cs typeface="Raleway" pitchFamily="34" charset="-120"/>
              </a:rPr>
              <a:t>Вода</a:t>
            </a:r>
            <a:endParaRPr lang="en-US" sz="1550" dirty="0"/>
          </a:p>
        </p:txBody>
      </p:sp>
      <p:sp>
        <p:nvSpPr>
          <p:cNvPr id="6" name="Text 4"/>
          <p:cNvSpPr/>
          <p:nvPr/>
        </p:nvSpPr>
        <p:spPr>
          <a:xfrm>
            <a:off x="960120" y="2722721"/>
            <a:ext cx="5995154" cy="254079"/>
          </a:xfrm>
          <a:prstGeom prst="rect">
            <a:avLst/>
          </a:prstGeom>
          <a:noFill/>
          <a:ln/>
        </p:spPr>
        <p:txBody>
          <a:bodyPr wrap="none" lIns="0" tIns="0" rIns="0" bIns="0" rtlCol="0" anchor="t"/>
          <a:lstStyle/>
          <a:p>
            <a:pPr marL="0" indent="0" algn="l">
              <a:lnSpc>
                <a:spcPts val="2000"/>
              </a:lnSpc>
              <a:buNone/>
            </a:pPr>
            <a:r>
              <a:rPr lang="en-US" sz="1250" dirty="0">
                <a:solidFill>
                  <a:srgbClr val="3C3939"/>
                </a:solidFill>
                <a:latin typeface="Geologica Light" pitchFamily="2" charset="0"/>
                <a:ea typeface="Roboto" pitchFamily="34" charset="-122"/>
                <a:cs typeface="Roboto" pitchFamily="34" charset="-120"/>
              </a:rPr>
              <a:t>Является основной базой гелевых средств.</a:t>
            </a:r>
            <a:endParaRPr lang="en-US" sz="1250" dirty="0"/>
          </a:p>
        </p:txBody>
      </p:sp>
      <p:sp>
        <p:nvSpPr>
          <p:cNvPr id="7" name="Shape 5"/>
          <p:cNvSpPr/>
          <p:nvPr/>
        </p:nvSpPr>
        <p:spPr>
          <a:xfrm>
            <a:off x="793790" y="3301841"/>
            <a:ext cx="6327815" cy="1247537"/>
          </a:xfrm>
          <a:prstGeom prst="roundRect">
            <a:avLst>
              <a:gd name="adj" fmla="val 5346"/>
            </a:avLst>
          </a:prstGeom>
          <a:solidFill>
            <a:srgbClr val="9CD4EA"/>
          </a:solidFill>
          <a:ln w="7620">
            <a:solidFill>
              <a:srgbClr val="C7C7D0"/>
            </a:solidFill>
            <a:prstDash val="solid"/>
          </a:ln>
        </p:spPr>
        <p:txBody>
          <a:bodyPr/>
          <a:lstStyle/>
          <a:p>
            <a:endParaRPr lang="ru-RU"/>
          </a:p>
        </p:txBody>
      </p:sp>
      <p:sp>
        <p:nvSpPr>
          <p:cNvPr id="8" name="Text 6"/>
          <p:cNvSpPr/>
          <p:nvPr/>
        </p:nvSpPr>
        <p:spPr>
          <a:xfrm>
            <a:off x="960120" y="3468172"/>
            <a:ext cx="3451503" cy="248007"/>
          </a:xfrm>
          <a:prstGeom prst="rect">
            <a:avLst/>
          </a:prstGeom>
          <a:noFill/>
          <a:ln/>
        </p:spPr>
        <p:txBody>
          <a:bodyPr wrap="none" lIns="0" tIns="0" rIns="0" bIns="0" rtlCol="0" anchor="t"/>
          <a:lstStyle/>
          <a:p>
            <a:pPr marL="0" indent="0" algn="l">
              <a:lnSpc>
                <a:spcPts val="1950"/>
              </a:lnSpc>
              <a:buNone/>
            </a:pPr>
            <a:r>
              <a:rPr lang="en-US" sz="1550" dirty="0">
                <a:solidFill>
                  <a:srgbClr val="3C3939"/>
                </a:solidFill>
                <a:latin typeface="Geologica Light" pitchFamily="2" charset="0"/>
                <a:ea typeface="Raleway" pitchFamily="34" charset="-122"/>
                <a:cs typeface="Raleway" pitchFamily="34" charset="-120"/>
              </a:rPr>
              <a:t>Загустители, текстурообразователи</a:t>
            </a:r>
            <a:endParaRPr lang="en-US" sz="1550" dirty="0"/>
          </a:p>
        </p:txBody>
      </p:sp>
      <p:sp>
        <p:nvSpPr>
          <p:cNvPr id="9" name="Text 7"/>
          <p:cNvSpPr/>
          <p:nvPr/>
        </p:nvSpPr>
        <p:spPr>
          <a:xfrm>
            <a:off x="960120" y="3874889"/>
            <a:ext cx="4170680" cy="508159"/>
          </a:xfrm>
          <a:prstGeom prst="rect">
            <a:avLst/>
          </a:prstGeom>
          <a:noFill/>
          <a:ln/>
        </p:spPr>
        <p:txBody>
          <a:bodyPr wrap="square" lIns="0" tIns="0" rIns="0" bIns="0" rtlCol="0" anchor="t"/>
          <a:lstStyle/>
          <a:p>
            <a:pPr marL="0" indent="0" algn="l">
              <a:lnSpc>
                <a:spcPts val="2000"/>
              </a:lnSpc>
              <a:buNone/>
            </a:pPr>
            <a:r>
              <a:rPr lang="en-US" sz="1250" dirty="0">
                <a:solidFill>
                  <a:srgbClr val="3C3939"/>
                </a:solidFill>
                <a:latin typeface="Geologica Light" pitchFamily="2" charset="0"/>
                <a:ea typeface="Roboto" pitchFamily="34" charset="-122"/>
                <a:cs typeface="Roboto" pitchFamily="34" charset="-120"/>
              </a:rPr>
              <a:t>Чаще всего полимеры, придающие гелю характерную вязкость и консистенцию.</a:t>
            </a:r>
            <a:endParaRPr lang="en-US" sz="1250" dirty="0"/>
          </a:p>
        </p:txBody>
      </p:sp>
      <p:sp>
        <p:nvSpPr>
          <p:cNvPr id="10" name="Shape 8"/>
          <p:cNvSpPr/>
          <p:nvPr/>
        </p:nvSpPr>
        <p:spPr>
          <a:xfrm>
            <a:off x="793790" y="4708088"/>
            <a:ext cx="6327815" cy="1184314"/>
          </a:xfrm>
          <a:prstGeom prst="roundRect">
            <a:avLst>
              <a:gd name="adj" fmla="val 6713"/>
            </a:avLst>
          </a:prstGeom>
          <a:solidFill>
            <a:srgbClr val="9CD4EA"/>
          </a:solidFill>
          <a:ln w="7620">
            <a:solidFill>
              <a:srgbClr val="C7C7D0"/>
            </a:solidFill>
            <a:prstDash val="solid"/>
          </a:ln>
        </p:spPr>
        <p:txBody>
          <a:bodyPr/>
          <a:lstStyle/>
          <a:p>
            <a:endParaRPr lang="ru-RU"/>
          </a:p>
        </p:txBody>
      </p:sp>
      <p:sp>
        <p:nvSpPr>
          <p:cNvPr id="11" name="Text 9"/>
          <p:cNvSpPr/>
          <p:nvPr/>
        </p:nvSpPr>
        <p:spPr>
          <a:xfrm>
            <a:off x="960120" y="4874419"/>
            <a:ext cx="2135386" cy="248007"/>
          </a:xfrm>
          <a:prstGeom prst="rect">
            <a:avLst/>
          </a:prstGeom>
          <a:noFill/>
          <a:ln/>
        </p:spPr>
        <p:txBody>
          <a:bodyPr wrap="none" lIns="0" tIns="0" rIns="0" bIns="0" rtlCol="0" anchor="t"/>
          <a:lstStyle/>
          <a:p>
            <a:pPr marL="0" indent="0" algn="l">
              <a:lnSpc>
                <a:spcPts val="1950"/>
              </a:lnSpc>
              <a:buNone/>
            </a:pPr>
            <a:r>
              <a:rPr lang="en-US" sz="1550" dirty="0">
                <a:solidFill>
                  <a:srgbClr val="3C3939"/>
                </a:solidFill>
                <a:latin typeface="Geologica Light" pitchFamily="2" charset="0"/>
                <a:ea typeface="Raleway" pitchFamily="34" charset="-122"/>
                <a:cs typeface="Raleway" pitchFamily="34" charset="-120"/>
              </a:rPr>
              <a:t>Активные компоненты</a:t>
            </a:r>
            <a:endParaRPr lang="en-US" sz="1550" dirty="0"/>
          </a:p>
        </p:txBody>
      </p:sp>
      <p:sp>
        <p:nvSpPr>
          <p:cNvPr id="12" name="Text 10"/>
          <p:cNvSpPr/>
          <p:nvPr/>
        </p:nvSpPr>
        <p:spPr>
          <a:xfrm>
            <a:off x="960120" y="5281136"/>
            <a:ext cx="5995154" cy="254079"/>
          </a:xfrm>
          <a:prstGeom prst="rect">
            <a:avLst/>
          </a:prstGeom>
          <a:noFill/>
          <a:ln/>
        </p:spPr>
        <p:txBody>
          <a:bodyPr wrap="none" lIns="0" tIns="0" rIns="0" bIns="0" rtlCol="0" anchor="t"/>
          <a:lstStyle/>
          <a:p>
            <a:pPr marL="0" indent="0" algn="l">
              <a:lnSpc>
                <a:spcPts val="2000"/>
              </a:lnSpc>
              <a:buNone/>
            </a:pPr>
            <a:r>
              <a:rPr lang="en-US" sz="1250" dirty="0">
                <a:solidFill>
                  <a:srgbClr val="3C3939"/>
                </a:solidFill>
                <a:latin typeface="Geologica Light" pitchFamily="2" charset="0"/>
                <a:ea typeface="Roboto" pitchFamily="34" charset="-122"/>
                <a:cs typeface="Roboto" pitchFamily="34" charset="-120"/>
              </a:rPr>
              <a:t>Ингредиенты, </a:t>
            </a:r>
            <a:r>
              <a:rPr lang="en-US" sz="1250" dirty="0" err="1">
                <a:solidFill>
                  <a:srgbClr val="3C3939"/>
                </a:solidFill>
                <a:latin typeface="Geologica Light" pitchFamily="2" charset="0"/>
                <a:ea typeface="Roboto" pitchFamily="34" charset="-122"/>
                <a:cs typeface="Roboto" pitchFamily="34" charset="-120"/>
              </a:rPr>
              <a:t>обеспечивающие</a:t>
            </a:r>
            <a:r>
              <a:rPr lang="en-US" sz="1250" dirty="0">
                <a:solidFill>
                  <a:srgbClr val="3C3939"/>
                </a:solidFill>
                <a:latin typeface="Geologica Light" pitchFamily="2" charset="0"/>
                <a:ea typeface="Roboto" pitchFamily="34" charset="-122"/>
                <a:cs typeface="Roboto" pitchFamily="34" charset="-120"/>
              </a:rPr>
              <a:t> </a:t>
            </a:r>
            <a:r>
              <a:rPr lang="en-US" sz="1250" dirty="0" err="1">
                <a:solidFill>
                  <a:srgbClr val="3C3939"/>
                </a:solidFill>
                <a:latin typeface="Geologica Light" pitchFamily="2" charset="0"/>
                <a:ea typeface="Roboto" pitchFamily="34" charset="-122"/>
                <a:cs typeface="Roboto" pitchFamily="34" charset="-120"/>
              </a:rPr>
              <a:t>основное</a:t>
            </a:r>
            <a:endParaRPr lang="ru-RU" sz="1250" dirty="0">
              <a:solidFill>
                <a:srgbClr val="3C3939"/>
              </a:solidFill>
              <a:latin typeface="Geologica Light" pitchFamily="2" charset="0"/>
              <a:ea typeface="Roboto" pitchFamily="34" charset="-122"/>
              <a:cs typeface="Roboto" pitchFamily="34" charset="-120"/>
            </a:endParaRPr>
          </a:p>
          <a:p>
            <a:pPr marL="0" indent="0" algn="l">
              <a:lnSpc>
                <a:spcPts val="2000"/>
              </a:lnSpc>
              <a:buNone/>
            </a:pPr>
            <a:r>
              <a:rPr lang="en-US" sz="1250" dirty="0" err="1">
                <a:solidFill>
                  <a:srgbClr val="3C3939"/>
                </a:solidFill>
                <a:latin typeface="Geologica Light" pitchFamily="2" charset="0"/>
                <a:ea typeface="Roboto" pitchFamily="34" charset="-122"/>
                <a:cs typeface="Roboto" pitchFamily="34" charset="-120"/>
              </a:rPr>
              <a:t>функциональное</a:t>
            </a:r>
            <a:r>
              <a:rPr lang="en-US" sz="1250" dirty="0">
                <a:solidFill>
                  <a:srgbClr val="3C3939"/>
                </a:solidFill>
                <a:latin typeface="Geologica Light" pitchFamily="2" charset="0"/>
                <a:ea typeface="Roboto" pitchFamily="34" charset="-122"/>
                <a:cs typeface="Roboto" pitchFamily="34" charset="-120"/>
              </a:rPr>
              <a:t> действие средства.</a:t>
            </a:r>
            <a:endParaRPr lang="en-US" sz="1250" dirty="0"/>
          </a:p>
        </p:txBody>
      </p:sp>
      <p:sp>
        <p:nvSpPr>
          <p:cNvPr id="13" name="Shape 11"/>
          <p:cNvSpPr/>
          <p:nvPr/>
        </p:nvSpPr>
        <p:spPr>
          <a:xfrm>
            <a:off x="7516416" y="2149673"/>
            <a:ext cx="6327815" cy="993458"/>
          </a:xfrm>
          <a:prstGeom prst="roundRect">
            <a:avLst>
              <a:gd name="adj" fmla="val 6713"/>
            </a:avLst>
          </a:prstGeom>
          <a:solidFill>
            <a:srgbClr val="9CD4EA"/>
          </a:solidFill>
          <a:ln w="7620">
            <a:solidFill>
              <a:srgbClr val="C7C7D0"/>
            </a:solidFill>
            <a:prstDash val="solid"/>
          </a:ln>
        </p:spPr>
        <p:txBody>
          <a:bodyPr/>
          <a:lstStyle/>
          <a:p>
            <a:endParaRPr lang="ru-RU"/>
          </a:p>
        </p:txBody>
      </p:sp>
      <p:sp>
        <p:nvSpPr>
          <p:cNvPr id="14" name="Text 12"/>
          <p:cNvSpPr/>
          <p:nvPr/>
        </p:nvSpPr>
        <p:spPr>
          <a:xfrm>
            <a:off x="7682746" y="2316004"/>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3C3939"/>
                </a:solidFill>
                <a:latin typeface="Geologica Light" pitchFamily="2" charset="0"/>
                <a:ea typeface="Raleway" pitchFamily="34" charset="-122"/>
                <a:cs typeface="Raleway" pitchFamily="34" charset="-120"/>
              </a:rPr>
              <a:t>Солюбилизаторы</a:t>
            </a:r>
            <a:endParaRPr lang="en-US" sz="1550" dirty="0"/>
          </a:p>
        </p:txBody>
      </p:sp>
      <p:sp>
        <p:nvSpPr>
          <p:cNvPr id="15" name="Text 13"/>
          <p:cNvSpPr/>
          <p:nvPr/>
        </p:nvSpPr>
        <p:spPr>
          <a:xfrm>
            <a:off x="7682746" y="2722721"/>
            <a:ext cx="5995154" cy="254079"/>
          </a:xfrm>
          <a:prstGeom prst="rect">
            <a:avLst/>
          </a:prstGeom>
          <a:noFill/>
          <a:ln/>
        </p:spPr>
        <p:txBody>
          <a:bodyPr wrap="none" lIns="0" tIns="0" rIns="0" bIns="0" rtlCol="0" anchor="t"/>
          <a:lstStyle/>
          <a:p>
            <a:pPr marL="0" indent="0" algn="l">
              <a:lnSpc>
                <a:spcPts val="2000"/>
              </a:lnSpc>
              <a:buNone/>
            </a:pPr>
            <a:r>
              <a:rPr lang="en-US" sz="1250" dirty="0">
                <a:solidFill>
                  <a:srgbClr val="3C3939"/>
                </a:solidFill>
                <a:latin typeface="Geologica Light" pitchFamily="2" charset="0"/>
                <a:ea typeface="Roboto" pitchFamily="34" charset="-122"/>
                <a:cs typeface="Roboto" pitchFamily="34" charset="-120"/>
              </a:rPr>
              <a:t>Помогают растворять компоненты, которые обычно не смешиваются с водой.</a:t>
            </a:r>
            <a:endParaRPr lang="en-US" sz="1250" dirty="0"/>
          </a:p>
        </p:txBody>
      </p:sp>
      <p:sp>
        <p:nvSpPr>
          <p:cNvPr id="16" name="Shape 14"/>
          <p:cNvSpPr/>
          <p:nvPr/>
        </p:nvSpPr>
        <p:spPr>
          <a:xfrm>
            <a:off x="7516416" y="3301841"/>
            <a:ext cx="6327815" cy="993458"/>
          </a:xfrm>
          <a:prstGeom prst="roundRect">
            <a:avLst>
              <a:gd name="adj" fmla="val 6713"/>
            </a:avLst>
          </a:prstGeom>
          <a:solidFill>
            <a:srgbClr val="9CD4EA"/>
          </a:solidFill>
          <a:ln w="7620">
            <a:solidFill>
              <a:srgbClr val="C7C7D0"/>
            </a:solidFill>
            <a:prstDash val="solid"/>
          </a:ln>
        </p:spPr>
        <p:txBody>
          <a:bodyPr/>
          <a:lstStyle/>
          <a:p>
            <a:endParaRPr lang="ru-RU"/>
          </a:p>
        </p:txBody>
      </p:sp>
      <p:sp>
        <p:nvSpPr>
          <p:cNvPr id="17" name="Text 15"/>
          <p:cNvSpPr/>
          <p:nvPr/>
        </p:nvSpPr>
        <p:spPr>
          <a:xfrm>
            <a:off x="7682746" y="3468172"/>
            <a:ext cx="3032403" cy="248007"/>
          </a:xfrm>
          <a:prstGeom prst="rect">
            <a:avLst/>
          </a:prstGeom>
          <a:noFill/>
          <a:ln/>
        </p:spPr>
        <p:txBody>
          <a:bodyPr wrap="none" lIns="0" tIns="0" rIns="0" bIns="0" rtlCol="0" anchor="t"/>
          <a:lstStyle/>
          <a:p>
            <a:pPr marL="0" indent="0" algn="l">
              <a:lnSpc>
                <a:spcPts val="1950"/>
              </a:lnSpc>
              <a:buNone/>
            </a:pPr>
            <a:r>
              <a:rPr lang="en-US" sz="1550" dirty="0">
                <a:solidFill>
                  <a:srgbClr val="3C3939"/>
                </a:solidFill>
                <a:latin typeface="Geologica Light" pitchFamily="2" charset="0"/>
                <a:ea typeface="Raleway" pitchFamily="34" charset="-122"/>
                <a:cs typeface="Raleway" pitchFamily="34" charset="-120"/>
              </a:rPr>
              <a:t>Стабилизаторы, pH-регуляторы</a:t>
            </a:r>
            <a:endParaRPr lang="en-US" sz="1550" dirty="0"/>
          </a:p>
        </p:txBody>
      </p:sp>
      <p:sp>
        <p:nvSpPr>
          <p:cNvPr id="18" name="Text 16"/>
          <p:cNvSpPr/>
          <p:nvPr/>
        </p:nvSpPr>
        <p:spPr>
          <a:xfrm>
            <a:off x="7682746" y="3874889"/>
            <a:ext cx="5995154" cy="254079"/>
          </a:xfrm>
          <a:prstGeom prst="rect">
            <a:avLst/>
          </a:prstGeom>
          <a:noFill/>
          <a:ln/>
        </p:spPr>
        <p:txBody>
          <a:bodyPr wrap="none" lIns="0" tIns="0" rIns="0" bIns="0" rtlCol="0" anchor="t"/>
          <a:lstStyle/>
          <a:p>
            <a:pPr marL="0" indent="0" algn="l">
              <a:lnSpc>
                <a:spcPts val="2000"/>
              </a:lnSpc>
              <a:buNone/>
            </a:pPr>
            <a:r>
              <a:rPr lang="en-US" sz="1250" dirty="0">
                <a:solidFill>
                  <a:srgbClr val="3C3939"/>
                </a:solidFill>
                <a:latin typeface="Geologica Light" pitchFamily="2" charset="0"/>
                <a:ea typeface="Roboto" pitchFamily="34" charset="-122"/>
                <a:cs typeface="Roboto" pitchFamily="34" charset="-120"/>
              </a:rPr>
              <a:t>Поддерживают стабильность формулы и оптимальный уровень pH продукта.</a:t>
            </a:r>
            <a:endParaRPr lang="en-US" sz="1250" dirty="0"/>
          </a:p>
        </p:txBody>
      </p:sp>
      <p:sp>
        <p:nvSpPr>
          <p:cNvPr id="19" name="Shape 17"/>
          <p:cNvSpPr/>
          <p:nvPr/>
        </p:nvSpPr>
        <p:spPr>
          <a:xfrm>
            <a:off x="7516416" y="4454009"/>
            <a:ext cx="6327815" cy="1247537"/>
          </a:xfrm>
          <a:prstGeom prst="roundRect">
            <a:avLst>
              <a:gd name="adj" fmla="val 5346"/>
            </a:avLst>
          </a:prstGeom>
          <a:solidFill>
            <a:srgbClr val="9CD4EA"/>
          </a:solidFill>
          <a:ln w="7620">
            <a:solidFill>
              <a:srgbClr val="C7C7D0"/>
            </a:solidFill>
            <a:prstDash val="solid"/>
          </a:ln>
        </p:spPr>
        <p:txBody>
          <a:bodyPr/>
          <a:lstStyle/>
          <a:p>
            <a:endParaRPr lang="ru-RU"/>
          </a:p>
        </p:txBody>
      </p:sp>
      <p:sp>
        <p:nvSpPr>
          <p:cNvPr id="20" name="Text 18"/>
          <p:cNvSpPr/>
          <p:nvPr/>
        </p:nvSpPr>
        <p:spPr>
          <a:xfrm>
            <a:off x="7682746" y="4620339"/>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3C3939"/>
                </a:solidFill>
                <a:latin typeface="Geologica Light" pitchFamily="2" charset="0"/>
                <a:ea typeface="Raleway" pitchFamily="34" charset="-122"/>
                <a:cs typeface="Raleway" pitchFamily="34" charset="-120"/>
              </a:rPr>
              <a:t>Консерванты</a:t>
            </a:r>
            <a:endParaRPr lang="en-US" sz="1550" dirty="0"/>
          </a:p>
        </p:txBody>
      </p:sp>
      <p:sp>
        <p:nvSpPr>
          <p:cNvPr id="21" name="Text 19"/>
          <p:cNvSpPr/>
          <p:nvPr/>
        </p:nvSpPr>
        <p:spPr>
          <a:xfrm>
            <a:off x="7682746" y="5027057"/>
            <a:ext cx="5995154" cy="508159"/>
          </a:xfrm>
          <a:prstGeom prst="rect">
            <a:avLst/>
          </a:prstGeom>
          <a:noFill/>
          <a:ln/>
        </p:spPr>
        <p:txBody>
          <a:bodyPr wrap="square" lIns="0" tIns="0" rIns="0" bIns="0" rtlCol="0" anchor="t"/>
          <a:lstStyle/>
          <a:p>
            <a:pPr marL="0" indent="0" algn="l">
              <a:lnSpc>
                <a:spcPts val="2000"/>
              </a:lnSpc>
              <a:buNone/>
            </a:pPr>
            <a:r>
              <a:rPr lang="en-US" sz="1250" dirty="0">
                <a:solidFill>
                  <a:srgbClr val="3C3939"/>
                </a:solidFill>
                <a:latin typeface="Geologica Light" pitchFamily="2" charset="0"/>
                <a:ea typeface="Roboto" pitchFamily="34" charset="-122"/>
                <a:cs typeface="Roboto" pitchFamily="34" charset="-120"/>
              </a:rPr>
              <a:t>Защищают продукт от роста микроорганизмов и продлевают его срок годности.</a:t>
            </a:r>
            <a:endParaRPr lang="en-US" sz="1250" dirty="0"/>
          </a:p>
        </p:txBody>
      </p:sp>
      <p:sp>
        <p:nvSpPr>
          <p:cNvPr id="22" name="Shape 20"/>
          <p:cNvSpPr/>
          <p:nvPr/>
        </p:nvSpPr>
        <p:spPr>
          <a:xfrm>
            <a:off x="7516416" y="5860256"/>
            <a:ext cx="6327815" cy="993458"/>
          </a:xfrm>
          <a:prstGeom prst="roundRect">
            <a:avLst>
              <a:gd name="adj" fmla="val 6713"/>
            </a:avLst>
          </a:prstGeom>
          <a:solidFill>
            <a:srgbClr val="9CD4EA"/>
          </a:solidFill>
          <a:ln w="7620">
            <a:solidFill>
              <a:srgbClr val="C7C7D0"/>
            </a:solidFill>
            <a:prstDash val="solid"/>
          </a:ln>
        </p:spPr>
        <p:txBody>
          <a:bodyPr/>
          <a:lstStyle/>
          <a:p>
            <a:endParaRPr lang="ru-RU"/>
          </a:p>
        </p:txBody>
      </p:sp>
      <p:sp>
        <p:nvSpPr>
          <p:cNvPr id="23" name="Text 21"/>
          <p:cNvSpPr/>
          <p:nvPr/>
        </p:nvSpPr>
        <p:spPr>
          <a:xfrm>
            <a:off x="7682746" y="6026587"/>
            <a:ext cx="1984653" cy="248007"/>
          </a:xfrm>
          <a:prstGeom prst="rect">
            <a:avLst/>
          </a:prstGeom>
          <a:noFill/>
          <a:ln/>
        </p:spPr>
        <p:txBody>
          <a:bodyPr wrap="none" lIns="0" tIns="0" rIns="0" bIns="0" rtlCol="0" anchor="t"/>
          <a:lstStyle/>
          <a:p>
            <a:pPr marL="0" indent="0" algn="l">
              <a:lnSpc>
                <a:spcPts val="1950"/>
              </a:lnSpc>
              <a:buNone/>
            </a:pPr>
            <a:r>
              <a:rPr lang="en-US" sz="1550" dirty="0">
                <a:solidFill>
                  <a:srgbClr val="3C3939"/>
                </a:solidFill>
                <a:latin typeface="Geologica Light" pitchFamily="2" charset="0"/>
                <a:ea typeface="Raleway" pitchFamily="34" charset="-122"/>
                <a:cs typeface="Raleway" pitchFamily="34" charset="-120"/>
              </a:rPr>
              <a:t>Отдушки</a:t>
            </a:r>
            <a:endParaRPr lang="en-US" sz="1550" dirty="0"/>
          </a:p>
        </p:txBody>
      </p:sp>
      <p:sp>
        <p:nvSpPr>
          <p:cNvPr id="24" name="Text 22"/>
          <p:cNvSpPr/>
          <p:nvPr/>
        </p:nvSpPr>
        <p:spPr>
          <a:xfrm>
            <a:off x="7682746" y="6433304"/>
            <a:ext cx="5995154" cy="254079"/>
          </a:xfrm>
          <a:prstGeom prst="rect">
            <a:avLst/>
          </a:prstGeom>
          <a:noFill/>
          <a:ln/>
        </p:spPr>
        <p:txBody>
          <a:bodyPr wrap="none" lIns="0" tIns="0" rIns="0" bIns="0" rtlCol="0" anchor="t"/>
          <a:lstStyle/>
          <a:p>
            <a:pPr marL="0" indent="0" algn="l">
              <a:lnSpc>
                <a:spcPts val="2000"/>
              </a:lnSpc>
              <a:buNone/>
            </a:pPr>
            <a:r>
              <a:rPr lang="en-US" sz="1250" dirty="0">
                <a:solidFill>
                  <a:srgbClr val="3C3939"/>
                </a:solidFill>
                <a:latin typeface="Geologica Light" pitchFamily="2" charset="0"/>
                <a:ea typeface="Roboto" pitchFamily="34" charset="-122"/>
                <a:cs typeface="Roboto" pitchFamily="34" charset="-120"/>
              </a:rPr>
              <a:t>Придают гелю приятный аромат.</a:t>
            </a:r>
            <a:endParaRPr lang="en-US" sz="1250" dirty="0"/>
          </a:p>
        </p:txBody>
      </p:sp>
      <p:sp>
        <p:nvSpPr>
          <p:cNvPr id="25" name="Text 23"/>
          <p:cNvSpPr/>
          <p:nvPr/>
        </p:nvSpPr>
        <p:spPr>
          <a:xfrm>
            <a:off x="793790" y="7210901"/>
            <a:ext cx="13042821"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Гель часто легко распознать по наличию полимера в составе, а также компонента-нейтрализатора.</a:t>
            </a:r>
            <a:endParaRPr lang="en-US" sz="1550" dirty="0"/>
          </a:p>
        </p:txBody>
      </p:sp>
      <p:pic>
        <p:nvPicPr>
          <p:cNvPr id="7170" name="Picture 2">
            <a:extLst>
              <a:ext uri="{FF2B5EF4-FFF2-40B4-BE49-F238E27FC236}">
                <a16:creationId xmlns:a16="http://schemas.microsoft.com/office/drawing/2014/main" id="{D410F613-A483-86CC-CFF0-C5E83F6E0A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2713" y="72449"/>
            <a:ext cx="3228975" cy="17907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392436"/>
            <a:ext cx="589168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ПРИМЕР гелевой формы</a:t>
            </a:r>
            <a:endParaRPr lang="en-US" sz="3900" dirty="0"/>
          </a:p>
        </p:txBody>
      </p:sp>
      <p:sp>
        <p:nvSpPr>
          <p:cNvPr id="3" name="Text 1"/>
          <p:cNvSpPr/>
          <p:nvPr/>
        </p:nvSpPr>
        <p:spPr>
          <a:xfrm>
            <a:off x="793791" y="2409349"/>
            <a:ext cx="5226010" cy="4662131"/>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Aloe Barbadensis Leaf Extract (92%), Alcohol, </a:t>
            </a:r>
            <a:r>
              <a:rPr lang="en-US" sz="1550" b="1" dirty="0">
                <a:solidFill>
                  <a:srgbClr val="3C3939"/>
                </a:solidFill>
                <a:highlight>
                  <a:srgbClr val="9CD4EA"/>
                </a:highlight>
                <a:latin typeface="Geologica Light" pitchFamily="2" charset="0"/>
                <a:ea typeface="Roboto" pitchFamily="34" charset="-122"/>
                <a:cs typeface="Roboto" pitchFamily="34" charset="-120"/>
              </a:rPr>
              <a:t>Glyceryl Polyacrylate</a:t>
            </a:r>
            <a:r>
              <a:rPr lang="en-US" sz="1550" dirty="0">
                <a:solidFill>
                  <a:srgbClr val="3C3939"/>
                </a:solidFill>
                <a:latin typeface="Geologica Light" pitchFamily="2" charset="0"/>
                <a:ea typeface="Roboto" pitchFamily="34" charset="-122"/>
                <a:cs typeface="Roboto" pitchFamily="34" charset="-120"/>
              </a:rPr>
              <a:t>, Dipropylene Glycol, Butylene Glycol, Glycerin, Propylene Glycol, 1,2-hexanediol, Polygutamic Acid, Betaine, Sodium Hyaluronate, Calendula Officinalis Flower Extract, Mentha Virdis (Spearmint) Extract, Melissa Officinalis Extract, </a:t>
            </a:r>
            <a:r>
              <a:rPr lang="en-US" sz="1550" b="1" dirty="0">
                <a:solidFill>
                  <a:srgbClr val="3C3939"/>
                </a:solidFill>
                <a:highlight>
                  <a:srgbClr val="9CD4EA"/>
                </a:highlight>
                <a:latin typeface="Geologica Light" pitchFamily="2" charset="0"/>
                <a:ea typeface="Roboto" pitchFamily="34" charset="-122"/>
                <a:cs typeface="Roboto" pitchFamily="34" charset="-120"/>
              </a:rPr>
              <a:t>Carbomer</a:t>
            </a:r>
            <a:r>
              <a:rPr lang="en-US" sz="1550" dirty="0">
                <a:solidFill>
                  <a:srgbClr val="3C3939"/>
                </a:solidFill>
                <a:latin typeface="Geologica Light" pitchFamily="2" charset="0"/>
                <a:ea typeface="Roboto" pitchFamily="34" charset="-122"/>
                <a:cs typeface="Roboto" pitchFamily="34" charset="-120"/>
              </a:rPr>
              <a:t>, Peg-60 Hydrogenated Castor Oil, </a:t>
            </a:r>
            <a:r>
              <a:rPr lang="en-US" sz="1550" b="1" dirty="0">
                <a:solidFill>
                  <a:srgbClr val="3C3939"/>
                </a:solidFill>
                <a:highlight>
                  <a:srgbClr val="9CD4EA"/>
                </a:highlight>
                <a:latin typeface="Geologica Light" pitchFamily="2" charset="0"/>
                <a:ea typeface="Roboto" pitchFamily="34" charset="-122"/>
                <a:cs typeface="Roboto" pitchFamily="34" charset="-120"/>
              </a:rPr>
              <a:t>Triethanolamine</a:t>
            </a:r>
            <a:r>
              <a:rPr lang="en-US" sz="1550" dirty="0">
                <a:solidFill>
                  <a:srgbClr val="3C3939"/>
                </a:solidFill>
                <a:latin typeface="Geologica Light" pitchFamily="2" charset="0"/>
                <a:ea typeface="Roboto" pitchFamily="34" charset="-122"/>
                <a:cs typeface="Roboto" pitchFamily="34" charset="-120"/>
              </a:rPr>
              <a:t>, Phenoxyethanol, Water, Parfum, Disodium EDTA</a:t>
            </a:r>
            <a:endParaRPr lang="en-US" sz="1550" dirty="0"/>
          </a:p>
        </p:txBody>
      </p:sp>
      <p:grpSp>
        <p:nvGrpSpPr>
          <p:cNvPr id="16" name="Группа 15"/>
          <p:cNvGrpSpPr/>
          <p:nvPr/>
        </p:nvGrpSpPr>
        <p:grpSpPr>
          <a:xfrm>
            <a:off x="7919501" y="1056381"/>
            <a:ext cx="6279356" cy="2874884"/>
            <a:chOff x="793790" y="3783568"/>
            <a:chExt cx="6279356" cy="2874884"/>
          </a:xfrm>
        </p:grpSpPr>
        <p:sp>
          <p:nvSpPr>
            <p:cNvPr id="4" name="Text 2"/>
            <p:cNvSpPr/>
            <p:nvPr/>
          </p:nvSpPr>
          <p:spPr>
            <a:xfrm>
              <a:off x="793790" y="378356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Основа:</a:t>
              </a:r>
              <a:endParaRPr lang="en-US" sz="1950" dirty="0"/>
            </a:p>
          </p:txBody>
        </p:sp>
        <p:sp>
          <p:nvSpPr>
            <p:cNvPr id="5" name="Text 3"/>
            <p:cNvSpPr/>
            <p:nvPr/>
          </p:nvSpPr>
          <p:spPr>
            <a:xfrm>
              <a:off x="793790" y="4292084"/>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Aloe Barbadensis Leaf Extract (92%), Water</a:t>
              </a:r>
              <a:endParaRPr lang="en-US" sz="1550" dirty="0"/>
            </a:p>
          </p:txBody>
        </p:sp>
        <p:sp>
          <p:nvSpPr>
            <p:cNvPr id="6" name="Text 4"/>
            <p:cNvSpPr/>
            <p:nvPr/>
          </p:nvSpPr>
          <p:spPr>
            <a:xfrm>
              <a:off x="793790" y="4807982"/>
              <a:ext cx="2861548"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Загустители/полимеры:</a:t>
              </a:r>
              <a:endParaRPr lang="en-US" sz="1950" dirty="0"/>
            </a:p>
          </p:txBody>
        </p:sp>
        <p:sp>
          <p:nvSpPr>
            <p:cNvPr id="7" name="Text 5"/>
            <p:cNvSpPr/>
            <p:nvPr/>
          </p:nvSpPr>
          <p:spPr>
            <a:xfrm>
              <a:off x="793790" y="5316498"/>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Glyceryl Polyacrylate, Carbomer</a:t>
              </a:r>
              <a:endParaRPr lang="en-US" sz="1550" dirty="0"/>
            </a:p>
          </p:txBody>
        </p:sp>
        <p:sp>
          <p:nvSpPr>
            <p:cNvPr id="8" name="Text 6"/>
            <p:cNvSpPr/>
            <p:nvPr/>
          </p:nvSpPr>
          <p:spPr>
            <a:xfrm>
              <a:off x="793790" y="583239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Нейтрализатор:</a:t>
              </a:r>
              <a:endParaRPr lang="en-US" sz="1950" dirty="0"/>
            </a:p>
          </p:txBody>
        </p:sp>
        <p:sp>
          <p:nvSpPr>
            <p:cNvPr id="9" name="Text 7"/>
            <p:cNvSpPr/>
            <p:nvPr/>
          </p:nvSpPr>
          <p:spPr>
            <a:xfrm>
              <a:off x="793790" y="6340912"/>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Triethanolamine</a:t>
              </a:r>
              <a:endParaRPr lang="en-US" sz="1550" dirty="0"/>
            </a:p>
          </p:txBody>
        </p:sp>
      </p:grpSp>
      <p:grpSp>
        <p:nvGrpSpPr>
          <p:cNvPr id="17" name="Группа 16"/>
          <p:cNvGrpSpPr/>
          <p:nvPr/>
        </p:nvGrpSpPr>
        <p:grpSpPr>
          <a:xfrm>
            <a:off x="7919501" y="4705112"/>
            <a:ext cx="6279356" cy="2874884"/>
            <a:chOff x="7564874" y="3783568"/>
            <a:chExt cx="6279356" cy="2874884"/>
          </a:xfrm>
        </p:grpSpPr>
        <p:sp>
          <p:nvSpPr>
            <p:cNvPr id="10" name="Text 8"/>
            <p:cNvSpPr/>
            <p:nvPr/>
          </p:nvSpPr>
          <p:spPr>
            <a:xfrm>
              <a:off x="7564874" y="3783568"/>
              <a:ext cx="315146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Растворители/энхансеры:</a:t>
              </a:r>
              <a:endParaRPr lang="en-US" sz="1950" dirty="0"/>
            </a:p>
          </p:txBody>
        </p:sp>
        <p:sp>
          <p:nvSpPr>
            <p:cNvPr id="11" name="Text 9"/>
            <p:cNvSpPr/>
            <p:nvPr/>
          </p:nvSpPr>
          <p:spPr>
            <a:xfrm>
              <a:off x="7564874" y="4292084"/>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Alcohol, Dipropylene Glycol, Butylene Glycol, Propylene Glycol</a:t>
              </a:r>
              <a:endParaRPr lang="en-US" sz="1550" dirty="0"/>
            </a:p>
          </p:txBody>
        </p:sp>
        <p:sp>
          <p:nvSpPr>
            <p:cNvPr id="12" name="Text 10"/>
            <p:cNvSpPr/>
            <p:nvPr/>
          </p:nvSpPr>
          <p:spPr>
            <a:xfrm>
              <a:off x="7564874" y="480798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Активы:</a:t>
              </a:r>
              <a:endParaRPr lang="en-US" sz="1950" dirty="0"/>
            </a:p>
          </p:txBody>
        </p:sp>
        <p:sp>
          <p:nvSpPr>
            <p:cNvPr id="13" name="Text 11"/>
            <p:cNvSpPr/>
            <p:nvPr/>
          </p:nvSpPr>
          <p:spPr>
            <a:xfrm>
              <a:off x="7564874" y="5316498"/>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Polygutamic Acid, Sodium Hyaluronate, растительные экстракты</a:t>
              </a:r>
              <a:endParaRPr lang="en-US" sz="1550" dirty="0"/>
            </a:p>
          </p:txBody>
        </p:sp>
        <p:sp>
          <p:nvSpPr>
            <p:cNvPr id="14" name="Text 12"/>
            <p:cNvSpPr/>
            <p:nvPr/>
          </p:nvSpPr>
          <p:spPr>
            <a:xfrm>
              <a:off x="7564874" y="5832396"/>
              <a:ext cx="3610094"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Функциональные компоненты:</a:t>
              </a:r>
              <a:endParaRPr lang="en-US" sz="1950" dirty="0"/>
            </a:p>
          </p:txBody>
        </p:sp>
        <p:sp>
          <p:nvSpPr>
            <p:cNvPr id="15" name="Text 13"/>
            <p:cNvSpPr/>
            <p:nvPr/>
          </p:nvSpPr>
          <p:spPr>
            <a:xfrm>
              <a:off x="7564874" y="6340912"/>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Консерванты, солюбилизаторы, стабилизаторы</a:t>
              </a:r>
              <a:endParaRPr lang="en-US" sz="1550" dirty="0"/>
            </a:p>
          </p:txBody>
        </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034772"/>
            <a:ext cx="130428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ЭМУЛЬСИИ: кремы, сыворотки, бальзамы, маски для лица</a:t>
            </a:r>
            <a:endParaRPr lang="en-US" sz="3900" dirty="0"/>
          </a:p>
        </p:txBody>
      </p:sp>
      <p:sp>
        <p:nvSpPr>
          <p:cNvPr id="3" name="Text 1"/>
          <p:cNvSpPr/>
          <p:nvPr/>
        </p:nvSpPr>
        <p:spPr>
          <a:xfrm>
            <a:off x="793790" y="2572583"/>
            <a:ext cx="2977039"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Geologica Light" pitchFamily="2" charset="0"/>
                <a:ea typeface="Raleway" pitchFamily="34" charset="-122"/>
                <a:cs typeface="Raleway" pitchFamily="34" charset="-120"/>
              </a:rPr>
              <a:t>Состоят из:</a:t>
            </a:r>
            <a:endParaRPr lang="en-US" sz="2300" dirty="0"/>
          </a:p>
        </p:txBody>
      </p:sp>
      <p:sp>
        <p:nvSpPr>
          <p:cNvPr id="4" name="Shape 2"/>
          <p:cNvSpPr/>
          <p:nvPr/>
        </p:nvSpPr>
        <p:spPr>
          <a:xfrm>
            <a:off x="793790" y="3242310"/>
            <a:ext cx="6422231"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5" name="Shape 3"/>
          <p:cNvSpPr/>
          <p:nvPr/>
        </p:nvSpPr>
        <p:spPr>
          <a:xfrm>
            <a:off x="770930" y="3242310"/>
            <a:ext cx="91440" cy="759976"/>
          </a:xfrm>
          <a:prstGeom prst="roundRect">
            <a:avLst>
              <a:gd name="adj" fmla="val 91163"/>
            </a:avLst>
          </a:prstGeom>
          <a:solidFill>
            <a:srgbClr val="9CD4EA"/>
          </a:solidFill>
          <a:ln/>
        </p:spPr>
        <p:txBody>
          <a:bodyPr/>
          <a:lstStyle/>
          <a:p>
            <a:endParaRPr lang="ru-RU"/>
          </a:p>
        </p:txBody>
      </p:sp>
      <p:sp>
        <p:nvSpPr>
          <p:cNvPr id="6" name="Text 4"/>
          <p:cNvSpPr/>
          <p:nvPr/>
        </p:nvSpPr>
        <p:spPr>
          <a:xfrm>
            <a:off x="1083588" y="3463528"/>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воды</a:t>
            </a:r>
            <a:endParaRPr lang="en-US" sz="1550" dirty="0"/>
          </a:p>
        </p:txBody>
      </p:sp>
      <p:sp>
        <p:nvSpPr>
          <p:cNvPr id="7" name="Shape 5"/>
          <p:cNvSpPr/>
          <p:nvPr/>
        </p:nvSpPr>
        <p:spPr>
          <a:xfrm>
            <a:off x="7414379" y="3242310"/>
            <a:ext cx="6422231"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8" name="Shape 6"/>
          <p:cNvSpPr/>
          <p:nvPr/>
        </p:nvSpPr>
        <p:spPr>
          <a:xfrm>
            <a:off x="7391519" y="3242310"/>
            <a:ext cx="91440" cy="759976"/>
          </a:xfrm>
          <a:prstGeom prst="roundRect">
            <a:avLst>
              <a:gd name="adj" fmla="val 91163"/>
            </a:avLst>
          </a:prstGeom>
          <a:solidFill>
            <a:srgbClr val="9CD4EA"/>
          </a:solidFill>
          <a:ln/>
        </p:spPr>
        <p:txBody>
          <a:bodyPr/>
          <a:lstStyle/>
          <a:p>
            <a:endParaRPr lang="ru-RU"/>
          </a:p>
        </p:txBody>
      </p:sp>
      <p:sp>
        <p:nvSpPr>
          <p:cNvPr id="9" name="Text 7"/>
          <p:cNvSpPr/>
          <p:nvPr/>
        </p:nvSpPr>
        <p:spPr>
          <a:xfrm>
            <a:off x="7704177" y="3463528"/>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эмульгаторов (смешивают «масло» и «воду»)</a:t>
            </a:r>
            <a:endParaRPr lang="en-US" sz="1550" dirty="0"/>
          </a:p>
        </p:txBody>
      </p:sp>
      <p:sp>
        <p:nvSpPr>
          <p:cNvPr id="10" name="Shape 8"/>
          <p:cNvSpPr/>
          <p:nvPr/>
        </p:nvSpPr>
        <p:spPr>
          <a:xfrm>
            <a:off x="793790" y="4200644"/>
            <a:ext cx="6422231"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11" name="Shape 9"/>
          <p:cNvSpPr/>
          <p:nvPr/>
        </p:nvSpPr>
        <p:spPr>
          <a:xfrm>
            <a:off x="770930" y="4200644"/>
            <a:ext cx="91440" cy="1077516"/>
          </a:xfrm>
          <a:prstGeom prst="roundRect">
            <a:avLst>
              <a:gd name="adj" fmla="val 91163"/>
            </a:avLst>
          </a:prstGeom>
          <a:solidFill>
            <a:srgbClr val="9CD4EA"/>
          </a:solidFill>
          <a:ln/>
        </p:spPr>
        <p:txBody>
          <a:bodyPr/>
          <a:lstStyle/>
          <a:p>
            <a:endParaRPr lang="ru-RU"/>
          </a:p>
        </p:txBody>
      </p:sp>
      <p:sp>
        <p:nvSpPr>
          <p:cNvPr id="12" name="Text 10"/>
          <p:cNvSpPr/>
          <p:nvPr/>
        </p:nvSpPr>
        <p:spPr>
          <a:xfrm>
            <a:off x="1083588" y="4421862"/>
            <a:ext cx="591121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жирорастворимых компонентов (эмоленты, масла, окклюзивы, силиконы)</a:t>
            </a:r>
            <a:endParaRPr lang="en-US" sz="1550" dirty="0"/>
          </a:p>
        </p:txBody>
      </p:sp>
      <p:sp>
        <p:nvSpPr>
          <p:cNvPr id="13" name="Shape 11"/>
          <p:cNvSpPr/>
          <p:nvPr/>
        </p:nvSpPr>
        <p:spPr>
          <a:xfrm>
            <a:off x="7414379" y="4200644"/>
            <a:ext cx="6422231"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14" name="Shape 12"/>
          <p:cNvSpPr/>
          <p:nvPr/>
        </p:nvSpPr>
        <p:spPr>
          <a:xfrm>
            <a:off x="7391519" y="4200644"/>
            <a:ext cx="91440" cy="1077516"/>
          </a:xfrm>
          <a:prstGeom prst="roundRect">
            <a:avLst>
              <a:gd name="adj" fmla="val 91163"/>
            </a:avLst>
          </a:prstGeom>
          <a:solidFill>
            <a:srgbClr val="9CD4EA"/>
          </a:solidFill>
          <a:ln/>
        </p:spPr>
        <p:txBody>
          <a:bodyPr/>
          <a:lstStyle/>
          <a:p>
            <a:endParaRPr lang="ru-RU"/>
          </a:p>
        </p:txBody>
      </p:sp>
      <p:sp>
        <p:nvSpPr>
          <p:cNvPr id="15" name="Text 13"/>
          <p:cNvSpPr/>
          <p:nvPr/>
        </p:nvSpPr>
        <p:spPr>
          <a:xfrm>
            <a:off x="7704177" y="4421862"/>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загустителей, текстурообразователей (полимеры)</a:t>
            </a:r>
            <a:endParaRPr lang="en-US" sz="1550" dirty="0"/>
          </a:p>
        </p:txBody>
      </p:sp>
      <p:sp>
        <p:nvSpPr>
          <p:cNvPr id="16" name="Shape 14"/>
          <p:cNvSpPr/>
          <p:nvPr/>
        </p:nvSpPr>
        <p:spPr>
          <a:xfrm>
            <a:off x="793790" y="5476518"/>
            <a:ext cx="6422231"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17" name="Shape 15"/>
          <p:cNvSpPr/>
          <p:nvPr/>
        </p:nvSpPr>
        <p:spPr>
          <a:xfrm>
            <a:off x="770930" y="5476518"/>
            <a:ext cx="91440" cy="759976"/>
          </a:xfrm>
          <a:prstGeom prst="roundRect">
            <a:avLst>
              <a:gd name="adj" fmla="val 91163"/>
            </a:avLst>
          </a:prstGeom>
          <a:solidFill>
            <a:srgbClr val="9CD4EA"/>
          </a:solidFill>
          <a:ln/>
        </p:spPr>
        <p:txBody>
          <a:bodyPr/>
          <a:lstStyle/>
          <a:p>
            <a:endParaRPr lang="ru-RU"/>
          </a:p>
        </p:txBody>
      </p:sp>
      <p:sp>
        <p:nvSpPr>
          <p:cNvPr id="18" name="Text 16"/>
          <p:cNvSpPr/>
          <p:nvPr/>
        </p:nvSpPr>
        <p:spPr>
          <a:xfrm>
            <a:off x="1083588" y="5697736"/>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активов</a:t>
            </a:r>
            <a:endParaRPr lang="en-US" sz="1550" dirty="0"/>
          </a:p>
        </p:txBody>
      </p:sp>
      <p:sp>
        <p:nvSpPr>
          <p:cNvPr id="19" name="Shape 17"/>
          <p:cNvSpPr/>
          <p:nvPr/>
        </p:nvSpPr>
        <p:spPr>
          <a:xfrm>
            <a:off x="7414379" y="5476518"/>
            <a:ext cx="6422231"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20" name="Shape 18"/>
          <p:cNvSpPr/>
          <p:nvPr/>
        </p:nvSpPr>
        <p:spPr>
          <a:xfrm>
            <a:off x="7391519" y="5476518"/>
            <a:ext cx="91440" cy="759976"/>
          </a:xfrm>
          <a:prstGeom prst="roundRect">
            <a:avLst>
              <a:gd name="adj" fmla="val 91163"/>
            </a:avLst>
          </a:prstGeom>
          <a:solidFill>
            <a:srgbClr val="9CD4EA"/>
          </a:solidFill>
          <a:ln/>
        </p:spPr>
        <p:txBody>
          <a:bodyPr/>
          <a:lstStyle/>
          <a:p>
            <a:endParaRPr lang="ru-RU"/>
          </a:p>
        </p:txBody>
      </p:sp>
      <p:sp>
        <p:nvSpPr>
          <p:cNvPr id="21" name="Text 19"/>
          <p:cNvSpPr/>
          <p:nvPr/>
        </p:nvSpPr>
        <p:spPr>
          <a:xfrm>
            <a:off x="7704177" y="5697736"/>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стабилизаторов, pH-регуляторов</a:t>
            </a:r>
            <a:endParaRPr lang="en-US" sz="1550" dirty="0"/>
          </a:p>
        </p:txBody>
      </p:sp>
      <p:sp>
        <p:nvSpPr>
          <p:cNvPr id="22" name="Shape 20"/>
          <p:cNvSpPr/>
          <p:nvPr/>
        </p:nvSpPr>
        <p:spPr>
          <a:xfrm>
            <a:off x="793790" y="6434852"/>
            <a:ext cx="6422231"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23" name="Shape 21"/>
          <p:cNvSpPr/>
          <p:nvPr/>
        </p:nvSpPr>
        <p:spPr>
          <a:xfrm>
            <a:off x="770930" y="6434852"/>
            <a:ext cx="91440" cy="759976"/>
          </a:xfrm>
          <a:prstGeom prst="roundRect">
            <a:avLst>
              <a:gd name="adj" fmla="val 91163"/>
            </a:avLst>
          </a:prstGeom>
          <a:solidFill>
            <a:srgbClr val="9CD4EA"/>
          </a:solidFill>
          <a:ln/>
        </p:spPr>
        <p:txBody>
          <a:bodyPr/>
          <a:lstStyle/>
          <a:p>
            <a:endParaRPr lang="ru-RU"/>
          </a:p>
        </p:txBody>
      </p:sp>
      <p:sp>
        <p:nvSpPr>
          <p:cNvPr id="24" name="Text 22"/>
          <p:cNvSpPr/>
          <p:nvPr/>
        </p:nvSpPr>
        <p:spPr>
          <a:xfrm>
            <a:off x="1083588" y="6656070"/>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консервантов</a:t>
            </a:r>
            <a:endParaRPr lang="en-US" sz="1550" dirty="0"/>
          </a:p>
        </p:txBody>
      </p:sp>
      <p:sp>
        <p:nvSpPr>
          <p:cNvPr id="25" name="Shape 23"/>
          <p:cNvSpPr/>
          <p:nvPr/>
        </p:nvSpPr>
        <p:spPr>
          <a:xfrm>
            <a:off x="7414379" y="6434852"/>
            <a:ext cx="6422231"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26" name="Shape 24"/>
          <p:cNvSpPr/>
          <p:nvPr/>
        </p:nvSpPr>
        <p:spPr>
          <a:xfrm>
            <a:off x="7391519" y="6434852"/>
            <a:ext cx="91440" cy="759976"/>
          </a:xfrm>
          <a:prstGeom prst="roundRect">
            <a:avLst>
              <a:gd name="adj" fmla="val 91163"/>
            </a:avLst>
          </a:prstGeom>
          <a:solidFill>
            <a:srgbClr val="9CD4EA"/>
          </a:solidFill>
          <a:ln/>
        </p:spPr>
        <p:txBody>
          <a:bodyPr/>
          <a:lstStyle/>
          <a:p>
            <a:endParaRPr lang="ru-RU"/>
          </a:p>
        </p:txBody>
      </p:sp>
      <p:sp>
        <p:nvSpPr>
          <p:cNvPr id="27" name="Text 25"/>
          <p:cNvSpPr/>
          <p:nvPr/>
        </p:nvSpPr>
        <p:spPr>
          <a:xfrm>
            <a:off x="7704177" y="6656070"/>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отдушки</a:t>
            </a:r>
            <a:endParaRPr lang="en-US" sz="155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804505"/>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ПРИМЕР эмульсии</a:t>
            </a:r>
            <a:endParaRPr lang="en-US" sz="3900" dirty="0"/>
          </a:p>
        </p:txBody>
      </p:sp>
      <p:sp>
        <p:nvSpPr>
          <p:cNvPr id="3" name="Text 1"/>
          <p:cNvSpPr/>
          <p:nvPr/>
        </p:nvSpPr>
        <p:spPr>
          <a:xfrm>
            <a:off x="793790" y="1821418"/>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КРЕМ ДЛЯ ТЕЛА:</a:t>
            </a:r>
            <a:endParaRPr lang="en-US" sz="1550" dirty="0"/>
          </a:p>
        </p:txBody>
      </p:sp>
      <p:sp>
        <p:nvSpPr>
          <p:cNvPr id="4" name="Text 2"/>
          <p:cNvSpPr/>
          <p:nvPr/>
        </p:nvSpPr>
        <p:spPr>
          <a:xfrm>
            <a:off x="793790" y="2362200"/>
            <a:ext cx="4606885" cy="5781675"/>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Aqua, Helianthus Annuus (Sunflower) Seed Oil, </a:t>
            </a:r>
            <a:r>
              <a:rPr lang="en-US" sz="1550" b="1" dirty="0">
                <a:solidFill>
                  <a:srgbClr val="3C3939"/>
                </a:solidFill>
                <a:highlight>
                  <a:srgbClr val="9CD4EA"/>
                </a:highlight>
                <a:latin typeface="Geologica Light" pitchFamily="2" charset="0"/>
                <a:ea typeface="Roboto" pitchFamily="34" charset="-122"/>
                <a:cs typeface="Roboto" pitchFamily="34" charset="-120"/>
              </a:rPr>
              <a:t>Cetearyl Alcohol</a:t>
            </a:r>
            <a:r>
              <a:rPr lang="en-US" sz="1550" dirty="0">
                <a:solidFill>
                  <a:srgbClr val="3C3939"/>
                </a:solidFill>
                <a:highlight>
                  <a:srgbClr val="9CD4EA"/>
                </a:highlight>
                <a:latin typeface="Geologica Light" pitchFamily="2" charset="0"/>
                <a:ea typeface="Roboto" pitchFamily="34" charset="-122"/>
                <a:cs typeface="Roboto" pitchFamily="34" charset="-120"/>
              </a:rPr>
              <a:t>, </a:t>
            </a:r>
            <a:r>
              <a:rPr lang="en-US" sz="1550" b="1" dirty="0">
                <a:solidFill>
                  <a:srgbClr val="3C3939"/>
                </a:solidFill>
                <a:highlight>
                  <a:srgbClr val="9CD4EA"/>
                </a:highlight>
                <a:latin typeface="Geologica Light" pitchFamily="2" charset="0"/>
                <a:ea typeface="Roboto" pitchFamily="34" charset="-122"/>
                <a:cs typeface="Roboto" pitchFamily="34" charset="-120"/>
              </a:rPr>
              <a:t>Potassium Cetyl Phosphate</a:t>
            </a:r>
            <a:r>
              <a:rPr lang="en-US" sz="1550" dirty="0">
                <a:solidFill>
                  <a:srgbClr val="3C3939"/>
                </a:solidFill>
                <a:latin typeface="Geologica Light" pitchFamily="2" charset="0"/>
                <a:ea typeface="Roboto" pitchFamily="34" charset="-122"/>
                <a:cs typeface="Roboto" pitchFamily="34" charset="-120"/>
              </a:rPr>
              <a:t>, Caprylic/Capric Triglycerides, </a:t>
            </a:r>
            <a:r>
              <a:rPr lang="en-US" sz="1550" b="1" dirty="0">
                <a:solidFill>
                  <a:srgbClr val="3C3939"/>
                </a:solidFill>
                <a:highlight>
                  <a:srgbClr val="9CD4EA"/>
                </a:highlight>
                <a:latin typeface="Geologica Light" pitchFamily="2" charset="0"/>
                <a:ea typeface="Roboto" pitchFamily="34" charset="-122"/>
                <a:cs typeface="Roboto" pitchFamily="34" charset="-120"/>
              </a:rPr>
              <a:t>Sodium Acrylates Copolymer</a:t>
            </a:r>
            <a:r>
              <a:rPr lang="en-US" sz="1550" dirty="0">
                <a:solidFill>
                  <a:srgbClr val="3C3939"/>
                </a:solidFill>
                <a:latin typeface="Geologica Light" pitchFamily="2" charset="0"/>
                <a:ea typeface="Roboto" pitchFamily="34" charset="-122"/>
                <a:cs typeface="Roboto" pitchFamily="34" charset="-120"/>
              </a:rPr>
              <a:t>, Lecithin, Vitis Vinifera Seed Oil, Olea Europaea Fruit Oil, Butyrospermum Parkii (Shea) Butter, Squalane, Konjac Mannan, </a:t>
            </a:r>
            <a:r>
              <a:rPr lang="en-US" sz="1550" b="1" dirty="0">
                <a:solidFill>
                  <a:srgbClr val="3C3939"/>
                </a:solidFill>
                <a:highlight>
                  <a:srgbClr val="9CD4EA"/>
                </a:highlight>
                <a:latin typeface="Geologica Light" pitchFamily="2" charset="0"/>
                <a:ea typeface="Roboto" pitchFamily="34" charset="-122"/>
                <a:cs typeface="Roboto" pitchFamily="34" charset="-120"/>
              </a:rPr>
              <a:t>Ceteareth-20</a:t>
            </a:r>
            <a:r>
              <a:rPr lang="en-US" sz="1550" dirty="0">
                <a:solidFill>
                  <a:srgbClr val="3C3939"/>
                </a:solidFill>
                <a:latin typeface="Geologica Light" pitchFamily="2" charset="0"/>
                <a:ea typeface="Roboto" pitchFamily="34" charset="-122"/>
                <a:cs typeface="Roboto" pitchFamily="34" charset="-120"/>
              </a:rPr>
              <a:t>, Glucose, Sorbitol, Sodium Glutamate, Urea, Sodium PCA, Glycine, Lactic Acid, Hydrolyzed Wheat Protein, Panthenol, Betaine, Linoleic Acid, Linolenic Acid, Isopropyl Myristate, Tocopheryl Acetate, Retinyl Acetate, </a:t>
            </a:r>
            <a:r>
              <a:rPr lang="en-US" sz="1550" b="1" dirty="0">
                <a:solidFill>
                  <a:srgbClr val="3C3939"/>
                </a:solidFill>
                <a:highlight>
                  <a:srgbClr val="9CD4EA"/>
                </a:highlight>
                <a:latin typeface="Geologica Light" pitchFamily="2" charset="0"/>
                <a:ea typeface="Roboto" pitchFamily="34" charset="-122"/>
                <a:cs typeface="Roboto" pitchFamily="34" charset="-120"/>
              </a:rPr>
              <a:t>Phospholipids, Sphingolipids</a:t>
            </a:r>
            <a:r>
              <a:rPr lang="en-US" sz="1550" dirty="0">
                <a:solidFill>
                  <a:srgbClr val="3C3939"/>
                </a:solidFill>
                <a:latin typeface="Geologica Light" pitchFamily="2" charset="0"/>
                <a:ea typeface="Roboto" pitchFamily="34" charset="-122"/>
                <a:cs typeface="Roboto" pitchFamily="34" charset="-120"/>
              </a:rPr>
              <a:t>, Phenoxyethanol, Ethylhexylglycerin, Parfum.</a:t>
            </a:r>
            <a:endParaRPr lang="en-US" sz="1550" dirty="0"/>
          </a:p>
        </p:txBody>
      </p:sp>
      <p:grpSp>
        <p:nvGrpSpPr>
          <p:cNvPr id="17" name="Группа 16"/>
          <p:cNvGrpSpPr/>
          <p:nvPr/>
        </p:nvGrpSpPr>
        <p:grpSpPr>
          <a:xfrm>
            <a:off x="7557255" y="801946"/>
            <a:ext cx="6279356" cy="3192423"/>
            <a:chOff x="793790" y="4053959"/>
            <a:chExt cx="6279356" cy="3192423"/>
          </a:xfrm>
        </p:grpSpPr>
        <p:sp>
          <p:nvSpPr>
            <p:cNvPr id="5" name="Text 3"/>
            <p:cNvSpPr/>
            <p:nvPr/>
          </p:nvSpPr>
          <p:spPr>
            <a:xfrm>
              <a:off x="793790" y="405395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Основа:</a:t>
              </a:r>
              <a:endParaRPr lang="en-US" sz="1950" dirty="0"/>
            </a:p>
          </p:txBody>
        </p:sp>
        <p:sp>
          <p:nvSpPr>
            <p:cNvPr id="6" name="Text 4"/>
            <p:cNvSpPr/>
            <p:nvPr/>
          </p:nvSpPr>
          <p:spPr>
            <a:xfrm>
              <a:off x="793790" y="4562475"/>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Aqua</a:t>
              </a:r>
              <a:endParaRPr lang="en-US" sz="1550" dirty="0"/>
            </a:p>
          </p:txBody>
        </p:sp>
        <p:sp>
          <p:nvSpPr>
            <p:cNvPr id="7" name="Text 5"/>
            <p:cNvSpPr/>
            <p:nvPr/>
          </p:nvSpPr>
          <p:spPr>
            <a:xfrm>
              <a:off x="793790" y="507837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Эмульгаторы:</a:t>
              </a:r>
              <a:endParaRPr lang="en-US" sz="1950" dirty="0"/>
            </a:p>
          </p:txBody>
        </p:sp>
        <p:sp>
          <p:nvSpPr>
            <p:cNvPr id="8" name="Text 6"/>
            <p:cNvSpPr/>
            <p:nvPr/>
          </p:nvSpPr>
          <p:spPr>
            <a:xfrm>
              <a:off x="793790" y="5586889"/>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Cetearyl Alcohol, Potassium Cetyl Phosphate, Ceteareth-20</a:t>
              </a:r>
              <a:endParaRPr lang="en-US" sz="1550" dirty="0"/>
            </a:p>
          </p:txBody>
        </p:sp>
        <p:sp>
          <p:nvSpPr>
            <p:cNvPr id="9" name="Text 7"/>
            <p:cNvSpPr/>
            <p:nvPr/>
          </p:nvSpPr>
          <p:spPr>
            <a:xfrm>
              <a:off x="793790" y="610278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Эмоленты/масла:</a:t>
              </a:r>
              <a:endParaRPr lang="en-US" sz="1950" dirty="0"/>
            </a:p>
          </p:txBody>
        </p:sp>
        <p:sp>
          <p:nvSpPr>
            <p:cNvPr id="10" name="Text 8"/>
            <p:cNvSpPr/>
            <p:nvPr/>
          </p:nvSpPr>
          <p:spPr>
            <a:xfrm>
              <a:off x="793790" y="6611303"/>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Helianthus Annuus Seed Oil, Caprylic/Capric Triglycerides, растительные масла, Butyrospermum Parkii Butter, Squalane</a:t>
              </a:r>
              <a:endParaRPr lang="en-US" sz="1550" dirty="0"/>
            </a:p>
          </p:txBody>
        </p:sp>
      </p:grpSp>
      <p:grpSp>
        <p:nvGrpSpPr>
          <p:cNvPr id="18" name="Группа 17"/>
          <p:cNvGrpSpPr/>
          <p:nvPr/>
        </p:nvGrpSpPr>
        <p:grpSpPr>
          <a:xfrm>
            <a:off x="7564874" y="4665345"/>
            <a:ext cx="6279356" cy="2874884"/>
            <a:chOff x="7564874" y="4053959"/>
            <a:chExt cx="6279356" cy="2874884"/>
          </a:xfrm>
        </p:grpSpPr>
        <p:sp>
          <p:nvSpPr>
            <p:cNvPr id="11" name="Text 9"/>
            <p:cNvSpPr/>
            <p:nvPr/>
          </p:nvSpPr>
          <p:spPr>
            <a:xfrm>
              <a:off x="7564874" y="4053959"/>
              <a:ext cx="2861548"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Загустители/полимеры:</a:t>
              </a:r>
              <a:endParaRPr lang="en-US" sz="1950" dirty="0"/>
            </a:p>
          </p:txBody>
        </p:sp>
        <p:sp>
          <p:nvSpPr>
            <p:cNvPr id="12" name="Text 10"/>
            <p:cNvSpPr/>
            <p:nvPr/>
          </p:nvSpPr>
          <p:spPr>
            <a:xfrm>
              <a:off x="7564874" y="4562475"/>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Sodium Acrylates Copolymer, Konjac Mannan</a:t>
              </a:r>
              <a:endParaRPr lang="en-US" sz="1550" dirty="0"/>
            </a:p>
          </p:txBody>
        </p:sp>
        <p:sp>
          <p:nvSpPr>
            <p:cNvPr id="13" name="Text 11"/>
            <p:cNvSpPr/>
            <p:nvPr/>
          </p:nvSpPr>
          <p:spPr>
            <a:xfrm>
              <a:off x="7564874" y="507837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Активы:</a:t>
              </a:r>
              <a:endParaRPr lang="en-US" sz="1950" dirty="0"/>
            </a:p>
          </p:txBody>
        </p:sp>
        <p:sp>
          <p:nvSpPr>
            <p:cNvPr id="14" name="Text 12"/>
            <p:cNvSpPr/>
            <p:nvPr/>
          </p:nvSpPr>
          <p:spPr>
            <a:xfrm>
              <a:off x="7564874" y="5586889"/>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Phospholipids, Sphingolipids, Tocopheryl Acetate, Retinyl Acetate</a:t>
              </a:r>
              <a:endParaRPr lang="en-US" sz="1550" dirty="0"/>
            </a:p>
          </p:txBody>
        </p:sp>
        <p:sp>
          <p:nvSpPr>
            <p:cNvPr id="15" name="Text 13"/>
            <p:cNvSpPr/>
            <p:nvPr/>
          </p:nvSpPr>
          <p:spPr>
            <a:xfrm>
              <a:off x="7564874" y="6102787"/>
              <a:ext cx="412563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Влагоудерживающие компоненты:</a:t>
              </a:r>
              <a:endParaRPr lang="en-US" sz="1950" dirty="0"/>
            </a:p>
          </p:txBody>
        </p:sp>
        <p:sp>
          <p:nvSpPr>
            <p:cNvPr id="16" name="Text 14"/>
            <p:cNvSpPr/>
            <p:nvPr/>
          </p:nvSpPr>
          <p:spPr>
            <a:xfrm>
              <a:off x="7564874" y="6611303"/>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Glucose, Sorbitol, Sodium Glutamate, Urea, Sodium PCA, Glycine</a:t>
              </a:r>
              <a:endParaRPr lang="en-US" sz="1550" dirty="0"/>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386126"/>
            <a:ext cx="130428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ОЧИЩАЮЩИЕ СРЕДСТВА: пенки, молочко, гели, гидрофильные масла, мицеллярка</a:t>
            </a:r>
            <a:endParaRPr lang="en-US" sz="3900" dirty="0"/>
          </a:p>
        </p:txBody>
      </p:sp>
      <p:sp>
        <p:nvSpPr>
          <p:cNvPr id="3" name="Text 1"/>
          <p:cNvSpPr/>
          <p:nvPr/>
        </p:nvSpPr>
        <p:spPr>
          <a:xfrm>
            <a:off x="793790" y="292393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Состоят из:</a:t>
            </a:r>
            <a:endParaRPr lang="en-US" sz="1950" dirty="0"/>
          </a:p>
        </p:txBody>
      </p:sp>
      <p:sp>
        <p:nvSpPr>
          <p:cNvPr id="4" name="Shape 2"/>
          <p:cNvSpPr/>
          <p:nvPr/>
        </p:nvSpPr>
        <p:spPr>
          <a:xfrm>
            <a:off x="793790" y="3531751"/>
            <a:ext cx="4215289"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5" name="Shape 3"/>
          <p:cNvSpPr/>
          <p:nvPr/>
        </p:nvSpPr>
        <p:spPr>
          <a:xfrm>
            <a:off x="770930" y="3531751"/>
            <a:ext cx="91440" cy="1077516"/>
          </a:xfrm>
          <a:prstGeom prst="roundRect">
            <a:avLst>
              <a:gd name="adj" fmla="val 91163"/>
            </a:avLst>
          </a:prstGeom>
          <a:solidFill>
            <a:srgbClr val="9CD4EA"/>
          </a:solidFill>
          <a:ln/>
        </p:spPr>
        <p:txBody>
          <a:bodyPr/>
          <a:lstStyle/>
          <a:p>
            <a:endParaRPr lang="ru-RU"/>
          </a:p>
        </p:txBody>
      </p:sp>
      <p:sp>
        <p:nvSpPr>
          <p:cNvPr id="6" name="Text 4"/>
          <p:cNvSpPr/>
          <p:nvPr/>
        </p:nvSpPr>
        <p:spPr>
          <a:xfrm>
            <a:off x="1083588" y="3752969"/>
            <a:ext cx="370427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воды</a:t>
            </a:r>
            <a:endParaRPr lang="en-US" sz="1550" dirty="0"/>
          </a:p>
        </p:txBody>
      </p:sp>
      <p:sp>
        <p:nvSpPr>
          <p:cNvPr id="7" name="Shape 5"/>
          <p:cNvSpPr/>
          <p:nvPr/>
        </p:nvSpPr>
        <p:spPr>
          <a:xfrm>
            <a:off x="5207437" y="3531751"/>
            <a:ext cx="4215408"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8" name="Shape 6"/>
          <p:cNvSpPr/>
          <p:nvPr/>
        </p:nvSpPr>
        <p:spPr>
          <a:xfrm>
            <a:off x="5184577" y="3531751"/>
            <a:ext cx="91440" cy="1077516"/>
          </a:xfrm>
          <a:prstGeom prst="roundRect">
            <a:avLst>
              <a:gd name="adj" fmla="val 91163"/>
            </a:avLst>
          </a:prstGeom>
          <a:solidFill>
            <a:srgbClr val="9CD4EA"/>
          </a:solidFill>
          <a:ln/>
        </p:spPr>
        <p:txBody>
          <a:bodyPr/>
          <a:lstStyle/>
          <a:p>
            <a:endParaRPr lang="ru-RU"/>
          </a:p>
        </p:txBody>
      </p:sp>
      <p:sp>
        <p:nvSpPr>
          <p:cNvPr id="9" name="Text 7"/>
          <p:cNvSpPr/>
          <p:nvPr/>
        </p:nvSpPr>
        <p:spPr>
          <a:xfrm>
            <a:off x="5497235" y="3752969"/>
            <a:ext cx="3704392"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ПАВ (очищающих! Обычно на первых местах)</a:t>
            </a:r>
            <a:endParaRPr lang="en-US" sz="1550" dirty="0"/>
          </a:p>
        </p:txBody>
      </p:sp>
      <p:sp>
        <p:nvSpPr>
          <p:cNvPr id="10" name="Shape 8"/>
          <p:cNvSpPr/>
          <p:nvPr/>
        </p:nvSpPr>
        <p:spPr>
          <a:xfrm>
            <a:off x="9621203" y="3531751"/>
            <a:ext cx="4215289"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11" name="Shape 9"/>
          <p:cNvSpPr/>
          <p:nvPr/>
        </p:nvSpPr>
        <p:spPr>
          <a:xfrm>
            <a:off x="9598343" y="3531751"/>
            <a:ext cx="91440" cy="1077516"/>
          </a:xfrm>
          <a:prstGeom prst="roundRect">
            <a:avLst>
              <a:gd name="adj" fmla="val 91163"/>
            </a:avLst>
          </a:prstGeom>
          <a:solidFill>
            <a:srgbClr val="9CD4EA"/>
          </a:solidFill>
          <a:ln/>
        </p:spPr>
        <p:txBody>
          <a:bodyPr/>
          <a:lstStyle/>
          <a:p>
            <a:endParaRPr lang="ru-RU"/>
          </a:p>
        </p:txBody>
      </p:sp>
      <p:sp>
        <p:nvSpPr>
          <p:cNvPr id="12" name="Text 10"/>
          <p:cNvSpPr/>
          <p:nvPr/>
        </p:nvSpPr>
        <p:spPr>
          <a:xfrm>
            <a:off x="9911001" y="3752969"/>
            <a:ext cx="370427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солюбилизаторов/растворителей</a:t>
            </a:r>
            <a:endParaRPr lang="en-US" sz="1550" dirty="0"/>
          </a:p>
        </p:txBody>
      </p:sp>
      <p:sp>
        <p:nvSpPr>
          <p:cNvPr id="13" name="Shape 11"/>
          <p:cNvSpPr/>
          <p:nvPr/>
        </p:nvSpPr>
        <p:spPr>
          <a:xfrm>
            <a:off x="793790" y="4807625"/>
            <a:ext cx="4215289"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14" name="Shape 12"/>
          <p:cNvSpPr/>
          <p:nvPr/>
        </p:nvSpPr>
        <p:spPr>
          <a:xfrm>
            <a:off x="770930" y="4807625"/>
            <a:ext cx="91440" cy="1077516"/>
          </a:xfrm>
          <a:prstGeom prst="roundRect">
            <a:avLst>
              <a:gd name="adj" fmla="val 91163"/>
            </a:avLst>
          </a:prstGeom>
          <a:solidFill>
            <a:srgbClr val="9CD4EA"/>
          </a:solidFill>
          <a:ln/>
        </p:spPr>
        <p:txBody>
          <a:bodyPr/>
          <a:lstStyle/>
          <a:p>
            <a:endParaRPr lang="ru-RU"/>
          </a:p>
        </p:txBody>
      </p:sp>
      <p:sp>
        <p:nvSpPr>
          <p:cNvPr id="15" name="Text 13"/>
          <p:cNvSpPr/>
          <p:nvPr/>
        </p:nvSpPr>
        <p:spPr>
          <a:xfrm>
            <a:off x="1083588" y="5028843"/>
            <a:ext cx="3704273" cy="635079"/>
          </a:xfrm>
          <a:prstGeom prst="rect">
            <a:avLst/>
          </a:prstGeom>
          <a:noFill/>
          <a:ln/>
        </p:spPr>
        <p:txBody>
          <a:bodyPr wrap="square" lIns="0" tIns="0" rIns="0" bIns="0" rtlCol="0" anchor="t"/>
          <a:lstStyle/>
          <a:p>
            <a:pPr marL="0" indent="0" algn="l">
              <a:lnSpc>
                <a:spcPts val="2500"/>
              </a:lnSpc>
              <a:buNone/>
            </a:pPr>
            <a:r>
              <a:rPr lang="en-US" sz="1550" dirty="0" err="1">
                <a:solidFill>
                  <a:srgbClr val="3C3939"/>
                </a:solidFill>
                <a:latin typeface="Geologica Light" pitchFamily="2" charset="0"/>
                <a:ea typeface="Roboto" pitchFamily="34" charset="-122"/>
                <a:cs typeface="Roboto" pitchFamily="34" charset="-120"/>
              </a:rPr>
              <a:t>текстурообразователей</a:t>
            </a:r>
            <a:r>
              <a:rPr lang="en-US" sz="1550" dirty="0">
                <a:solidFill>
                  <a:srgbClr val="3C3939"/>
                </a:solidFill>
                <a:latin typeface="Geologica Light" pitchFamily="2" charset="0"/>
                <a:ea typeface="Roboto" pitchFamily="34" charset="-122"/>
                <a:cs typeface="Roboto" pitchFamily="34" charset="-120"/>
              </a:rPr>
              <a:t>,</a:t>
            </a:r>
            <a:endParaRPr lang="ru-RU" sz="1550" dirty="0">
              <a:solidFill>
                <a:srgbClr val="3C3939"/>
              </a:solidFill>
              <a:latin typeface="Geologica Light" pitchFamily="2" charset="0"/>
              <a:ea typeface="Roboto" pitchFamily="34" charset="-122"/>
              <a:cs typeface="Roboto" pitchFamily="34" charset="-120"/>
            </a:endParaRPr>
          </a:p>
          <a:p>
            <a:pPr marL="0" indent="0" algn="l">
              <a:lnSpc>
                <a:spcPts val="2500"/>
              </a:lnSpc>
              <a:buNone/>
            </a:pPr>
            <a:r>
              <a:rPr lang="en-US" sz="1550" dirty="0" err="1">
                <a:solidFill>
                  <a:srgbClr val="3C3939"/>
                </a:solidFill>
                <a:latin typeface="Geologica Light" pitchFamily="2" charset="0"/>
                <a:ea typeface="Roboto" pitchFamily="34" charset="-122"/>
                <a:cs typeface="Roboto" pitchFamily="34" charset="-120"/>
              </a:rPr>
              <a:t>загустителей</a:t>
            </a:r>
            <a:r>
              <a:rPr lang="en-US" sz="1550" dirty="0">
                <a:solidFill>
                  <a:srgbClr val="3C3939"/>
                </a:solidFill>
                <a:latin typeface="Geologica Light" pitchFamily="2" charset="0"/>
                <a:ea typeface="Roboto" pitchFamily="34" charset="-122"/>
                <a:cs typeface="Roboto" pitchFamily="34" charset="-120"/>
              </a:rPr>
              <a:t> (полимеры)</a:t>
            </a:r>
            <a:endParaRPr lang="en-US" sz="1550" dirty="0"/>
          </a:p>
        </p:txBody>
      </p:sp>
      <p:sp>
        <p:nvSpPr>
          <p:cNvPr id="16" name="Shape 14"/>
          <p:cNvSpPr/>
          <p:nvPr/>
        </p:nvSpPr>
        <p:spPr>
          <a:xfrm>
            <a:off x="5207437" y="4807625"/>
            <a:ext cx="4215408"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17" name="Shape 15"/>
          <p:cNvSpPr/>
          <p:nvPr/>
        </p:nvSpPr>
        <p:spPr>
          <a:xfrm>
            <a:off x="5184577" y="4807625"/>
            <a:ext cx="91440" cy="1077516"/>
          </a:xfrm>
          <a:prstGeom prst="roundRect">
            <a:avLst>
              <a:gd name="adj" fmla="val 91163"/>
            </a:avLst>
          </a:prstGeom>
          <a:solidFill>
            <a:srgbClr val="9CD4EA"/>
          </a:solidFill>
          <a:ln/>
        </p:spPr>
        <p:txBody>
          <a:bodyPr/>
          <a:lstStyle/>
          <a:p>
            <a:endParaRPr lang="ru-RU"/>
          </a:p>
        </p:txBody>
      </p:sp>
      <p:sp>
        <p:nvSpPr>
          <p:cNvPr id="18" name="Text 16"/>
          <p:cNvSpPr/>
          <p:nvPr/>
        </p:nvSpPr>
        <p:spPr>
          <a:xfrm>
            <a:off x="5497235" y="5028843"/>
            <a:ext cx="3704392"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стабилизаторов, рН-регуляторов</a:t>
            </a:r>
            <a:endParaRPr lang="en-US" sz="1550" dirty="0"/>
          </a:p>
        </p:txBody>
      </p:sp>
      <p:sp>
        <p:nvSpPr>
          <p:cNvPr id="19" name="Shape 17"/>
          <p:cNvSpPr/>
          <p:nvPr/>
        </p:nvSpPr>
        <p:spPr>
          <a:xfrm>
            <a:off x="9621203" y="4807625"/>
            <a:ext cx="4215289" cy="1077516"/>
          </a:xfrm>
          <a:prstGeom prst="roundRect">
            <a:avLst>
              <a:gd name="adj" fmla="val 10183"/>
            </a:avLst>
          </a:prstGeom>
          <a:solidFill>
            <a:srgbClr val="FFFFFF">
              <a:alpha val="95000"/>
            </a:srgbClr>
          </a:solidFill>
          <a:ln w="22860">
            <a:solidFill>
              <a:srgbClr val="9CD4EA"/>
            </a:solidFill>
            <a:prstDash val="solid"/>
          </a:ln>
        </p:spPr>
        <p:txBody>
          <a:bodyPr/>
          <a:lstStyle/>
          <a:p>
            <a:endParaRPr lang="ru-RU"/>
          </a:p>
        </p:txBody>
      </p:sp>
      <p:sp>
        <p:nvSpPr>
          <p:cNvPr id="20" name="Shape 18"/>
          <p:cNvSpPr/>
          <p:nvPr/>
        </p:nvSpPr>
        <p:spPr>
          <a:xfrm>
            <a:off x="9598343" y="4807625"/>
            <a:ext cx="91440" cy="1077516"/>
          </a:xfrm>
          <a:prstGeom prst="roundRect">
            <a:avLst>
              <a:gd name="adj" fmla="val 91163"/>
            </a:avLst>
          </a:prstGeom>
          <a:solidFill>
            <a:srgbClr val="9CD4EA"/>
          </a:solidFill>
          <a:ln/>
        </p:spPr>
        <p:txBody>
          <a:bodyPr/>
          <a:lstStyle/>
          <a:p>
            <a:endParaRPr lang="ru-RU"/>
          </a:p>
        </p:txBody>
      </p:sp>
      <p:sp>
        <p:nvSpPr>
          <p:cNvPr id="21" name="Text 19"/>
          <p:cNvSpPr/>
          <p:nvPr/>
        </p:nvSpPr>
        <p:spPr>
          <a:xfrm>
            <a:off x="9911001" y="5028843"/>
            <a:ext cx="370427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консервантов</a:t>
            </a:r>
            <a:endParaRPr lang="en-US" sz="1550" dirty="0"/>
          </a:p>
        </p:txBody>
      </p:sp>
      <p:sp>
        <p:nvSpPr>
          <p:cNvPr id="22" name="Shape 20"/>
          <p:cNvSpPr/>
          <p:nvPr/>
        </p:nvSpPr>
        <p:spPr>
          <a:xfrm>
            <a:off x="793790" y="6083498"/>
            <a:ext cx="13042702"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23" name="Shape 21"/>
          <p:cNvSpPr/>
          <p:nvPr/>
        </p:nvSpPr>
        <p:spPr>
          <a:xfrm>
            <a:off x="770930" y="6083498"/>
            <a:ext cx="91440" cy="759976"/>
          </a:xfrm>
          <a:prstGeom prst="roundRect">
            <a:avLst>
              <a:gd name="adj" fmla="val 91163"/>
            </a:avLst>
          </a:prstGeom>
          <a:solidFill>
            <a:srgbClr val="9CD4EA"/>
          </a:solidFill>
          <a:ln/>
        </p:spPr>
        <p:txBody>
          <a:bodyPr/>
          <a:lstStyle/>
          <a:p>
            <a:endParaRPr lang="ru-RU"/>
          </a:p>
        </p:txBody>
      </p:sp>
      <p:sp>
        <p:nvSpPr>
          <p:cNvPr id="24" name="Text 22"/>
          <p:cNvSpPr/>
          <p:nvPr/>
        </p:nvSpPr>
        <p:spPr>
          <a:xfrm>
            <a:off x="1083588" y="6304717"/>
            <a:ext cx="1253168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отдушек</a:t>
            </a:r>
            <a:endParaRPr lang="en-US" sz="155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233726"/>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ПЕНКА:</a:t>
            </a:r>
            <a:endParaRPr lang="en-US" sz="3900" dirty="0"/>
          </a:p>
        </p:txBody>
      </p:sp>
      <p:sp>
        <p:nvSpPr>
          <p:cNvPr id="3" name="Text 1"/>
          <p:cNvSpPr/>
          <p:nvPr/>
        </p:nvSpPr>
        <p:spPr>
          <a:xfrm>
            <a:off x="793790" y="2250638"/>
            <a:ext cx="6111835" cy="5264587"/>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Aqua, </a:t>
            </a:r>
            <a:r>
              <a:rPr lang="en-US" sz="1550" b="1" dirty="0">
                <a:solidFill>
                  <a:srgbClr val="3C3939"/>
                </a:solidFill>
                <a:highlight>
                  <a:srgbClr val="9CD4EA"/>
                </a:highlight>
                <a:latin typeface="Geologica Light" pitchFamily="2" charset="0"/>
                <a:ea typeface="Roboto" pitchFamily="34" charset="-122"/>
                <a:cs typeface="Roboto" pitchFamily="34" charset="-120"/>
              </a:rPr>
              <a:t>cocamidopropyl betaine</a:t>
            </a:r>
            <a:r>
              <a:rPr lang="en-US" sz="1550" dirty="0">
                <a:solidFill>
                  <a:srgbClr val="3C3939"/>
                </a:solidFill>
                <a:latin typeface="Geologica Light" pitchFamily="2" charset="0"/>
                <a:ea typeface="Roboto" pitchFamily="34" charset="-122"/>
                <a:cs typeface="Roboto" pitchFamily="34" charset="-120"/>
              </a:rPr>
              <a:t>, PEG-40 hydrogenated castor oil, panthenol, sodium PCA, glucose, urea, glutamic acid, lysine, glycine, allantoin, lactic acid, glycerin, potassium sorbate, sodium benzoate, gluconolactone, calcium gluconate (Moisturizing Factor H.GL.- M.S.), </a:t>
            </a:r>
            <a:r>
              <a:rPr lang="en-US" sz="1550" b="1" dirty="0">
                <a:solidFill>
                  <a:srgbClr val="3C3939"/>
                </a:solidFill>
                <a:highlight>
                  <a:srgbClr val="9CD4EA"/>
                </a:highlight>
                <a:latin typeface="Geologica Light" pitchFamily="2" charset="0"/>
                <a:ea typeface="Roboto" pitchFamily="34" charset="-122"/>
                <a:cs typeface="Roboto" pitchFamily="34" charset="-120"/>
              </a:rPr>
              <a:t>coco glucoside, lauryl glucoside</a:t>
            </a:r>
            <a:r>
              <a:rPr lang="en-US" sz="1550" dirty="0">
                <a:solidFill>
                  <a:srgbClr val="3C3939"/>
                </a:solidFill>
                <a:latin typeface="Geologica Light" pitchFamily="2" charset="0"/>
                <a:ea typeface="Roboto" pitchFamily="34" charset="-122"/>
                <a:cs typeface="Roboto" pitchFamily="34" charset="-120"/>
              </a:rPr>
              <a:t>, PEG-7 glyceryl cocoate, phenoxyethanol, ethylhexylglycerin, sorbitol, parfum, lactic acid, macadamia ternifolia seed oil, triticum vulgare germ oil, limonene.</a:t>
            </a:r>
            <a:endParaRPr lang="en-US" sz="1550" dirty="0"/>
          </a:p>
        </p:txBody>
      </p:sp>
      <p:grpSp>
        <p:nvGrpSpPr>
          <p:cNvPr id="14" name="Группа 13"/>
          <p:cNvGrpSpPr/>
          <p:nvPr/>
        </p:nvGrpSpPr>
        <p:grpSpPr>
          <a:xfrm>
            <a:off x="7879199" y="813196"/>
            <a:ext cx="6279356" cy="2874883"/>
            <a:chOff x="793790" y="3942398"/>
            <a:chExt cx="6279356" cy="2874883"/>
          </a:xfrm>
        </p:grpSpPr>
        <p:sp>
          <p:nvSpPr>
            <p:cNvPr id="4" name="Text 2"/>
            <p:cNvSpPr/>
            <p:nvPr/>
          </p:nvSpPr>
          <p:spPr>
            <a:xfrm>
              <a:off x="793790" y="394239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Основа:</a:t>
              </a:r>
              <a:endParaRPr lang="en-US" sz="1950" dirty="0"/>
            </a:p>
          </p:txBody>
        </p:sp>
        <p:sp>
          <p:nvSpPr>
            <p:cNvPr id="5" name="Text 3"/>
            <p:cNvSpPr/>
            <p:nvPr/>
          </p:nvSpPr>
          <p:spPr>
            <a:xfrm>
              <a:off x="793790" y="4450913"/>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Aqua</a:t>
              </a:r>
              <a:endParaRPr lang="en-US" sz="1550" dirty="0"/>
            </a:p>
          </p:txBody>
        </p:sp>
        <p:sp>
          <p:nvSpPr>
            <p:cNvPr id="6" name="Text 4"/>
            <p:cNvSpPr/>
            <p:nvPr/>
          </p:nvSpPr>
          <p:spPr>
            <a:xfrm>
              <a:off x="793790" y="496681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ПАВы:</a:t>
              </a:r>
              <a:endParaRPr lang="en-US" sz="1950" dirty="0"/>
            </a:p>
          </p:txBody>
        </p:sp>
        <p:sp>
          <p:nvSpPr>
            <p:cNvPr id="7" name="Text 5"/>
            <p:cNvSpPr/>
            <p:nvPr/>
          </p:nvSpPr>
          <p:spPr>
            <a:xfrm>
              <a:off x="793790" y="5475327"/>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Cocamidopropyl betaine, coco glucoside, lauryl glucoside</a:t>
              </a:r>
              <a:endParaRPr lang="en-US" sz="1550" dirty="0"/>
            </a:p>
          </p:txBody>
        </p:sp>
        <p:sp>
          <p:nvSpPr>
            <p:cNvPr id="8" name="Text 6"/>
            <p:cNvSpPr/>
            <p:nvPr/>
          </p:nvSpPr>
          <p:spPr>
            <a:xfrm>
              <a:off x="793790" y="599122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Солюбилизаторы:</a:t>
              </a:r>
              <a:endParaRPr lang="en-US" sz="1950" dirty="0"/>
            </a:p>
          </p:txBody>
        </p:sp>
        <p:sp>
          <p:nvSpPr>
            <p:cNvPr id="9" name="Text 7"/>
            <p:cNvSpPr/>
            <p:nvPr/>
          </p:nvSpPr>
          <p:spPr>
            <a:xfrm>
              <a:off x="793790" y="6499741"/>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PEG-40 hydrogenated castor oil, PEG-7 glyceryl cocoate</a:t>
              </a:r>
              <a:endParaRPr lang="en-US" sz="1550" dirty="0"/>
            </a:p>
          </p:txBody>
        </p:sp>
      </p:grpSp>
      <p:grpSp>
        <p:nvGrpSpPr>
          <p:cNvPr id="15" name="Группа 14"/>
          <p:cNvGrpSpPr/>
          <p:nvPr/>
        </p:nvGrpSpPr>
        <p:grpSpPr>
          <a:xfrm>
            <a:off x="7879199" y="4623258"/>
            <a:ext cx="6279356" cy="2485548"/>
            <a:chOff x="7564874" y="3942398"/>
            <a:chExt cx="6279356" cy="2485548"/>
          </a:xfrm>
        </p:grpSpPr>
        <p:sp>
          <p:nvSpPr>
            <p:cNvPr id="10" name="Text 8"/>
            <p:cNvSpPr/>
            <p:nvPr/>
          </p:nvSpPr>
          <p:spPr>
            <a:xfrm>
              <a:off x="7564874" y="3942398"/>
              <a:ext cx="328362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Увлажняющие компоненты:</a:t>
              </a:r>
              <a:endParaRPr lang="en-US" sz="1950" dirty="0"/>
            </a:p>
          </p:txBody>
        </p:sp>
        <p:sp>
          <p:nvSpPr>
            <p:cNvPr id="11" name="Text 9"/>
            <p:cNvSpPr/>
            <p:nvPr/>
          </p:nvSpPr>
          <p:spPr>
            <a:xfrm>
              <a:off x="7564874" y="4450913"/>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Panthenol, sodium PCA, glucose, urea, glutamic acid, lysine, glycine, allantoin, glycerin, sorbitol</a:t>
              </a:r>
              <a:endParaRPr lang="en-US" sz="1550" dirty="0"/>
            </a:p>
          </p:txBody>
        </p:sp>
        <p:sp>
          <p:nvSpPr>
            <p:cNvPr id="12" name="Text 10"/>
            <p:cNvSpPr/>
            <p:nvPr/>
          </p:nvSpPr>
          <p:spPr>
            <a:xfrm>
              <a:off x="7564874" y="5284351"/>
              <a:ext cx="3610094"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Функциональные компоненты:</a:t>
              </a:r>
              <a:endParaRPr lang="en-US" sz="1950" dirty="0"/>
            </a:p>
          </p:txBody>
        </p:sp>
        <p:sp>
          <p:nvSpPr>
            <p:cNvPr id="13" name="Text 11"/>
            <p:cNvSpPr/>
            <p:nvPr/>
          </p:nvSpPr>
          <p:spPr>
            <a:xfrm>
              <a:off x="7564874" y="5792867"/>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Консерванты (potassium sorbate, sodium benzoate, phenoxyethanol), pH-регуляторы (lactic acid)</a:t>
              </a:r>
              <a:endParaRPr lang="en-US" sz="1550" dirty="0"/>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56268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МОЛОЧКО:</a:t>
            </a:r>
            <a:endParaRPr lang="en-US" sz="3900" dirty="0"/>
          </a:p>
        </p:txBody>
      </p:sp>
      <p:sp>
        <p:nvSpPr>
          <p:cNvPr id="3" name="Text 1"/>
          <p:cNvSpPr/>
          <p:nvPr/>
        </p:nvSpPr>
        <p:spPr>
          <a:xfrm>
            <a:off x="793790" y="1579602"/>
            <a:ext cx="13042821"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Water (Aqua), </a:t>
            </a:r>
            <a:r>
              <a:rPr lang="en-US" sz="1550" b="1" dirty="0">
                <a:solidFill>
                  <a:srgbClr val="3C3939"/>
                </a:solidFill>
                <a:highlight>
                  <a:srgbClr val="9CD4EA"/>
                </a:highlight>
                <a:latin typeface="Geologica Light" pitchFamily="2" charset="0"/>
                <a:ea typeface="Roboto" pitchFamily="34" charset="-122"/>
                <a:cs typeface="Roboto" pitchFamily="34" charset="-120"/>
              </a:rPr>
              <a:t>Decyl Oleate</a:t>
            </a:r>
            <a:r>
              <a:rPr lang="en-US" sz="1550" dirty="0">
                <a:solidFill>
                  <a:srgbClr val="3C3939"/>
                </a:solidFill>
                <a:latin typeface="Geologica Light" pitchFamily="2" charset="0"/>
                <a:ea typeface="Roboto" pitchFamily="34" charset="-122"/>
                <a:cs typeface="Roboto" pitchFamily="34" charset="-120"/>
              </a:rPr>
              <a:t>, Glycerin, Helianthus Annuus (Sunflower) Seed Oil, </a:t>
            </a:r>
            <a:r>
              <a:rPr lang="en-US" sz="1550" b="1" dirty="0">
                <a:solidFill>
                  <a:srgbClr val="3C3939"/>
                </a:solidFill>
                <a:highlight>
                  <a:srgbClr val="9CD4EA"/>
                </a:highlight>
                <a:latin typeface="Geologica Light" pitchFamily="2" charset="0"/>
                <a:ea typeface="Roboto" pitchFamily="34" charset="-122"/>
                <a:cs typeface="Roboto" pitchFamily="34" charset="-120"/>
              </a:rPr>
              <a:t>Glyceryl Stearate Citrate</a:t>
            </a:r>
            <a:r>
              <a:rPr lang="en-US" sz="1550" dirty="0">
                <a:solidFill>
                  <a:srgbClr val="3C3939"/>
                </a:solidFill>
                <a:latin typeface="Geologica Light" pitchFamily="2" charset="0"/>
                <a:ea typeface="Roboto" pitchFamily="34" charset="-122"/>
                <a:cs typeface="Roboto" pitchFamily="34" charset="-120"/>
              </a:rPr>
              <a:t>, Zea Mays (Corn) Germ Oil, Propanediol, Decyl Glucoside, Pyrus Malus (Apple) Fruit Water, </a:t>
            </a:r>
            <a:r>
              <a:rPr lang="en-US" sz="1550" b="1" dirty="0">
                <a:solidFill>
                  <a:srgbClr val="3C3939"/>
                </a:solidFill>
                <a:highlight>
                  <a:srgbClr val="9CD4EA"/>
                </a:highlight>
                <a:latin typeface="Geologica Light" pitchFamily="2" charset="0"/>
                <a:ea typeface="Roboto" pitchFamily="34" charset="-122"/>
                <a:cs typeface="Roboto" pitchFamily="34" charset="-120"/>
              </a:rPr>
              <a:t>Cetearyl Alcohol</a:t>
            </a:r>
            <a:r>
              <a:rPr lang="en-US" sz="1550" dirty="0">
                <a:solidFill>
                  <a:srgbClr val="3C3939"/>
                </a:solidFill>
                <a:latin typeface="Geologica Light" pitchFamily="2" charset="0"/>
                <a:ea typeface="Roboto" pitchFamily="34" charset="-122"/>
                <a:cs typeface="Roboto" pitchFamily="34" charset="-120"/>
              </a:rPr>
              <a:t>, Phenoxyethanol</a:t>
            </a:r>
            <a:r>
              <a:rPr lang="en-US" sz="1550" dirty="0">
                <a:solidFill>
                  <a:srgbClr val="3C3939"/>
                </a:solidFill>
                <a:highlight>
                  <a:srgbClr val="9CD4EA"/>
                </a:highlight>
                <a:latin typeface="Geologica Light" pitchFamily="2" charset="0"/>
                <a:ea typeface="Roboto" pitchFamily="34" charset="-122"/>
                <a:cs typeface="Roboto" pitchFamily="34" charset="-120"/>
              </a:rPr>
              <a:t>, </a:t>
            </a:r>
            <a:r>
              <a:rPr lang="en-US" sz="1550" b="1" dirty="0">
                <a:solidFill>
                  <a:srgbClr val="3C3939"/>
                </a:solidFill>
                <a:highlight>
                  <a:srgbClr val="9CD4EA"/>
                </a:highlight>
                <a:latin typeface="Geologica Light" pitchFamily="2" charset="0"/>
                <a:ea typeface="Roboto" pitchFamily="34" charset="-122"/>
                <a:cs typeface="Roboto" pitchFamily="34" charset="-120"/>
              </a:rPr>
              <a:t>Coco Glucoside</a:t>
            </a:r>
            <a:r>
              <a:rPr lang="en-US" sz="1550" dirty="0">
                <a:solidFill>
                  <a:srgbClr val="3C3939"/>
                </a:solidFill>
                <a:highlight>
                  <a:srgbClr val="9CD4EA"/>
                </a:highlight>
                <a:latin typeface="Geologica Light" pitchFamily="2" charset="0"/>
                <a:ea typeface="Roboto" pitchFamily="34" charset="-122"/>
                <a:cs typeface="Roboto" pitchFamily="34" charset="-120"/>
              </a:rPr>
              <a:t>, </a:t>
            </a:r>
            <a:r>
              <a:rPr lang="en-US" sz="1550" b="1" dirty="0">
                <a:solidFill>
                  <a:srgbClr val="3C3939"/>
                </a:solidFill>
                <a:highlight>
                  <a:srgbClr val="9CD4EA"/>
                </a:highlight>
                <a:latin typeface="Geologica Light" pitchFamily="2" charset="0"/>
                <a:ea typeface="Roboto" pitchFamily="34" charset="-122"/>
                <a:cs typeface="Roboto" pitchFamily="34" charset="-120"/>
              </a:rPr>
              <a:t>Glyceryl Oleate</a:t>
            </a:r>
            <a:r>
              <a:rPr lang="en-US" sz="1550" dirty="0">
                <a:solidFill>
                  <a:srgbClr val="3C3939"/>
                </a:solidFill>
                <a:highlight>
                  <a:srgbClr val="9CD4EA"/>
                </a:highlight>
                <a:latin typeface="Geologica Light" pitchFamily="2" charset="0"/>
                <a:ea typeface="Roboto" pitchFamily="34" charset="-122"/>
                <a:cs typeface="Roboto" pitchFamily="34" charset="-120"/>
              </a:rPr>
              <a:t>, </a:t>
            </a:r>
            <a:r>
              <a:rPr lang="en-US" sz="1550" b="1" dirty="0">
                <a:solidFill>
                  <a:srgbClr val="3C3939"/>
                </a:solidFill>
                <a:highlight>
                  <a:srgbClr val="9CD4EA"/>
                </a:highlight>
                <a:latin typeface="Geologica Light" pitchFamily="2" charset="0"/>
                <a:ea typeface="Roboto" pitchFamily="34" charset="-122"/>
                <a:cs typeface="Roboto" pitchFamily="34" charset="-120"/>
              </a:rPr>
              <a:t>Xanthan Gum</a:t>
            </a:r>
            <a:r>
              <a:rPr lang="en-US" sz="1550" dirty="0">
                <a:solidFill>
                  <a:srgbClr val="3C3939"/>
                </a:solidFill>
                <a:latin typeface="Geologica Light" pitchFamily="2" charset="0"/>
                <a:ea typeface="Roboto" pitchFamily="34" charset="-122"/>
                <a:cs typeface="Roboto" pitchFamily="34" charset="-120"/>
              </a:rPr>
              <a:t>, Citric Acid, Disodium EDTA, Ethylhexylglycerin, Bisabolol, Aloe Barbadensis Leaf Extract, Alcohol, Caprylic/Capric Triglyceride, Bioflavonoids, Brassica Oleracea Italica (Broccoli) Extract, Ascorbyl Palmitate, Zingiber Officinale (Ginger) Root Extract, Ascorbic Acid</a:t>
            </a:r>
            <a:endParaRPr lang="en-US" sz="1550" dirty="0"/>
          </a:p>
        </p:txBody>
      </p:sp>
      <p:grpSp>
        <p:nvGrpSpPr>
          <p:cNvPr id="18" name="Группа 17"/>
          <p:cNvGrpSpPr/>
          <p:nvPr/>
        </p:nvGrpSpPr>
        <p:grpSpPr>
          <a:xfrm>
            <a:off x="793790" y="3529309"/>
            <a:ext cx="6279356" cy="3509962"/>
            <a:chOff x="793790" y="3271361"/>
            <a:chExt cx="6279356" cy="3509962"/>
          </a:xfrm>
        </p:grpSpPr>
        <p:sp>
          <p:nvSpPr>
            <p:cNvPr id="4" name="Text 2"/>
            <p:cNvSpPr/>
            <p:nvPr/>
          </p:nvSpPr>
          <p:spPr>
            <a:xfrm>
              <a:off x="793790" y="327136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Основа:</a:t>
              </a:r>
              <a:endParaRPr lang="en-US" sz="1950" dirty="0"/>
            </a:p>
          </p:txBody>
        </p:sp>
        <p:sp>
          <p:nvSpPr>
            <p:cNvPr id="5" name="Text 3"/>
            <p:cNvSpPr/>
            <p:nvPr/>
          </p:nvSpPr>
          <p:spPr>
            <a:xfrm>
              <a:off x="793790" y="3779877"/>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Water (Aqua), Pyrus Malus (Apple) Fruit Water</a:t>
              </a:r>
              <a:endParaRPr lang="en-US" sz="1550" dirty="0"/>
            </a:p>
          </p:txBody>
        </p:sp>
        <p:sp>
          <p:nvSpPr>
            <p:cNvPr id="6" name="Text 4"/>
            <p:cNvSpPr/>
            <p:nvPr/>
          </p:nvSpPr>
          <p:spPr>
            <a:xfrm>
              <a:off x="793790" y="429577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Эмоленты/масла:</a:t>
              </a:r>
              <a:endParaRPr lang="en-US" sz="1950" dirty="0"/>
            </a:p>
          </p:txBody>
        </p:sp>
        <p:sp>
          <p:nvSpPr>
            <p:cNvPr id="7" name="Text 5"/>
            <p:cNvSpPr/>
            <p:nvPr/>
          </p:nvSpPr>
          <p:spPr>
            <a:xfrm>
              <a:off x="793790" y="4804291"/>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Decyl Oleate, Helianthus Annuus Seed Oil, Zea Mays Germ Oil, Caprylic/Capric Triglyceride</a:t>
              </a:r>
              <a:endParaRPr lang="en-US" sz="1550" dirty="0"/>
            </a:p>
          </p:txBody>
        </p:sp>
        <p:sp>
          <p:nvSpPr>
            <p:cNvPr id="8" name="Text 6"/>
            <p:cNvSpPr/>
            <p:nvPr/>
          </p:nvSpPr>
          <p:spPr>
            <a:xfrm>
              <a:off x="793790" y="563772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Эмульгаторы:</a:t>
              </a:r>
              <a:endParaRPr lang="en-US" sz="1950" dirty="0"/>
            </a:p>
          </p:txBody>
        </p:sp>
        <p:sp>
          <p:nvSpPr>
            <p:cNvPr id="9" name="Text 7"/>
            <p:cNvSpPr/>
            <p:nvPr/>
          </p:nvSpPr>
          <p:spPr>
            <a:xfrm>
              <a:off x="793790" y="6146244"/>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Glyceryl Stearate Citrate, Cetearyl Alcohol, Coco Glucoside, Glyceryl Oleate</a:t>
              </a:r>
              <a:endParaRPr lang="en-US" sz="1550" dirty="0"/>
            </a:p>
          </p:txBody>
        </p:sp>
      </p:grpSp>
      <p:grpSp>
        <p:nvGrpSpPr>
          <p:cNvPr id="19" name="Группа 18"/>
          <p:cNvGrpSpPr/>
          <p:nvPr/>
        </p:nvGrpSpPr>
        <p:grpSpPr>
          <a:xfrm>
            <a:off x="7564874" y="3529309"/>
            <a:ext cx="6279356" cy="4216837"/>
            <a:chOff x="7564874" y="3271361"/>
            <a:chExt cx="6279356" cy="4216837"/>
          </a:xfrm>
        </p:grpSpPr>
        <p:sp>
          <p:nvSpPr>
            <p:cNvPr id="10" name="Text 8"/>
            <p:cNvSpPr/>
            <p:nvPr/>
          </p:nvSpPr>
          <p:spPr>
            <a:xfrm>
              <a:off x="7564874" y="327136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ПАВы:</a:t>
              </a:r>
              <a:endParaRPr lang="en-US" sz="1950" dirty="0"/>
            </a:p>
          </p:txBody>
        </p:sp>
        <p:sp>
          <p:nvSpPr>
            <p:cNvPr id="11" name="Text 9"/>
            <p:cNvSpPr/>
            <p:nvPr/>
          </p:nvSpPr>
          <p:spPr>
            <a:xfrm>
              <a:off x="7564874" y="3779877"/>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Decyl Glucoside</a:t>
              </a:r>
              <a:endParaRPr lang="en-US" sz="1550" dirty="0"/>
            </a:p>
          </p:txBody>
        </p:sp>
        <p:sp>
          <p:nvSpPr>
            <p:cNvPr id="12" name="Text 10"/>
            <p:cNvSpPr/>
            <p:nvPr/>
          </p:nvSpPr>
          <p:spPr>
            <a:xfrm>
              <a:off x="7564874" y="429577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Загустители:</a:t>
              </a:r>
              <a:endParaRPr lang="en-US" sz="1950" dirty="0"/>
            </a:p>
          </p:txBody>
        </p:sp>
        <p:sp>
          <p:nvSpPr>
            <p:cNvPr id="13" name="Text 11"/>
            <p:cNvSpPr/>
            <p:nvPr/>
          </p:nvSpPr>
          <p:spPr>
            <a:xfrm>
              <a:off x="7564874" y="4804291"/>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Xanthan Gum</a:t>
              </a:r>
              <a:endParaRPr lang="en-US" sz="1550" dirty="0"/>
            </a:p>
          </p:txBody>
        </p:sp>
        <p:sp>
          <p:nvSpPr>
            <p:cNvPr id="14" name="Text 12"/>
            <p:cNvSpPr/>
            <p:nvPr/>
          </p:nvSpPr>
          <p:spPr>
            <a:xfrm>
              <a:off x="7564874" y="532018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Активы:</a:t>
              </a:r>
              <a:endParaRPr lang="en-US" sz="1950" dirty="0"/>
            </a:p>
          </p:txBody>
        </p:sp>
        <p:sp>
          <p:nvSpPr>
            <p:cNvPr id="15" name="Text 13"/>
            <p:cNvSpPr/>
            <p:nvPr/>
          </p:nvSpPr>
          <p:spPr>
            <a:xfrm>
              <a:off x="7564874" y="5828705"/>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Bisabolol, Aloe Barbadensis Leaf Extract, растительные экстракты, Ascorbyl Palmitate, Ascorbic Acid</a:t>
              </a:r>
              <a:endParaRPr lang="en-US" sz="1550" dirty="0"/>
            </a:p>
          </p:txBody>
        </p:sp>
        <p:sp>
          <p:nvSpPr>
            <p:cNvPr id="16" name="Text 14"/>
            <p:cNvSpPr/>
            <p:nvPr/>
          </p:nvSpPr>
          <p:spPr>
            <a:xfrm>
              <a:off x="7564874" y="6662142"/>
              <a:ext cx="3610094"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Функциональные компоненты:</a:t>
              </a:r>
              <a:endParaRPr lang="en-US" sz="1950" dirty="0"/>
            </a:p>
          </p:txBody>
        </p:sp>
        <p:sp>
          <p:nvSpPr>
            <p:cNvPr id="17" name="Text 15"/>
            <p:cNvSpPr/>
            <p:nvPr/>
          </p:nvSpPr>
          <p:spPr>
            <a:xfrm>
              <a:off x="7564874" y="7170658"/>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Консерванты, pH-регуляторы, стабилизаторы</a:t>
              </a:r>
              <a:endParaRPr lang="en-US" sz="1550" dirty="0"/>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074896"/>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ГЕЛЬ:</a:t>
            </a:r>
            <a:endParaRPr lang="en-US" sz="3900" dirty="0"/>
          </a:p>
        </p:txBody>
      </p:sp>
      <p:sp>
        <p:nvSpPr>
          <p:cNvPr id="3" name="Text 1"/>
          <p:cNvSpPr/>
          <p:nvPr/>
        </p:nvSpPr>
        <p:spPr>
          <a:xfrm>
            <a:off x="793790" y="2091809"/>
            <a:ext cx="13042821"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Aqua, </a:t>
            </a:r>
            <a:r>
              <a:rPr lang="en-US" sz="1550" b="1" dirty="0">
                <a:solidFill>
                  <a:srgbClr val="3C3939"/>
                </a:solidFill>
                <a:highlight>
                  <a:srgbClr val="9CD4EA"/>
                </a:highlight>
                <a:latin typeface="Geologica Light" pitchFamily="2" charset="0"/>
                <a:ea typeface="Roboto" pitchFamily="34" charset="-122"/>
                <a:cs typeface="Roboto" pitchFamily="34" charset="-120"/>
              </a:rPr>
              <a:t>сocamidopropyl betaine, disodium laureth sulfosuccinate, coco glucoside</a:t>
            </a:r>
            <a:r>
              <a:rPr lang="en-US" sz="1550" dirty="0">
                <a:solidFill>
                  <a:srgbClr val="3C3939"/>
                </a:solidFill>
                <a:latin typeface="Geologica Light" pitchFamily="2" charset="0"/>
                <a:ea typeface="Roboto" pitchFamily="34" charset="-122"/>
                <a:cs typeface="Roboto" pitchFamily="34" charset="-120"/>
              </a:rPr>
              <a:t>, glycerin, PEG-7 glyceryl cocoate, </a:t>
            </a:r>
            <a:r>
              <a:rPr lang="en-US" sz="1550" b="1" dirty="0">
                <a:solidFill>
                  <a:srgbClr val="3C3939"/>
                </a:solidFill>
                <a:highlight>
                  <a:srgbClr val="9CD4EA"/>
                </a:highlight>
                <a:latin typeface="Geologica Light" pitchFamily="2" charset="0"/>
                <a:ea typeface="Roboto" pitchFamily="34" charset="-122"/>
                <a:cs typeface="Roboto" pitchFamily="34" charset="-120"/>
              </a:rPr>
              <a:t>PEG-200 hydrogenated glyceryl palmate (Antil® 200 MB)</a:t>
            </a:r>
            <a:r>
              <a:rPr lang="en-US" sz="1550" dirty="0">
                <a:solidFill>
                  <a:srgbClr val="3C3939"/>
                </a:solidFill>
                <a:highlight>
                  <a:srgbClr val="9CD4EA"/>
                </a:highlight>
                <a:latin typeface="Geologica Light" pitchFamily="2" charset="0"/>
                <a:ea typeface="Roboto" pitchFamily="34" charset="-122"/>
                <a:cs typeface="Roboto" pitchFamily="34" charset="-120"/>
              </a:rPr>
              <a:t>, </a:t>
            </a:r>
            <a:r>
              <a:rPr lang="en-US" sz="1550" dirty="0">
                <a:solidFill>
                  <a:srgbClr val="3C3939"/>
                </a:solidFill>
                <a:latin typeface="Geologica Light" pitchFamily="2" charset="0"/>
                <a:ea typeface="Roboto" pitchFamily="34" charset="-122"/>
                <a:cs typeface="Roboto" pitchFamily="34" charset="-120"/>
              </a:rPr>
              <a:t>lactobacillus ferment lysate, sorbitol, sodium PCA, glucose, urea, glutamic acid, lysine, glycine, allantoin, lactic acid, potassium sorbate, sodium benzoate, gluconolactone, calcium gluconate (Moisturizing Factor H.GL.- M.S.), dehydroacetic acid, benzoic acid, benzyl alcohol, sodium hydroxide, parfum</a:t>
            </a:r>
            <a:endParaRPr lang="en-US" sz="1550" dirty="0"/>
          </a:p>
        </p:txBody>
      </p:sp>
      <p:sp>
        <p:nvSpPr>
          <p:cNvPr id="4" name="Text 2"/>
          <p:cNvSpPr/>
          <p:nvPr/>
        </p:nvSpPr>
        <p:spPr>
          <a:xfrm>
            <a:off x="793790" y="398192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Основа:</a:t>
            </a:r>
            <a:endParaRPr lang="en-US" sz="1950" dirty="0"/>
          </a:p>
        </p:txBody>
      </p:sp>
      <p:sp>
        <p:nvSpPr>
          <p:cNvPr id="5" name="Text 3"/>
          <p:cNvSpPr/>
          <p:nvPr/>
        </p:nvSpPr>
        <p:spPr>
          <a:xfrm>
            <a:off x="793790" y="4490442"/>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Aqua</a:t>
            </a:r>
            <a:endParaRPr lang="en-US" sz="1550" dirty="0"/>
          </a:p>
        </p:txBody>
      </p:sp>
      <p:sp>
        <p:nvSpPr>
          <p:cNvPr id="6" name="Text 4"/>
          <p:cNvSpPr/>
          <p:nvPr/>
        </p:nvSpPr>
        <p:spPr>
          <a:xfrm>
            <a:off x="793790" y="500634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ПАВы:</a:t>
            </a:r>
            <a:endParaRPr lang="en-US" sz="1950" dirty="0"/>
          </a:p>
        </p:txBody>
      </p:sp>
      <p:sp>
        <p:nvSpPr>
          <p:cNvPr id="7" name="Text 5"/>
          <p:cNvSpPr/>
          <p:nvPr/>
        </p:nvSpPr>
        <p:spPr>
          <a:xfrm>
            <a:off x="793790" y="5514856"/>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Cocamidopropyl betaine, disodium laureth sulfosuccinate, coco glucoside</a:t>
            </a:r>
            <a:endParaRPr lang="en-US" sz="1550" dirty="0"/>
          </a:p>
        </p:txBody>
      </p:sp>
      <p:sp>
        <p:nvSpPr>
          <p:cNvPr id="8" name="Text 6"/>
          <p:cNvSpPr/>
          <p:nvPr/>
        </p:nvSpPr>
        <p:spPr>
          <a:xfrm>
            <a:off x="793790" y="6348293"/>
            <a:ext cx="3695581"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Солюбилизаторы/загустители:</a:t>
            </a:r>
            <a:endParaRPr lang="en-US" sz="1950" dirty="0"/>
          </a:p>
        </p:txBody>
      </p:sp>
      <p:sp>
        <p:nvSpPr>
          <p:cNvPr id="9" name="Text 7"/>
          <p:cNvSpPr/>
          <p:nvPr/>
        </p:nvSpPr>
        <p:spPr>
          <a:xfrm>
            <a:off x="793790" y="6856809"/>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PEG-7 glyceryl cocoate, PEG-200 hydrogenated glyceryl palmate</a:t>
            </a:r>
            <a:endParaRPr lang="en-US" sz="1550" dirty="0"/>
          </a:p>
        </p:txBody>
      </p:sp>
      <p:sp>
        <p:nvSpPr>
          <p:cNvPr id="10" name="Text 8"/>
          <p:cNvSpPr/>
          <p:nvPr/>
        </p:nvSpPr>
        <p:spPr>
          <a:xfrm>
            <a:off x="7564874" y="3981926"/>
            <a:ext cx="328362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Увлажняющие компоненты:</a:t>
            </a:r>
            <a:endParaRPr lang="en-US" sz="1950" dirty="0"/>
          </a:p>
        </p:txBody>
      </p:sp>
      <p:sp>
        <p:nvSpPr>
          <p:cNvPr id="11" name="Text 9"/>
          <p:cNvSpPr/>
          <p:nvPr/>
        </p:nvSpPr>
        <p:spPr>
          <a:xfrm>
            <a:off x="7564874" y="4490442"/>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Glycerin, sorbitol, sodium PCA, glucose, urea, glutamic acid, lysine, glycine, allantoin</a:t>
            </a:r>
            <a:endParaRPr lang="en-US" sz="1550" dirty="0"/>
          </a:p>
        </p:txBody>
      </p:sp>
      <p:sp>
        <p:nvSpPr>
          <p:cNvPr id="12" name="Text 10"/>
          <p:cNvSpPr/>
          <p:nvPr/>
        </p:nvSpPr>
        <p:spPr>
          <a:xfrm>
            <a:off x="7564874" y="532388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Активы:</a:t>
            </a:r>
            <a:endParaRPr lang="en-US" sz="1950" dirty="0"/>
          </a:p>
        </p:txBody>
      </p:sp>
      <p:sp>
        <p:nvSpPr>
          <p:cNvPr id="13" name="Text 11"/>
          <p:cNvSpPr/>
          <p:nvPr/>
        </p:nvSpPr>
        <p:spPr>
          <a:xfrm>
            <a:off x="7564874" y="5832396"/>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Lactobacillus ferment lysate</a:t>
            </a:r>
            <a:endParaRPr lang="en-US" sz="1550" dirty="0"/>
          </a:p>
        </p:txBody>
      </p:sp>
      <p:sp>
        <p:nvSpPr>
          <p:cNvPr id="14" name="Text 12"/>
          <p:cNvSpPr/>
          <p:nvPr/>
        </p:nvSpPr>
        <p:spPr>
          <a:xfrm>
            <a:off x="7564874" y="6348293"/>
            <a:ext cx="3610094"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Функциональные компоненты:</a:t>
            </a:r>
            <a:endParaRPr lang="en-US" sz="1950" dirty="0"/>
          </a:p>
        </p:txBody>
      </p:sp>
      <p:sp>
        <p:nvSpPr>
          <p:cNvPr id="15" name="Text 13"/>
          <p:cNvSpPr/>
          <p:nvPr/>
        </p:nvSpPr>
        <p:spPr>
          <a:xfrm>
            <a:off x="7564874" y="6856809"/>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Консерванты, pH-регуляторы (sodium hydroxide, lactic acid)</a:t>
            </a:r>
            <a:endParaRPr lang="en-US" sz="155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587103"/>
            <a:ext cx="622053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ГИДРОФИЛЬНОЕ МАСЛО:</a:t>
            </a:r>
            <a:endParaRPr lang="en-US" sz="3900" dirty="0"/>
          </a:p>
        </p:txBody>
      </p:sp>
      <p:sp>
        <p:nvSpPr>
          <p:cNvPr id="3" name="Text 1"/>
          <p:cNvSpPr/>
          <p:nvPr/>
        </p:nvSpPr>
        <p:spPr>
          <a:xfrm>
            <a:off x="793790" y="260401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Olea europaea (olive) fruit oil, pentaerythrityl tetraisostearate, caprylic/сapric triglyceride</a:t>
            </a:r>
            <a:r>
              <a:rPr lang="en-US" sz="1550" dirty="0">
                <a:solidFill>
                  <a:srgbClr val="3C3939"/>
                </a:solidFill>
                <a:highlight>
                  <a:srgbClr val="9CD4EA"/>
                </a:highlight>
                <a:latin typeface="Geologica Light" pitchFamily="2" charset="0"/>
                <a:ea typeface="Roboto" pitchFamily="34" charset="-122"/>
                <a:cs typeface="Roboto" pitchFamily="34" charset="-120"/>
              </a:rPr>
              <a:t>, </a:t>
            </a:r>
            <a:r>
              <a:rPr lang="en-US" sz="1550" b="1" dirty="0">
                <a:solidFill>
                  <a:srgbClr val="3C3939"/>
                </a:solidFill>
                <a:highlight>
                  <a:srgbClr val="9CD4EA"/>
                </a:highlight>
                <a:latin typeface="Geologica Light" pitchFamily="2" charset="0"/>
                <a:ea typeface="Roboto" pitchFamily="34" charset="-122"/>
                <a:cs typeface="Roboto" pitchFamily="34" charset="-120"/>
              </a:rPr>
              <a:t>sorbeth-30 tetraoleath</a:t>
            </a:r>
            <a:r>
              <a:rPr lang="en-US" sz="1550" dirty="0">
                <a:solidFill>
                  <a:srgbClr val="3C3939"/>
                </a:solidFill>
                <a:highlight>
                  <a:srgbClr val="9CD4EA"/>
                </a:highlight>
                <a:latin typeface="Geologica Light" pitchFamily="2" charset="0"/>
                <a:ea typeface="Roboto" pitchFamily="34" charset="-122"/>
                <a:cs typeface="Roboto" pitchFamily="34" charset="-120"/>
              </a:rPr>
              <a:t>, </a:t>
            </a:r>
            <a:r>
              <a:rPr lang="en-US" sz="1550" dirty="0">
                <a:solidFill>
                  <a:srgbClr val="3C3939"/>
                </a:solidFill>
                <a:latin typeface="Geologica Light" pitchFamily="2" charset="0"/>
                <a:ea typeface="Roboto" pitchFamily="34" charset="-122"/>
                <a:cs typeface="Roboto" pitchFamily="34" charset="-120"/>
              </a:rPr>
              <a:t>crambe abyssinica seed oil, squalane, melia azadirachta flower extract, melia azadirachta seed extract, coccinia indica fruit extract, fragrance, rosmarinus officinalis leaf extract.</a:t>
            </a:r>
            <a:endParaRPr lang="en-US" sz="1550" dirty="0"/>
          </a:p>
        </p:txBody>
      </p:sp>
      <p:sp>
        <p:nvSpPr>
          <p:cNvPr id="4" name="Text 2"/>
          <p:cNvSpPr/>
          <p:nvPr/>
        </p:nvSpPr>
        <p:spPr>
          <a:xfrm>
            <a:off x="793790" y="416921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Основа:</a:t>
            </a:r>
            <a:endParaRPr lang="en-US" sz="1950" dirty="0"/>
          </a:p>
        </p:txBody>
      </p:sp>
      <p:sp>
        <p:nvSpPr>
          <p:cNvPr id="5" name="Text 3"/>
          <p:cNvSpPr/>
          <p:nvPr/>
        </p:nvSpPr>
        <p:spPr>
          <a:xfrm>
            <a:off x="793790" y="4677728"/>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Масла и эмоленты: Olea europaea fruit oil, pentaerythrityl tetraisostearate, caprylic/сapric triglyceride, crambe abyssinica seed oil, squalane</a:t>
            </a:r>
            <a:endParaRPr lang="en-US" sz="1550" dirty="0"/>
          </a:p>
        </p:txBody>
      </p:sp>
      <p:sp>
        <p:nvSpPr>
          <p:cNvPr id="6" name="Text 4"/>
          <p:cNvSpPr/>
          <p:nvPr/>
        </p:nvSpPr>
        <p:spPr>
          <a:xfrm>
            <a:off x="793790" y="582870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Эмульгатор:</a:t>
            </a:r>
            <a:endParaRPr lang="en-US" sz="1950" dirty="0"/>
          </a:p>
        </p:txBody>
      </p:sp>
      <p:sp>
        <p:nvSpPr>
          <p:cNvPr id="7" name="Text 5"/>
          <p:cNvSpPr/>
          <p:nvPr/>
        </p:nvSpPr>
        <p:spPr>
          <a:xfrm>
            <a:off x="793790" y="6337221"/>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Sorbeth-30 tetraoleath - ключевой компонент, позволяющий маслу смываться водой</a:t>
            </a:r>
            <a:endParaRPr lang="en-US" sz="1550" dirty="0"/>
          </a:p>
        </p:txBody>
      </p:sp>
      <p:sp>
        <p:nvSpPr>
          <p:cNvPr id="8" name="Text 6"/>
          <p:cNvSpPr/>
          <p:nvPr/>
        </p:nvSpPr>
        <p:spPr>
          <a:xfrm>
            <a:off x="7564874" y="416921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Активы:</a:t>
            </a:r>
            <a:endParaRPr lang="en-US" sz="1950" dirty="0"/>
          </a:p>
        </p:txBody>
      </p:sp>
      <p:sp>
        <p:nvSpPr>
          <p:cNvPr id="9" name="Text 7"/>
          <p:cNvSpPr/>
          <p:nvPr/>
        </p:nvSpPr>
        <p:spPr>
          <a:xfrm>
            <a:off x="7564874" y="4677728"/>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Растительные экстракты: melia azadirachta flower extract, melia azadirachta seed extract, coccinia indica fruit extract, rosmarinus officinalis leaf extract</a:t>
            </a:r>
            <a:endParaRPr lang="en-US" sz="1550" dirty="0"/>
          </a:p>
        </p:txBody>
      </p:sp>
      <p:sp>
        <p:nvSpPr>
          <p:cNvPr id="10" name="Text 8"/>
          <p:cNvSpPr/>
          <p:nvPr/>
        </p:nvSpPr>
        <p:spPr>
          <a:xfrm>
            <a:off x="7564874" y="5828705"/>
            <a:ext cx="3610094"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Функциональные компоненты:</a:t>
            </a:r>
            <a:endParaRPr lang="en-US" sz="1950" dirty="0"/>
          </a:p>
        </p:txBody>
      </p:sp>
      <p:sp>
        <p:nvSpPr>
          <p:cNvPr id="11" name="Text 9"/>
          <p:cNvSpPr/>
          <p:nvPr/>
        </p:nvSpPr>
        <p:spPr>
          <a:xfrm>
            <a:off x="7564874" y="6337221"/>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Отдушка (fragrance)</a:t>
            </a:r>
            <a:endParaRPr lang="en-US" sz="155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916186"/>
            <a:ext cx="547139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МИЦЕЛЛЯРНАЯ ВОДА:</a:t>
            </a:r>
            <a:endParaRPr lang="en-US" sz="3900" dirty="0"/>
          </a:p>
        </p:txBody>
      </p:sp>
      <p:sp>
        <p:nvSpPr>
          <p:cNvPr id="3" name="Text 1"/>
          <p:cNvSpPr/>
          <p:nvPr/>
        </p:nvSpPr>
        <p:spPr>
          <a:xfrm>
            <a:off x="793790" y="1933099"/>
            <a:ext cx="13042821"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Aqua, </a:t>
            </a:r>
            <a:r>
              <a:rPr lang="en-US" sz="1550" b="1" dirty="0">
                <a:solidFill>
                  <a:srgbClr val="3C3939"/>
                </a:solidFill>
                <a:highlight>
                  <a:srgbClr val="9CD4EA"/>
                </a:highlight>
                <a:latin typeface="Geologica Light" pitchFamily="2" charset="0"/>
                <a:ea typeface="Roboto" pitchFamily="34" charset="-122"/>
                <a:cs typeface="Roboto" pitchFamily="34" charset="-120"/>
              </a:rPr>
              <a:t>PEG-6 caprylic/capric glycerides</a:t>
            </a:r>
            <a:r>
              <a:rPr lang="en-US" sz="1550" dirty="0">
                <a:solidFill>
                  <a:srgbClr val="3C3939"/>
                </a:solidFill>
                <a:latin typeface="Geologica Light" pitchFamily="2" charset="0"/>
                <a:ea typeface="Roboto" pitchFamily="34" charset="-122"/>
                <a:cs typeface="Roboto" pitchFamily="34" charset="-120"/>
              </a:rPr>
              <a:t>, glycerin, sodium PCA, glucose urea, glutamic acid, lysine, glycine, allantoin, lactic acid, potassium sorbate, sodium benzoate, gluconolactone, calcium gluconate (Moisturizing Factor H.GL.- M.S.), </a:t>
            </a:r>
            <a:r>
              <a:rPr lang="en-US" sz="1550" b="1" dirty="0">
                <a:solidFill>
                  <a:srgbClr val="3C3939"/>
                </a:solidFill>
                <a:highlight>
                  <a:srgbClr val="9CD4EA"/>
                </a:highlight>
                <a:latin typeface="Geologica Light" pitchFamily="2" charset="0"/>
                <a:ea typeface="Roboto" pitchFamily="34" charset="-122"/>
                <a:cs typeface="Roboto" pitchFamily="34" charset="-120"/>
              </a:rPr>
              <a:t>poloxamer 184</a:t>
            </a:r>
            <a:r>
              <a:rPr lang="en-US" sz="1550" dirty="0">
                <a:solidFill>
                  <a:srgbClr val="3C3939"/>
                </a:solidFill>
                <a:highlight>
                  <a:srgbClr val="9CD4EA"/>
                </a:highlight>
                <a:latin typeface="Geologica Light" pitchFamily="2" charset="0"/>
                <a:ea typeface="Roboto" pitchFamily="34" charset="-122"/>
                <a:cs typeface="Roboto" pitchFamily="34" charset="-120"/>
              </a:rPr>
              <a:t>, </a:t>
            </a:r>
            <a:r>
              <a:rPr lang="en-US" sz="1550" b="1" dirty="0">
                <a:solidFill>
                  <a:srgbClr val="3C3939"/>
                </a:solidFill>
                <a:highlight>
                  <a:srgbClr val="9CD4EA"/>
                </a:highlight>
                <a:latin typeface="Geologica Light" pitchFamily="2" charset="0"/>
                <a:ea typeface="Roboto" pitchFamily="34" charset="-122"/>
                <a:cs typeface="Roboto" pitchFamily="34" charset="-120"/>
              </a:rPr>
              <a:t>sodium cocoamphoacetate</a:t>
            </a:r>
            <a:r>
              <a:rPr lang="en-US" sz="1550" dirty="0">
                <a:solidFill>
                  <a:srgbClr val="3C3939"/>
                </a:solidFill>
                <a:latin typeface="Geologica Light" pitchFamily="2" charset="0"/>
                <a:ea typeface="Roboto" pitchFamily="34" charset="-122"/>
                <a:cs typeface="Roboto" pitchFamily="34" charset="-120"/>
              </a:rPr>
              <a:t>, phenoxyethanol, ethylhexylglycerin, panthenol, xylitol, saccharide lsomerate, PEG-40 hydrogenated castor oil, </a:t>
            </a:r>
            <a:r>
              <a:rPr lang="en-US" sz="1550" b="1" dirty="0">
                <a:solidFill>
                  <a:srgbClr val="3C3939"/>
                </a:solidFill>
                <a:highlight>
                  <a:srgbClr val="9CD4EA"/>
                </a:highlight>
                <a:latin typeface="Geologica Light" pitchFamily="2" charset="0"/>
                <a:ea typeface="Roboto" pitchFamily="34" charset="-122"/>
                <a:cs typeface="Roboto" pitchFamily="34" charset="-120"/>
              </a:rPr>
              <a:t>PPG-26-buteth-26</a:t>
            </a:r>
            <a:r>
              <a:rPr lang="en-US" sz="1550" dirty="0">
                <a:solidFill>
                  <a:srgbClr val="3C3939"/>
                </a:solidFill>
                <a:latin typeface="Geologica Light" pitchFamily="2" charset="0"/>
                <a:ea typeface="Roboto" pitchFamily="34" charset="-122"/>
                <a:cs typeface="Roboto" pitchFamily="34" charset="-120"/>
              </a:rPr>
              <a:t>, disodium EDTA, bisabolol, parfum</a:t>
            </a:r>
            <a:endParaRPr lang="en-US" sz="1550" dirty="0"/>
          </a:p>
        </p:txBody>
      </p:sp>
      <p:sp>
        <p:nvSpPr>
          <p:cNvPr id="4" name="Text 2"/>
          <p:cNvSpPr/>
          <p:nvPr/>
        </p:nvSpPr>
        <p:spPr>
          <a:xfrm>
            <a:off x="793790" y="362485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Основа:</a:t>
            </a:r>
            <a:endParaRPr lang="en-US" sz="1950" dirty="0"/>
          </a:p>
        </p:txBody>
      </p:sp>
      <p:sp>
        <p:nvSpPr>
          <p:cNvPr id="5" name="Text 3"/>
          <p:cNvSpPr/>
          <p:nvPr/>
        </p:nvSpPr>
        <p:spPr>
          <a:xfrm>
            <a:off x="793790" y="4133374"/>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Aqua</a:t>
            </a:r>
            <a:endParaRPr lang="en-US" sz="1550" dirty="0"/>
          </a:p>
        </p:txBody>
      </p:sp>
      <p:sp>
        <p:nvSpPr>
          <p:cNvPr id="6" name="Text 4"/>
          <p:cNvSpPr/>
          <p:nvPr/>
        </p:nvSpPr>
        <p:spPr>
          <a:xfrm>
            <a:off x="793790" y="4649272"/>
            <a:ext cx="3396734"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Мицеллообразующие ПАВы:</a:t>
            </a:r>
            <a:endParaRPr lang="en-US" sz="1950" dirty="0"/>
          </a:p>
        </p:txBody>
      </p:sp>
      <p:sp>
        <p:nvSpPr>
          <p:cNvPr id="7" name="Text 5"/>
          <p:cNvSpPr/>
          <p:nvPr/>
        </p:nvSpPr>
        <p:spPr>
          <a:xfrm>
            <a:off x="793790" y="5157788"/>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PEG-6 caprylic/capric glycerides, poloxamer 184, sodium cocoamphoacetate, PPG-26-buteth-26</a:t>
            </a:r>
            <a:endParaRPr lang="en-US" sz="1550" dirty="0"/>
          </a:p>
        </p:txBody>
      </p:sp>
      <p:sp>
        <p:nvSpPr>
          <p:cNvPr id="8" name="Text 6"/>
          <p:cNvSpPr/>
          <p:nvPr/>
        </p:nvSpPr>
        <p:spPr>
          <a:xfrm>
            <a:off x="793790" y="599122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Солюбилизаторы:</a:t>
            </a:r>
            <a:endParaRPr lang="en-US" sz="1950" dirty="0"/>
          </a:p>
        </p:txBody>
      </p:sp>
      <p:sp>
        <p:nvSpPr>
          <p:cNvPr id="9" name="Text 7"/>
          <p:cNvSpPr/>
          <p:nvPr/>
        </p:nvSpPr>
        <p:spPr>
          <a:xfrm>
            <a:off x="793790" y="6499741"/>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PEG-40 hydrogenated castor oil</a:t>
            </a:r>
            <a:endParaRPr lang="en-US" sz="1550" dirty="0"/>
          </a:p>
        </p:txBody>
      </p:sp>
      <p:sp>
        <p:nvSpPr>
          <p:cNvPr id="10" name="Text 8"/>
          <p:cNvSpPr/>
          <p:nvPr/>
        </p:nvSpPr>
        <p:spPr>
          <a:xfrm>
            <a:off x="7564874" y="3624858"/>
            <a:ext cx="328362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Увлажняющие компоненты:</a:t>
            </a:r>
            <a:endParaRPr lang="en-US" sz="1950" dirty="0"/>
          </a:p>
        </p:txBody>
      </p:sp>
      <p:sp>
        <p:nvSpPr>
          <p:cNvPr id="11" name="Text 9"/>
          <p:cNvSpPr/>
          <p:nvPr/>
        </p:nvSpPr>
        <p:spPr>
          <a:xfrm>
            <a:off x="7564874" y="4133374"/>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Glycerin, sodium PCA, glucose, urea, glutamic acid, lysine, glycine, allantoin, panthenol, xylitol, saccharide isomerate</a:t>
            </a:r>
            <a:endParaRPr lang="en-US" sz="1550" dirty="0"/>
          </a:p>
        </p:txBody>
      </p:sp>
      <p:sp>
        <p:nvSpPr>
          <p:cNvPr id="12" name="Text 10"/>
          <p:cNvSpPr/>
          <p:nvPr/>
        </p:nvSpPr>
        <p:spPr>
          <a:xfrm>
            <a:off x="7564874" y="496681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Активы:</a:t>
            </a:r>
            <a:endParaRPr lang="en-US" sz="1950" dirty="0"/>
          </a:p>
        </p:txBody>
      </p:sp>
      <p:sp>
        <p:nvSpPr>
          <p:cNvPr id="13" name="Text 11"/>
          <p:cNvSpPr/>
          <p:nvPr/>
        </p:nvSpPr>
        <p:spPr>
          <a:xfrm>
            <a:off x="7564874" y="5475327"/>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Bisabolol</a:t>
            </a:r>
            <a:endParaRPr lang="en-US" sz="1550" dirty="0"/>
          </a:p>
        </p:txBody>
      </p:sp>
      <p:sp>
        <p:nvSpPr>
          <p:cNvPr id="14" name="Text 12"/>
          <p:cNvSpPr/>
          <p:nvPr/>
        </p:nvSpPr>
        <p:spPr>
          <a:xfrm>
            <a:off x="7564874" y="5991225"/>
            <a:ext cx="3610094"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Функциональные компоненты:</a:t>
            </a:r>
            <a:endParaRPr lang="en-US" sz="1950" dirty="0"/>
          </a:p>
        </p:txBody>
      </p:sp>
      <p:sp>
        <p:nvSpPr>
          <p:cNvPr id="15" name="Text 13"/>
          <p:cNvSpPr/>
          <p:nvPr/>
        </p:nvSpPr>
        <p:spPr>
          <a:xfrm>
            <a:off x="7564874" y="6499741"/>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Консерванты, хелатирующие агенты (disodium EDTA), pH-регуляторы</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641033"/>
            <a:ext cx="1191375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Что важно знать о коже, чтобы понять косметику?</a:t>
            </a:r>
            <a:endParaRPr lang="en-US" sz="3900" dirty="0"/>
          </a:p>
        </p:txBody>
      </p:sp>
      <p:sp>
        <p:nvSpPr>
          <p:cNvPr id="3" name="Shape 1"/>
          <p:cNvSpPr/>
          <p:nvPr/>
        </p:nvSpPr>
        <p:spPr>
          <a:xfrm>
            <a:off x="793790" y="1819156"/>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4" name="Text 2"/>
          <p:cNvSpPr/>
          <p:nvPr/>
        </p:nvSpPr>
        <p:spPr>
          <a:xfrm>
            <a:off x="1438632" y="1819156"/>
            <a:ext cx="5047774" cy="372070"/>
          </a:xfrm>
          <a:prstGeom prst="rect">
            <a:avLst/>
          </a:prstGeom>
          <a:noFill/>
          <a:ln/>
        </p:spPr>
        <p:txBody>
          <a:bodyPr wrap="non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У кожи есть свои барьеры и задачи</a:t>
            </a:r>
            <a:endParaRPr lang="en-US" sz="2300" dirty="0"/>
          </a:p>
        </p:txBody>
      </p:sp>
      <p:sp>
        <p:nvSpPr>
          <p:cNvPr id="5" name="Text 3"/>
          <p:cNvSpPr/>
          <p:nvPr/>
        </p:nvSpPr>
        <p:spPr>
          <a:xfrm>
            <a:off x="1438632" y="2196286"/>
            <a:ext cx="5634514"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Кожа — это не просто оболочка, а сложный орган с множеством функций: защита, терморегуляция, сенсорное восприятие и многое другое.</a:t>
            </a:r>
            <a:endParaRPr lang="en-US" sz="1550" dirty="0"/>
          </a:p>
        </p:txBody>
      </p:sp>
      <p:sp>
        <p:nvSpPr>
          <p:cNvPr id="6" name="Shape 4"/>
          <p:cNvSpPr/>
          <p:nvPr/>
        </p:nvSpPr>
        <p:spPr>
          <a:xfrm>
            <a:off x="793790" y="3796189"/>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7" name="Text 5"/>
          <p:cNvSpPr/>
          <p:nvPr/>
        </p:nvSpPr>
        <p:spPr>
          <a:xfrm>
            <a:off x="1438632" y="3776186"/>
            <a:ext cx="5254268" cy="744141"/>
          </a:xfrm>
          <a:prstGeom prst="rect">
            <a:avLst/>
          </a:prstGeom>
          <a:noFill/>
          <a:ln/>
        </p:spPr>
        <p:txBody>
          <a:bodyPr wrap="squar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Косметика всегда взаимодействует с ними — не в вакууме</a:t>
            </a:r>
            <a:endParaRPr lang="en-US" sz="2300" dirty="0"/>
          </a:p>
        </p:txBody>
      </p:sp>
      <p:sp>
        <p:nvSpPr>
          <p:cNvPr id="8" name="Text 6"/>
          <p:cNvSpPr/>
          <p:nvPr/>
        </p:nvSpPr>
        <p:spPr>
          <a:xfrm>
            <a:off x="1438632" y="4520327"/>
            <a:ext cx="5634514"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Любое средство влияет на естественные процессы кожи: либо поддерживает их, либо нарушает баланс.</a:t>
            </a:r>
            <a:endParaRPr lang="en-US" sz="1550" dirty="0"/>
          </a:p>
        </p:txBody>
      </p:sp>
      <p:sp>
        <p:nvSpPr>
          <p:cNvPr id="9" name="Shape 7"/>
          <p:cNvSpPr/>
          <p:nvPr/>
        </p:nvSpPr>
        <p:spPr>
          <a:xfrm>
            <a:off x="793790" y="5810370"/>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10" name="Text 8"/>
          <p:cNvSpPr/>
          <p:nvPr/>
        </p:nvSpPr>
        <p:spPr>
          <a:xfrm>
            <a:off x="1438632" y="5787747"/>
            <a:ext cx="4720868" cy="744141"/>
          </a:xfrm>
          <a:prstGeom prst="rect">
            <a:avLst/>
          </a:prstGeom>
          <a:noFill/>
          <a:ln/>
        </p:spPr>
        <p:txBody>
          <a:bodyPr wrap="squar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Чем лучше мы понимаем кожу, тем точнее подбираем формулы</a:t>
            </a:r>
            <a:endParaRPr lang="en-US" sz="2300" dirty="0"/>
          </a:p>
        </p:txBody>
      </p:sp>
      <p:sp>
        <p:nvSpPr>
          <p:cNvPr id="11" name="Text 9"/>
          <p:cNvSpPr/>
          <p:nvPr/>
        </p:nvSpPr>
        <p:spPr>
          <a:xfrm>
            <a:off x="1438632" y="6576874"/>
            <a:ext cx="5634514"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Знание физиологии кожи помогает выбирать косметику, которая будет работать в гармонии с ней.</a:t>
            </a:r>
            <a:endParaRPr lang="en-US" sz="1550" dirty="0"/>
          </a:p>
        </p:txBody>
      </p:sp>
      <p:sp>
        <p:nvSpPr>
          <p:cNvPr id="12" name="Text 10"/>
          <p:cNvSpPr/>
          <p:nvPr/>
        </p:nvSpPr>
        <p:spPr>
          <a:xfrm>
            <a:off x="8055332" y="2828758"/>
            <a:ext cx="5579626" cy="575726"/>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Этот блок поможет </a:t>
            </a:r>
            <a:r>
              <a:rPr lang="en-US" sz="1550" dirty="0" err="1">
                <a:solidFill>
                  <a:srgbClr val="3C3939"/>
                </a:solidFill>
                <a:latin typeface="Geologica Light" pitchFamily="2" charset="0"/>
                <a:ea typeface="Roboto" pitchFamily="34" charset="-122"/>
                <a:cs typeface="Roboto" pitchFamily="34" charset="-120"/>
              </a:rPr>
              <a:t>нам</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понять</a:t>
            </a:r>
            <a:r>
              <a:rPr lang="en-US" sz="1550" dirty="0">
                <a:solidFill>
                  <a:srgbClr val="3C3939"/>
                </a:solidFill>
                <a:latin typeface="Geologica Light" pitchFamily="2" charset="0"/>
                <a:ea typeface="Roboto" pitchFamily="34" charset="-122"/>
                <a:cs typeface="Roboto" pitchFamily="34" charset="-120"/>
              </a:rPr>
              <a:t>,</a:t>
            </a:r>
          </a:p>
          <a:p>
            <a:pPr marL="0" indent="0" algn="l">
              <a:lnSpc>
                <a:spcPts val="2500"/>
              </a:lnSpc>
              <a:buNone/>
            </a:pPr>
            <a:r>
              <a:rPr lang="en-US" sz="1550" i="1" dirty="0" err="1">
                <a:solidFill>
                  <a:srgbClr val="3C3939"/>
                </a:solidFill>
                <a:latin typeface="Geologica Light" pitchFamily="2" charset="0"/>
                <a:ea typeface="Roboto" pitchFamily="34" charset="-122"/>
                <a:cs typeface="Roboto" pitchFamily="34" charset="-120"/>
              </a:rPr>
              <a:t>почему</a:t>
            </a:r>
            <a:r>
              <a:rPr lang="en-US" sz="1550" i="1" dirty="0">
                <a:solidFill>
                  <a:srgbClr val="3C3939"/>
                </a:solidFill>
                <a:latin typeface="Geologica Light" pitchFamily="2" charset="0"/>
                <a:ea typeface="Roboto" pitchFamily="34" charset="-122"/>
                <a:cs typeface="Roboto" pitchFamily="34" charset="-120"/>
              </a:rPr>
              <a:t> состав начинается с кожи</a:t>
            </a:r>
            <a:endParaRPr lang="en-US" sz="1550" dirty="0"/>
          </a:p>
        </p:txBody>
      </p:sp>
      <p:sp>
        <p:nvSpPr>
          <p:cNvPr id="13" name="Shape 11"/>
          <p:cNvSpPr/>
          <p:nvPr/>
        </p:nvSpPr>
        <p:spPr>
          <a:xfrm>
            <a:off x="8055332" y="3622417"/>
            <a:ext cx="5579626" cy="1795820"/>
          </a:xfrm>
          <a:prstGeom prst="roundRect">
            <a:avLst>
              <a:gd name="adj" fmla="val 4642"/>
            </a:avLst>
          </a:prstGeom>
          <a:solidFill>
            <a:srgbClr val="9CD4EA"/>
          </a:solidFill>
          <a:ln/>
        </p:spPr>
        <p:txBody>
          <a:bodyPr/>
          <a:lstStyle/>
          <a:p>
            <a:endParaRPr lang="ru-RU"/>
          </a:p>
        </p:txBody>
      </p:sp>
      <p:pic>
        <p:nvPicPr>
          <p:cNvPr id="14" name="Image 0" descr="preencoded.png"/>
          <p:cNvPicPr>
            <a:picLocks noChangeAspect="1"/>
          </p:cNvPicPr>
          <p:nvPr/>
        </p:nvPicPr>
        <p:blipFill>
          <a:blip r:embed="rId3"/>
          <a:stretch>
            <a:fillRect/>
          </a:stretch>
        </p:blipFill>
        <p:spPr>
          <a:xfrm>
            <a:off x="8253690" y="3917692"/>
            <a:ext cx="248007" cy="198358"/>
          </a:xfrm>
          <a:prstGeom prst="rect">
            <a:avLst/>
          </a:prstGeom>
        </p:spPr>
      </p:pic>
      <p:sp>
        <p:nvSpPr>
          <p:cNvPr id="15" name="Text 12"/>
          <p:cNvSpPr/>
          <p:nvPr/>
        </p:nvSpPr>
        <p:spPr>
          <a:xfrm>
            <a:off x="8700057" y="3870305"/>
            <a:ext cx="4604702" cy="1270159"/>
          </a:xfrm>
          <a:prstGeom prst="rect">
            <a:avLst/>
          </a:prstGeom>
          <a:noFill/>
          <a:ln/>
        </p:spPr>
        <p:txBody>
          <a:bodyPr wrap="square" lIns="0" tIns="0" rIns="0" bIns="0" rtlCol="0" anchor="t"/>
          <a:lstStyle/>
          <a:p>
            <a:pPr marL="0" indent="0" algn="l">
              <a:lnSpc>
                <a:spcPts val="2500"/>
              </a:lnSpc>
              <a:buNone/>
            </a:pPr>
            <a:r>
              <a:rPr lang="en-US" sz="1550" dirty="0">
                <a:solidFill>
                  <a:srgbClr val="000000"/>
                </a:solidFill>
                <a:latin typeface="Geologica Light" pitchFamily="2" charset="0"/>
                <a:ea typeface="Roboto" pitchFamily="34" charset="-122"/>
                <a:cs typeface="Roboto" pitchFamily="34" charset="-120"/>
              </a:rPr>
              <a:t>Косметика — это не магия, а наука, основанная на понимании биологических процессов кожи. Чем больше мы знаем о работе кожи, тем более осознанный выбор можем сделать.</a:t>
            </a:r>
            <a:endParaRPr lang="en-US" sz="155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147882"/>
            <a:ext cx="1103364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СПЕЦИФИЧЕСКИЕ КОСМЕТИЧЕСКИЕ ФОРМЫ</a:t>
            </a:r>
            <a:endParaRPr lang="en-US" sz="3900" dirty="0"/>
          </a:p>
        </p:txBody>
      </p:sp>
      <p:sp>
        <p:nvSpPr>
          <p:cNvPr id="3" name="Shape 1"/>
          <p:cNvSpPr/>
          <p:nvPr/>
        </p:nvSpPr>
        <p:spPr>
          <a:xfrm>
            <a:off x="793790" y="2164794"/>
            <a:ext cx="6422231" cy="1506736"/>
          </a:xfrm>
          <a:prstGeom prst="roundRect">
            <a:avLst>
              <a:gd name="adj" fmla="val 5532"/>
            </a:avLst>
          </a:prstGeom>
          <a:solidFill>
            <a:srgbClr val="FFFFFF">
              <a:alpha val="95000"/>
            </a:srgbClr>
          </a:solidFill>
          <a:ln w="22860">
            <a:solidFill>
              <a:srgbClr val="9CD4EA"/>
            </a:solidFill>
            <a:prstDash val="solid"/>
          </a:ln>
        </p:spPr>
        <p:txBody>
          <a:bodyPr/>
          <a:lstStyle/>
          <a:p>
            <a:endParaRPr lang="ru-RU"/>
          </a:p>
        </p:txBody>
      </p:sp>
      <p:sp>
        <p:nvSpPr>
          <p:cNvPr id="4" name="Text 2"/>
          <p:cNvSpPr/>
          <p:nvPr/>
        </p:nvSpPr>
        <p:spPr>
          <a:xfrm>
            <a:off x="1015008" y="238601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Пилинги</a:t>
            </a:r>
            <a:endParaRPr lang="en-US" sz="1950" dirty="0"/>
          </a:p>
        </p:txBody>
      </p:sp>
      <p:sp>
        <p:nvSpPr>
          <p:cNvPr id="5" name="Text 3"/>
          <p:cNvSpPr/>
          <p:nvPr/>
        </p:nvSpPr>
        <p:spPr>
          <a:xfrm>
            <a:off x="1015008" y="2815233"/>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Содержат кислоты (AHA, BHA, PHA)</a:t>
            </a:r>
            <a:br>
              <a:rPr lang="ru-RU"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или</a:t>
            </a:r>
            <a:r>
              <a:rPr lang="en-US" sz="1550" dirty="0">
                <a:solidFill>
                  <a:srgbClr val="3C3939"/>
                </a:solidFill>
                <a:latin typeface="Geologica Light" pitchFamily="2" charset="0"/>
                <a:ea typeface="Roboto" pitchFamily="34" charset="-122"/>
                <a:cs typeface="Roboto" pitchFamily="34" charset="-120"/>
              </a:rPr>
              <a:t> энзимы для отшелушивания</a:t>
            </a:r>
            <a:endParaRPr lang="en-US" sz="1550" dirty="0"/>
          </a:p>
        </p:txBody>
      </p:sp>
      <p:sp>
        <p:nvSpPr>
          <p:cNvPr id="6" name="Shape 4"/>
          <p:cNvSpPr/>
          <p:nvPr/>
        </p:nvSpPr>
        <p:spPr>
          <a:xfrm>
            <a:off x="7414379" y="2164794"/>
            <a:ext cx="6422231" cy="1506736"/>
          </a:xfrm>
          <a:prstGeom prst="roundRect">
            <a:avLst>
              <a:gd name="adj" fmla="val 5532"/>
            </a:avLst>
          </a:prstGeom>
          <a:solidFill>
            <a:srgbClr val="FFFFFF">
              <a:alpha val="95000"/>
            </a:srgbClr>
          </a:solidFill>
          <a:ln w="22860">
            <a:solidFill>
              <a:srgbClr val="9CD4EA"/>
            </a:solidFill>
            <a:prstDash val="solid"/>
          </a:ln>
        </p:spPr>
        <p:txBody>
          <a:bodyPr/>
          <a:lstStyle/>
          <a:p>
            <a:endParaRPr lang="ru-RU"/>
          </a:p>
        </p:txBody>
      </p:sp>
      <p:sp>
        <p:nvSpPr>
          <p:cNvPr id="7" name="Text 5"/>
          <p:cNvSpPr/>
          <p:nvPr/>
        </p:nvSpPr>
        <p:spPr>
          <a:xfrm>
            <a:off x="7635597" y="238601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Скрабы, гоммажи</a:t>
            </a:r>
            <a:endParaRPr lang="en-US" sz="1950" dirty="0"/>
          </a:p>
        </p:txBody>
      </p:sp>
      <p:sp>
        <p:nvSpPr>
          <p:cNvPr id="8" name="Text 6"/>
          <p:cNvSpPr/>
          <p:nvPr/>
        </p:nvSpPr>
        <p:spPr>
          <a:xfrm>
            <a:off x="7635597" y="2815233"/>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Содержат </a:t>
            </a:r>
            <a:r>
              <a:rPr lang="en-US" sz="1550" dirty="0" err="1">
                <a:solidFill>
                  <a:srgbClr val="3C3939"/>
                </a:solidFill>
                <a:latin typeface="Geologica Light" pitchFamily="2" charset="0"/>
                <a:ea typeface="Roboto" pitchFamily="34" charset="-122"/>
                <a:cs typeface="Roboto" pitchFamily="34" charset="-120"/>
              </a:rPr>
              <a:t>абразивные</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частицы</a:t>
            </a:r>
            <a:br>
              <a:rPr lang="ru-RU"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или</a:t>
            </a:r>
            <a:r>
              <a:rPr lang="en-US" sz="1550" dirty="0">
                <a:solidFill>
                  <a:srgbClr val="3C3939"/>
                </a:solidFill>
                <a:latin typeface="Geologica Light" pitchFamily="2" charset="0"/>
                <a:ea typeface="Roboto" pitchFamily="34" charset="-122"/>
                <a:cs typeface="Roboto" pitchFamily="34" charset="-120"/>
              </a:rPr>
              <a:t> полимеры для механического отшелушивания</a:t>
            </a:r>
            <a:endParaRPr lang="en-US" sz="1550" dirty="0"/>
          </a:p>
        </p:txBody>
      </p:sp>
      <p:sp>
        <p:nvSpPr>
          <p:cNvPr id="9" name="Shape 7"/>
          <p:cNvSpPr/>
          <p:nvPr/>
        </p:nvSpPr>
        <p:spPr>
          <a:xfrm>
            <a:off x="793790" y="3869888"/>
            <a:ext cx="6422231" cy="1506736"/>
          </a:xfrm>
          <a:prstGeom prst="roundRect">
            <a:avLst>
              <a:gd name="adj" fmla="val 5532"/>
            </a:avLst>
          </a:prstGeom>
          <a:solidFill>
            <a:srgbClr val="FFFFFF">
              <a:alpha val="95000"/>
            </a:srgbClr>
          </a:solidFill>
          <a:ln w="22860">
            <a:solidFill>
              <a:srgbClr val="9CD4EA"/>
            </a:solidFill>
            <a:prstDash val="solid"/>
          </a:ln>
        </p:spPr>
        <p:txBody>
          <a:bodyPr/>
          <a:lstStyle/>
          <a:p>
            <a:endParaRPr lang="ru-RU"/>
          </a:p>
        </p:txBody>
      </p:sp>
      <p:sp>
        <p:nvSpPr>
          <p:cNvPr id="10" name="Text 8"/>
          <p:cNvSpPr/>
          <p:nvPr/>
        </p:nvSpPr>
        <p:spPr>
          <a:xfrm>
            <a:off x="1015008" y="4091107"/>
            <a:ext cx="2628186"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Маски-пленки, скатки</a:t>
            </a:r>
            <a:endParaRPr lang="en-US" sz="1950" dirty="0"/>
          </a:p>
        </p:txBody>
      </p:sp>
      <p:sp>
        <p:nvSpPr>
          <p:cNvPr id="11" name="Text 9"/>
          <p:cNvSpPr/>
          <p:nvPr/>
        </p:nvSpPr>
        <p:spPr>
          <a:xfrm>
            <a:off x="1015008" y="4520327"/>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Содержат пленкообразующие полимеры, которые застывают и удаляются целиком</a:t>
            </a:r>
            <a:endParaRPr lang="en-US" sz="1550" dirty="0"/>
          </a:p>
        </p:txBody>
      </p:sp>
      <p:sp>
        <p:nvSpPr>
          <p:cNvPr id="12" name="Shape 10"/>
          <p:cNvSpPr/>
          <p:nvPr/>
        </p:nvSpPr>
        <p:spPr>
          <a:xfrm>
            <a:off x="7414379" y="3869888"/>
            <a:ext cx="6422231" cy="1506736"/>
          </a:xfrm>
          <a:prstGeom prst="roundRect">
            <a:avLst>
              <a:gd name="adj" fmla="val 5532"/>
            </a:avLst>
          </a:prstGeom>
          <a:solidFill>
            <a:srgbClr val="FFFFFF">
              <a:alpha val="95000"/>
            </a:srgbClr>
          </a:solidFill>
          <a:ln w="22860">
            <a:solidFill>
              <a:srgbClr val="9CD4EA"/>
            </a:solidFill>
            <a:prstDash val="solid"/>
          </a:ln>
        </p:spPr>
        <p:txBody>
          <a:bodyPr/>
          <a:lstStyle/>
          <a:p>
            <a:endParaRPr lang="ru-RU"/>
          </a:p>
        </p:txBody>
      </p:sp>
      <p:sp>
        <p:nvSpPr>
          <p:cNvPr id="13" name="Text 11"/>
          <p:cNvSpPr/>
          <p:nvPr/>
        </p:nvSpPr>
        <p:spPr>
          <a:xfrm>
            <a:off x="7635597" y="4091107"/>
            <a:ext cx="3371731"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Глиняные, пенящиеся маски</a:t>
            </a:r>
            <a:endParaRPr lang="en-US" sz="1950" dirty="0"/>
          </a:p>
        </p:txBody>
      </p:sp>
      <p:sp>
        <p:nvSpPr>
          <p:cNvPr id="14" name="Text 12"/>
          <p:cNvSpPr/>
          <p:nvPr/>
        </p:nvSpPr>
        <p:spPr>
          <a:xfrm>
            <a:off x="7635597" y="4520327"/>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Содержат глины или карбонаты </a:t>
            </a:r>
            <a:r>
              <a:rPr lang="en-US" sz="1550" dirty="0" err="1">
                <a:solidFill>
                  <a:srgbClr val="3C3939"/>
                </a:solidFill>
                <a:latin typeface="Geologica Light" pitchFamily="2" charset="0"/>
                <a:ea typeface="Roboto" pitchFamily="34" charset="-122"/>
                <a:cs typeface="Roboto" pitchFamily="34" charset="-120"/>
              </a:rPr>
              <a:t>для</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абсорбции</a:t>
            </a:r>
            <a:br>
              <a:rPr lang="ru-RU"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или</a:t>
            </a:r>
            <a:r>
              <a:rPr lang="en-US" sz="1550" dirty="0">
                <a:solidFill>
                  <a:srgbClr val="3C3939"/>
                </a:solidFill>
                <a:latin typeface="Geologica Light" pitchFamily="2" charset="0"/>
                <a:ea typeface="Roboto" pitchFamily="34" charset="-122"/>
                <a:cs typeface="Roboto" pitchFamily="34" charset="-120"/>
              </a:rPr>
              <a:t> газообразования</a:t>
            </a:r>
            <a:endParaRPr lang="en-US" sz="1550" dirty="0"/>
          </a:p>
        </p:txBody>
      </p:sp>
      <p:sp>
        <p:nvSpPr>
          <p:cNvPr id="15" name="Shape 13"/>
          <p:cNvSpPr/>
          <p:nvPr/>
        </p:nvSpPr>
        <p:spPr>
          <a:xfrm>
            <a:off x="793790" y="5574983"/>
            <a:ext cx="6422231" cy="1506736"/>
          </a:xfrm>
          <a:prstGeom prst="roundRect">
            <a:avLst>
              <a:gd name="adj" fmla="val 5532"/>
            </a:avLst>
          </a:prstGeom>
          <a:solidFill>
            <a:srgbClr val="FFFFFF">
              <a:alpha val="95000"/>
            </a:srgbClr>
          </a:solidFill>
          <a:ln w="22860">
            <a:solidFill>
              <a:srgbClr val="9CD4EA"/>
            </a:solidFill>
            <a:prstDash val="solid"/>
          </a:ln>
        </p:spPr>
        <p:txBody>
          <a:bodyPr/>
          <a:lstStyle/>
          <a:p>
            <a:endParaRPr lang="ru-RU"/>
          </a:p>
        </p:txBody>
      </p:sp>
      <p:sp>
        <p:nvSpPr>
          <p:cNvPr id="16" name="Text 14"/>
          <p:cNvSpPr/>
          <p:nvPr/>
        </p:nvSpPr>
        <p:spPr>
          <a:xfrm>
            <a:off x="1015008" y="5796201"/>
            <a:ext cx="4358521"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Автозагары, солнцезащитные кремы</a:t>
            </a:r>
            <a:endParaRPr lang="en-US" sz="1950" dirty="0"/>
          </a:p>
        </p:txBody>
      </p:sp>
      <p:sp>
        <p:nvSpPr>
          <p:cNvPr id="17" name="Text 15"/>
          <p:cNvSpPr/>
          <p:nvPr/>
        </p:nvSpPr>
        <p:spPr>
          <a:xfrm>
            <a:off x="1015008" y="6225421"/>
            <a:ext cx="597979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Содержат ДГА или УФ-фильтры соответственно</a:t>
            </a:r>
            <a:endParaRPr lang="en-US" sz="1550" dirty="0"/>
          </a:p>
        </p:txBody>
      </p:sp>
      <p:sp>
        <p:nvSpPr>
          <p:cNvPr id="18" name="Shape 16"/>
          <p:cNvSpPr/>
          <p:nvPr/>
        </p:nvSpPr>
        <p:spPr>
          <a:xfrm>
            <a:off x="7414379" y="5574983"/>
            <a:ext cx="6422231" cy="1506736"/>
          </a:xfrm>
          <a:prstGeom prst="roundRect">
            <a:avLst>
              <a:gd name="adj" fmla="val 5532"/>
            </a:avLst>
          </a:prstGeom>
          <a:solidFill>
            <a:srgbClr val="FFFFFF">
              <a:alpha val="95000"/>
            </a:srgbClr>
          </a:solidFill>
          <a:ln w="22860">
            <a:solidFill>
              <a:srgbClr val="9CD4EA"/>
            </a:solidFill>
            <a:prstDash val="solid"/>
          </a:ln>
        </p:spPr>
        <p:txBody>
          <a:bodyPr/>
          <a:lstStyle/>
          <a:p>
            <a:endParaRPr lang="ru-RU"/>
          </a:p>
        </p:txBody>
      </p:sp>
      <p:sp>
        <p:nvSpPr>
          <p:cNvPr id="19" name="Text 17"/>
          <p:cNvSpPr/>
          <p:nvPr/>
        </p:nvSpPr>
        <p:spPr>
          <a:xfrm>
            <a:off x="7635597" y="579620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Смесь масел</a:t>
            </a:r>
            <a:endParaRPr lang="en-US" sz="1950" dirty="0"/>
          </a:p>
        </p:txBody>
      </p:sp>
      <p:sp>
        <p:nvSpPr>
          <p:cNvPr id="20" name="Text 18"/>
          <p:cNvSpPr/>
          <p:nvPr/>
        </p:nvSpPr>
        <p:spPr>
          <a:xfrm>
            <a:off x="7635597" y="6225421"/>
            <a:ext cx="597979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Содержат </a:t>
            </a:r>
            <a:r>
              <a:rPr lang="en-US" sz="1550" dirty="0" err="1">
                <a:solidFill>
                  <a:srgbClr val="3C3939"/>
                </a:solidFill>
                <a:latin typeface="Geologica Light" pitchFamily="2" charset="0"/>
                <a:ea typeface="Roboto" pitchFamily="34" charset="-122"/>
                <a:cs typeface="Roboto" pitchFamily="34" charset="-120"/>
              </a:rPr>
              <a:t>только</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масла</a:t>
            </a:r>
            <a:br>
              <a:rPr lang="ru-RU" sz="1550" dirty="0">
                <a:solidFill>
                  <a:srgbClr val="3C3939"/>
                </a:solidFill>
                <a:latin typeface="Geologica Light" pitchFamily="2" charset="0"/>
                <a:ea typeface="Roboto" pitchFamily="34" charset="-122"/>
                <a:cs typeface="Roboto" pitchFamily="34" charset="-120"/>
              </a:rPr>
            </a:br>
            <a:r>
              <a:rPr lang="en-US" sz="1550" dirty="0">
                <a:solidFill>
                  <a:srgbClr val="3C3939"/>
                </a:solidFill>
                <a:latin typeface="Geologica Light" pitchFamily="2" charset="0"/>
                <a:ea typeface="Roboto" pitchFamily="34" charset="-122"/>
                <a:cs typeface="Roboto" pitchFamily="34" charset="-120"/>
              </a:rPr>
              <a:t>и </a:t>
            </a:r>
            <a:r>
              <a:rPr lang="en-US" sz="1550" dirty="0" err="1">
                <a:solidFill>
                  <a:srgbClr val="3C3939"/>
                </a:solidFill>
                <a:latin typeface="Geologica Light" pitchFamily="2" charset="0"/>
                <a:ea typeface="Roboto" pitchFamily="34" charset="-122"/>
                <a:cs typeface="Roboto" pitchFamily="34" charset="-120"/>
              </a:rPr>
              <a:t>жирорастворимыекомпоненты</a:t>
            </a:r>
            <a:r>
              <a:rPr lang="en-US" sz="1550" dirty="0">
                <a:solidFill>
                  <a:srgbClr val="3C3939"/>
                </a:solidFill>
                <a:latin typeface="Geologica Light" pitchFamily="2" charset="0"/>
                <a:ea typeface="Roboto" pitchFamily="34" charset="-122"/>
                <a:cs typeface="Roboto" pitchFamily="34" charset="-120"/>
              </a:rPr>
              <a:t> без воды</a:t>
            </a:r>
            <a:endParaRPr lang="en-US" sz="155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218492"/>
            <a:ext cx="879550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КАК ПОНЯТЬ РАЗНИЦУ ПО СОСТАВУ</a:t>
            </a:r>
            <a:endParaRPr lang="en-US" sz="3900" dirty="0"/>
          </a:p>
        </p:txBody>
      </p:sp>
      <p:sp>
        <p:nvSpPr>
          <p:cNvPr id="3" name="Text 1"/>
          <p:cNvSpPr/>
          <p:nvPr/>
        </p:nvSpPr>
        <p:spPr>
          <a:xfrm>
            <a:off x="793790" y="3314819"/>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Смотрим порядок компонентов!</a:t>
            </a:r>
            <a:endParaRPr lang="en-US" sz="1550" dirty="0"/>
          </a:p>
        </p:txBody>
      </p:sp>
      <p:sp>
        <p:nvSpPr>
          <p:cNvPr id="4" name="Text 2"/>
          <p:cNvSpPr/>
          <p:nvPr/>
        </p:nvSpPr>
        <p:spPr>
          <a:xfrm>
            <a:off x="793790" y="3810953"/>
            <a:ext cx="4921210" cy="635079"/>
          </a:xfrm>
          <a:prstGeom prst="rect">
            <a:avLst/>
          </a:prstGeom>
          <a:noFill/>
          <a:ln/>
        </p:spPr>
        <p:txBody>
          <a:bodyPr wrap="squar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обычно все компоненты указываются в порядке убывания, кроме тех, что меньше 1%</a:t>
            </a:r>
            <a:endParaRPr lang="en-US" sz="1550" dirty="0"/>
          </a:p>
        </p:txBody>
      </p:sp>
      <p:sp>
        <p:nvSpPr>
          <p:cNvPr id="5" name="Text 3"/>
          <p:cNvSpPr/>
          <p:nvPr/>
        </p:nvSpPr>
        <p:spPr>
          <a:xfrm>
            <a:off x="793790" y="4624626"/>
            <a:ext cx="6279356" cy="317540"/>
          </a:xfrm>
          <a:prstGeom prst="rect">
            <a:avLst/>
          </a:prstGeom>
          <a:noFill/>
          <a:ln/>
        </p:spPr>
        <p:txBody>
          <a:bodyPr wrap="none" lIns="0" tIns="0" rIns="0" bIns="0" rtlCol="0" anchor="t"/>
          <a:lstStyle/>
          <a:p>
            <a:pPr marL="0" indent="0" algn="l">
              <a:lnSpc>
                <a:spcPts val="2500"/>
              </a:lnSpc>
              <a:buNone/>
            </a:pPr>
            <a:endParaRPr lang="en-US" sz="1550" dirty="0"/>
          </a:p>
        </p:txBody>
      </p:sp>
      <p:sp>
        <p:nvSpPr>
          <p:cNvPr id="6" name="Text 4"/>
          <p:cNvSpPr/>
          <p:nvPr/>
        </p:nvSpPr>
        <p:spPr>
          <a:xfrm>
            <a:off x="7564874" y="333458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Geologica Light" pitchFamily="2" charset="0"/>
                <a:ea typeface="Raleway" pitchFamily="34" charset="-122"/>
                <a:cs typeface="Raleway" pitchFamily="34" charset="-120"/>
              </a:rPr>
              <a:t>Ключевые маркеры:</a:t>
            </a:r>
            <a:endParaRPr lang="en-US" sz="1950" dirty="0"/>
          </a:p>
        </p:txBody>
      </p:sp>
      <p:sp>
        <p:nvSpPr>
          <p:cNvPr id="7" name="Text 5"/>
          <p:cNvSpPr/>
          <p:nvPr/>
        </p:nvSpPr>
        <p:spPr>
          <a:xfrm>
            <a:off x="7564874" y="384309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Эмульсии: эмульгаторы + масла</a:t>
            </a:r>
            <a:endParaRPr lang="en-US" sz="1550" dirty="0"/>
          </a:p>
        </p:txBody>
      </p:sp>
      <p:sp>
        <p:nvSpPr>
          <p:cNvPr id="8" name="Text 6"/>
          <p:cNvSpPr/>
          <p:nvPr/>
        </p:nvSpPr>
        <p:spPr>
          <a:xfrm>
            <a:off x="7564874" y="4230053"/>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Гели: полимеры + нейтрализаторы</a:t>
            </a:r>
            <a:endParaRPr lang="en-US" sz="1550" dirty="0"/>
          </a:p>
        </p:txBody>
      </p:sp>
      <p:sp>
        <p:nvSpPr>
          <p:cNvPr id="9" name="Text 7"/>
          <p:cNvSpPr/>
          <p:nvPr/>
        </p:nvSpPr>
        <p:spPr>
          <a:xfrm>
            <a:off x="7564874" y="4617006"/>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Очищающие: ПАВы на первых местах</a:t>
            </a:r>
            <a:endParaRPr lang="en-US" sz="1550" dirty="0"/>
          </a:p>
        </p:txBody>
      </p:sp>
      <p:sp>
        <p:nvSpPr>
          <p:cNvPr id="10" name="Text 8"/>
          <p:cNvSpPr/>
          <p:nvPr/>
        </p:nvSpPr>
        <p:spPr>
          <a:xfrm>
            <a:off x="7564874" y="5003959"/>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Водные: вода + растворители</a:t>
            </a:r>
            <a:endParaRPr lang="en-US" sz="1550" dirty="0"/>
          </a:p>
        </p:txBody>
      </p:sp>
      <p:sp>
        <p:nvSpPr>
          <p:cNvPr id="11" name="Text 9"/>
          <p:cNvSpPr/>
          <p:nvPr/>
        </p:nvSpPr>
        <p:spPr>
          <a:xfrm>
            <a:off x="793790" y="6376154"/>
            <a:ext cx="13042821" cy="396954"/>
          </a:xfrm>
          <a:prstGeom prst="rect">
            <a:avLst/>
          </a:prstGeom>
          <a:noFill/>
          <a:ln/>
        </p:spPr>
        <p:txBody>
          <a:bodyPr wrap="none" lIns="0" tIns="0" rIns="0" bIns="0" rtlCol="0" anchor="t"/>
          <a:lstStyle/>
          <a:p>
            <a:pPr marL="0" indent="0" algn="l">
              <a:lnSpc>
                <a:spcPts val="3100"/>
              </a:lnSpc>
              <a:buNone/>
            </a:pPr>
            <a:r>
              <a:rPr lang="en-US" sz="1950" b="1" dirty="0">
                <a:solidFill>
                  <a:srgbClr val="3C3939"/>
                </a:solidFill>
                <a:latin typeface="Geologica Light" pitchFamily="2" charset="0"/>
                <a:ea typeface="Roboto" pitchFamily="34" charset="-122"/>
                <a:cs typeface="Roboto" pitchFamily="34" charset="-120"/>
              </a:rPr>
              <a:t>Обращаем внимание на наличие или отсутствие ключевых компонентов, определяющих форму средства</a:t>
            </a:r>
            <a:endParaRPr lang="en-US" sz="195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535436"/>
            <a:ext cx="930163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Эмульсия — основа кремов и флюидов</a:t>
            </a:r>
            <a:endParaRPr lang="en-US" sz="3900" dirty="0"/>
          </a:p>
        </p:txBody>
      </p:sp>
      <p:sp>
        <p:nvSpPr>
          <p:cNvPr id="3" name="Shape 1"/>
          <p:cNvSpPr/>
          <p:nvPr/>
        </p:nvSpPr>
        <p:spPr>
          <a:xfrm>
            <a:off x="793790" y="3552349"/>
            <a:ext cx="4215289" cy="2141815"/>
          </a:xfrm>
          <a:prstGeom prst="roundRect">
            <a:avLst>
              <a:gd name="adj" fmla="val 5123"/>
            </a:avLst>
          </a:prstGeom>
          <a:solidFill>
            <a:srgbClr val="FFFFFF">
              <a:alpha val="95000"/>
            </a:srgbClr>
          </a:solidFill>
          <a:ln w="22860">
            <a:solidFill>
              <a:srgbClr val="9CD4EA"/>
            </a:solidFill>
            <a:prstDash val="solid"/>
          </a:ln>
        </p:spPr>
        <p:txBody>
          <a:bodyPr/>
          <a:lstStyle/>
          <a:p>
            <a:endParaRPr lang="ru-RU"/>
          </a:p>
        </p:txBody>
      </p:sp>
      <p:sp>
        <p:nvSpPr>
          <p:cNvPr id="4" name="Shape 2"/>
          <p:cNvSpPr/>
          <p:nvPr/>
        </p:nvSpPr>
        <p:spPr>
          <a:xfrm>
            <a:off x="770930" y="3552349"/>
            <a:ext cx="91440" cy="2141815"/>
          </a:xfrm>
          <a:prstGeom prst="roundRect">
            <a:avLst>
              <a:gd name="adj" fmla="val 91163"/>
            </a:avLst>
          </a:prstGeom>
          <a:solidFill>
            <a:srgbClr val="9CD4EA"/>
          </a:solidFill>
          <a:ln/>
        </p:spPr>
        <p:txBody>
          <a:bodyPr/>
          <a:lstStyle/>
          <a:p>
            <a:endParaRPr lang="ru-RU"/>
          </a:p>
        </p:txBody>
      </p:sp>
      <p:sp>
        <p:nvSpPr>
          <p:cNvPr id="5" name="Text 3"/>
          <p:cNvSpPr/>
          <p:nvPr/>
        </p:nvSpPr>
        <p:spPr>
          <a:xfrm>
            <a:off x="1083588" y="377356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Что такое эмульсия?</a:t>
            </a:r>
            <a:endParaRPr lang="en-US" sz="1950" dirty="0"/>
          </a:p>
        </p:txBody>
      </p:sp>
      <p:sp>
        <p:nvSpPr>
          <p:cNvPr id="6" name="Text 4"/>
          <p:cNvSpPr/>
          <p:nvPr/>
        </p:nvSpPr>
        <p:spPr>
          <a:xfrm>
            <a:off x="1083588" y="4202787"/>
            <a:ext cx="3704273"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Это стабильная смесь воды и масел, удерживаемая вместе эмульгаторами.</a:t>
            </a:r>
            <a:endParaRPr lang="en-US" sz="1550" dirty="0"/>
          </a:p>
        </p:txBody>
      </p:sp>
      <p:sp>
        <p:nvSpPr>
          <p:cNvPr id="7" name="Shape 5"/>
          <p:cNvSpPr/>
          <p:nvPr/>
        </p:nvSpPr>
        <p:spPr>
          <a:xfrm>
            <a:off x="5207437" y="3552349"/>
            <a:ext cx="4215408" cy="2141815"/>
          </a:xfrm>
          <a:prstGeom prst="roundRect">
            <a:avLst>
              <a:gd name="adj" fmla="val 5123"/>
            </a:avLst>
          </a:prstGeom>
          <a:solidFill>
            <a:srgbClr val="FFFFFF">
              <a:alpha val="95000"/>
            </a:srgbClr>
          </a:solidFill>
          <a:ln w="22860">
            <a:solidFill>
              <a:srgbClr val="9CD4EA"/>
            </a:solidFill>
            <a:prstDash val="solid"/>
          </a:ln>
        </p:spPr>
        <p:txBody>
          <a:bodyPr/>
          <a:lstStyle/>
          <a:p>
            <a:endParaRPr lang="ru-RU"/>
          </a:p>
        </p:txBody>
      </p:sp>
      <p:sp>
        <p:nvSpPr>
          <p:cNvPr id="8" name="Shape 6"/>
          <p:cNvSpPr/>
          <p:nvPr/>
        </p:nvSpPr>
        <p:spPr>
          <a:xfrm>
            <a:off x="5184577" y="3552349"/>
            <a:ext cx="91440" cy="2141815"/>
          </a:xfrm>
          <a:prstGeom prst="roundRect">
            <a:avLst>
              <a:gd name="adj" fmla="val 91163"/>
            </a:avLst>
          </a:prstGeom>
          <a:solidFill>
            <a:srgbClr val="9CD4EA"/>
          </a:solidFill>
          <a:ln/>
        </p:spPr>
        <p:txBody>
          <a:bodyPr/>
          <a:lstStyle/>
          <a:p>
            <a:endParaRPr lang="ru-RU"/>
          </a:p>
        </p:txBody>
      </p:sp>
      <p:sp>
        <p:nvSpPr>
          <p:cNvPr id="9" name="Text 7"/>
          <p:cNvSpPr/>
          <p:nvPr/>
        </p:nvSpPr>
        <p:spPr>
          <a:xfrm>
            <a:off x="5497235" y="3773567"/>
            <a:ext cx="3394710"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Визуальные характеристики</a:t>
            </a:r>
            <a:endParaRPr lang="en-US" sz="1950" dirty="0"/>
          </a:p>
        </p:txBody>
      </p:sp>
      <p:sp>
        <p:nvSpPr>
          <p:cNvPr id="10" name="Text 8"/>
          <p:cNvSpPr/>
          <p:nvPr/>
        </p:nvSpPr>
        <p:spPr>
          <a:xfrm>
            <a:off x="5497235" y="4202787"/>
            <a:ext cx="3704392"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Эмульсии проявляются в виде непрозрачных текстур, таких как кремы, молочко и флюиды.</a:t>
            </a:r>
            <a:endParaRPr lang="en-US" sz="1550" dirty="0"/>
          </a:p>
        </p:txBody>
      </p:sp>
      <p:sp>
        <p:nvSpPr>
          <p:cNvPr id="11" name="Shape 9"/>
          <p:cNvSpPr/>
          <p:nvPr/>
        </p:nvSpPr>
        <p:spPr>
          <a:xfrm>
            <a:off x="9621203" y="3552349"/>
            <a:ext cx="4215289" cy="2141815"/>
          </a:xfrm>
          <a:prstGeom prst="roundRect">
            <a:avLst>
              <a:gd name="adj" fmla="val 5123"/>
            </a:avLst>
          </a:prstGeom>
          <a:solidFill>
            <a:srgbClr val="FFFFFF">
              <a:alpha val="95000"/>
            </a:srgbClr>
          </a:solidFill>
          <a:ln w="22860">
            <a:solidFill>
              <a:srgbClr val="9CD4EA"/>
            </a:solidFill>
            <a:prstDash val="solid"/>
          </a:ln>
        </p:spPr>
        <p:txBody>
          <a:bodyPr/>
          <a:lstStyle/>
          <a:p>
            <a:endParaRPr lang="ru-RU"/>
          </a:p>
        </p:txBody>
      </p:sp>
      <p:sp>
        <p:nvSpPr>
          <p:cNvPr id="12" name="Shape 10"/>
          <p:cNvSpPr/>
          <p:nvPr/>
        </p:nvSpPr>
        <p:spPr>
          <a:xfrm>
            <a:off x="9598343" y="3552349"/>
            <a:ext cx="91440" cy="2141815"/>
          </a:xfrm>
          <a:prstGeom prst="roundRect">
            <a:avLst>
              <a:gd name="adj" fmla="val 91163"/>
            </a:avLst>
          </a:prstGeom>
          <a:solidFill>
            <a:srgbClr val="9CD4EA"/>
          </a:solidFill>
          <a:ln/>
        </p:spPr>
        <p:txBody>
          <a:bodyPr/>
          <a:lstStyle/>
          <a:p>
            <a:endParaRPr lang="ru-RU"/>
          </a:p>
        </p:txBody>
      </p:sp>
      <p:sp>
        <p:nvSpPr>
          <p:cNvPr id="13" name="Text 11"/>
          <p:cNvSpPr/>
          <p:nvPr/>
        </p:nvSpPr>
        <p:spPr>
          <a:xfrm>
            <a:off x="9911001" y="377356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Важность в уходе</a:t>
            </a:r>
            <a:endParaRPr lang="en-US" sz="1950" dirty="0"/>
          </a:p>
        </p:txBody>
      </p:sp>
      <p:sp>
        <p:nvSpPr>
          <p:cNvPr id="14" name="Text 12"/>
          <p:cNvSpPr/>
          <p:nvPr/>
        </p:nvSpPr>
        <p:spPr>
          <a:xfrm>
            <a:off x="9911001" y="4202787"/>
            <a:ext cx="3704273"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Эмульсии составляют основу большинства уходовых средств, от увлажняющих кремов до продуктов с SPF защитой.</a:t>
            </a:r>
            <a:endParaRPr lang="en-US" sz="155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024FF-ECCB-EFD5-E267-C3537F1C6753}"/>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84D0EAFF-B256-5BDE-1B24-312CB408B604}"/>
              </a:ext>
            </a:extLst>
          </p:cNvPr>
          <p:cNvSpPr/>
          <p:nvPr/>
        </p:nvSpPr>
        <p:spPr>
          <a:xfrm>
            <a:off x="651660" y="1416487"/>
            <a:ext cx="1120675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O/W и W/O — разница не только в ощущениях</a:t>
            </a:r>
            <a:endParaRPr lang="en-US" sz="3900" dirty="0"/>
          </a:p>
        </p:txBody>
      </p:sp>
      <p:sp>
        <p:nvSpPr>
          <p:cNvPr id="3" name="Shape 1">
            <a:extLst>
              <a:ext uri="{FF2B5EF4-FFF2-40B4-BE49-F238E27FC236}">
                <a16:creationId xmlns:a16="http://schemas.microsoft.com/office/drawing/2014/main" id="{DE8AC94C-B7CE-6126-85B8-A583BF4DF72D}"/>
              </a:ext>
            </a:extLst>
          </p:cNvPr>
          <p:cNvSpPr/>
          <p:nvPr/>
        </p:nvSpPr>
        <p:spPr>
          <a:xfrm>
            <a:off x="697380" y="3169768"/>
            <a:ext cx="6422231" cy="2141815"/>
          </a:xfrm>
          <a:prstGeom prst="roundRect">
            <a:avLst>
              <a:gd name="adj" fmla="val 5123"/>
            </a:avLst>
          </a:prstGeom>
          <a:solidFill>
            <a:srgbClr val="FFFFFF">
              <a:alpha val="95000"/>
            </a:srgbClr>
          </a:solidFill>
          <a:ln w="22860">
            <a:solidFill>
              <a:srgbClr val="9CD4EA"/>
            </a:solidFill>
            <a:prstDash val="solid"/>
          </a:ln>
        </p:spPr>
        <p:txBody>
          <a:bodyPr/>
          <a:lstStyle/>
          <a:p>
            <a:endParaRPr lang="ru-RU"/>
          </a:p>
        </p:txBody>
      </p:sp>
      <p:sp>
        <p:nvSpPr>
          <p:cNvPr id="4" name="Shape 2">
            <a:extLst>
              <a:ext uri="{FF2B5EF4-FFF2-40B4-BE49-F238E27FC236}">
                <a16:creationId xmlns:a16="http://schemas.microsoft.com/office/drawing/2014/main" id="{7F497992-36E7-8983-A5BF-476AA8F9F4C1}"/>
              </a:ext>
            </a:extLst>
          </p:cNvPr>
          <p:cNvSpPr/>
          <p:nvPr/>
        </p:nvSpPr>
        <p:spPr>
          <a:xfrm>
            <a:off x="674520" y="3169768"/>
            <a:ext cx="91440" cy="2141815"/>
          </a:xfrm>
          <a:prstGeom prst="roundRect">
            <a:avLst>
              <a:gd name="adj" fmla="val 91163"/>
            </a:avLst>
          </a:prstGeom>
          <a:solidFill>
            <a:srgbClr val="9CD4EA"/>
          </a:solidFill>
          <a:ln/>
        </p:spPr>
        <p:txBody>
          <a:bodyPr/>
          <a:lstStyle/>
          <a:p>
            <a:endParaRPr lang="ru-RU"/>
          </a:p>
        </p:txBody>
      </p:sp>
      <p:sp>
        <p:nvSpPr>
          <p:cNvPr id="5" name="Text 3">
            <a:extLst>
              <a:ext uri="{FF2B5EF4-FFF2-40B4-BE49-F238E27FC236}">
                <a16:creationId xmlns:a16="http://schemas.microsoft.com/office/drawing/2014/main" id="{ED4D00D4-53D8-959D-7186-C4E22275B44F}"/>
              </a:ext>
            </a:extLst>
          </p:cNvPr>
          <p:cNvSpPr/>
          <p:nvPr/>
        </p:nvSpPr>
        <p:spPr>
          <a:xfrm>
            <a:off x="987178" y="3390987"/>
            <a:ext cx="3763089"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Эмульсии "Масло в воде" (O/W)</a:t>
            </a:r>
            <a:endParaRPr lang="en-US" sz="1950" dirty="0"/>
          </a:p>
        </p:txBody>
      </p:sp>
      <p:sp>
        <p:nvSpPr>
          <p:cNvPr id="6" name="Text 4">
            <a:extLst>
              <a:ext uri="{FF2B5EF4-FFF2-40B4-BE49-F238E27FC236}">
                <a16:creationId xmlns:a16="http://schemas.microsoft.com/office/drawing/2014/main" id="{73D49E8A-2300-F63C-498A-99D90587B0E5}"/>
              </a:ext>
            </a:extLst>
          </p:cNvPr>
          <p:cNvSpPr/>
          <p:nvPr/>
        </p:nvSpPr>
        <p:spPr>
          <a:xfrm>
            <a:off x="987178" y="3820207"/>
            <a:ext cx="5911215" cy="95261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Эти эмульсии легкие по текстуре, быстро впитываются кожей и не оставляют жирного блеска. Они идеально подходят для повседневного использования.</a:t>
            </a:r>
            <a:endParaRPr lang="en-US" sz="1550" dirty="0"/>
          </a:p>
        </p:txBody>
      </p:sp>
      <p:sp>
        <p:nvSpPr>
          <p:cNvPr id="11" name="Text 9">
            <a:extLst>
              <a:ext uri="{FF2B5EF4-FFF2-40B4-BE49-F238E27FC236}">
                <a16:creationId xmlns:a16="http://schemas.microsoft.com/office/drawing/2014/main" id="{41C53B65-1B82-55BC-8051-5C4F3C2E14E8}"/>
              </a:ext>
            </a:extLst>
          </p:cNvPr>
          <p:cNvSpPr/>
          <p:nvPr/>
        </p:nvSpPr>
        <p:spPr>
          <a:xfrm>
            <a:off x="674520" y="6726317"/>
            <a:ext cx="13042821" cy="635079"/>
          </a:xfrm>
          <a:prstGeom prst="rect">
            <a:avLst/>
          </a:prstGeom>
          <a:noFill/>
          <a:ln/>
        </p:spPr>
        <p:txBody>
          <a:bodyPr wrap="squar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Выбор подходящего типа эмульсии зависит от вашего типа кожи, предполагаемой зоны применения и конкретной цели, которую вы хотите достичь с помощью продукта.</a:t>
            </a:r>
            <a:endParaRPr lang="en-US" sz="1550" dirty="0"/>
          </a:p>
        </p:txBody>
      </p:sp>
      <p:pic>
        <p:nvPicPr>
          <p:cNvPr id="8194" name="Picture 2">
            <a:extLst>
              <a:ext uri="{FF2B5EF4-FFF2-40B4-BE49-F238E27FC236}">
                <a16:creationId xmlns:a16="http://schemas.microsoft.com/office/drawing/2014/main" id="{85EC1ABA-B837-9459-760E-93E33EF71C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3986" y="2216728"/>
            <a:ext cx="4328342" cy="4159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423838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51660" y="1139559"/>
            <a:ext cx="1120675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O/W и W/O — разница не только в ощущениях</a:t>
            </a:r>
            <a:endParaRPr lang="en-US" sz="3900" dirty="0"/>
          </a:p>
        </p:txBody>
      </p:sp>
      <p:sp>
        <p:nvSpPr>
          <p:cNvPr id="7" name="Shape 5"/>
          <p:cNvSpPr/>
          <p:nvPr/>
        </p:nvSpPr>
        <p:spPr>
          <a:xfrm>
            <a:off x="697380" y="3172069"/>
            <a:ext cx="6422231" cy="2141815"/>
          </a:xfrm>
          <a:prstGeom prst="roundRect">
            <a:avLst>
              <a:gd name="adj" fmla="val 5123"/>
            </a:avLst>
          </a:prstGeom>
          <a:solidFill>
            <a:srgbClr val="FFFFFF">
              <a:alpha val="95000"/>
            </a:srgbClr>
          </a:solidFill>
          <a:ln w="22860">
            <a:solidFill>
              <a:srgbClr val="9CD4EA"/>
            </a:solidFill>
            <a:prstDash val="solid"/>
          </a:ln>
        </p:spPr>
        <p:txBody>
          <a:bodyPr/>
          <a:lstStyle/>
          <a:p>
            <a:endParaRPr lang="ru-RU"/>
          </a:p>
        </p:txBody>
      </p:sp>
      <p:sp>
        <p:nvSpPr>
          <p:cNvPr id="8" name="Shape 6"/>
          <p:cNvSpPr/>
          <p:nvPr/>
        </p:nvSpPr>
        <p:spPr>
          <a:xfrm>
            <a:off x="674520" y="3172069"/>
            <a:ext cx="91440" cy="2141815"/>
          </a:xfrm>
          <a:prstGeom prst="roundRect">
            <a:avLst>
              <a:gd name="adj" fmla="val 91163"/>
            </a:avLst>
          </a:prstGeom>
          <a:solidFill>
            <a:srgbClr val="9CD4EA"/>
          </a:solidFill>
          <a:ln/>
        </p:spPr>
        <p:txBody>
          <a:bodyPr/>
          <a:lstStyle/>
          <a:p>
            <a:endParaRPr lang="ru-RU"/>
          </a:p>
        </p:txBody>
      </p:sp>
      <p:sp>
        <p:nvSpPr>
          <p:cNvPr id="9" name="Text 7"/>
          <p:cNvSpPr/>
          <p:nvPr/>
        </p:nvSpPr>
        <p:spPr>
          <a:xfrm>
            <a:off x="987178" y="3393288"/>
            <a:ext cx="3720941"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Эмульсии "Вода в масле" (W/O)</a:t>
            </a:r>
            <a:endParaRPr lang="en-US" sz="1950" dirty="0"/>
          </a:p>
        </p:txBody>
      </p:sp>
      <p:sp>
        <p:nvSpPr>
          <p:cNvPr id="10" name="Text 8"/>
          <p:cNvSpPr/>
          <p:nvPr/>
        </p:nvSpPr>
        <p:spPr>
          <a:xfrm>
            <a:off x="987178" y="3822508"/>
            <a:ext cx="5911215"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Напротив, эти эмульсии более плотные и жирные. Они создают на коже защитный барьер и более устойчивы к смыванию, что делает их подходящими для интенсивного ухода.</a:t>
            </a:r>
            <a:endParaRPr lang="en-US" sz="1550" dirty="0"/>
          </a:p>
        </p:txBody>
      </p:sp>
      <p:sp>
        <p:nvSpPr>
          <p:cNvPr id="11" name="Text 9"/>
          <p:cNvSpPr/>
          <p:nvPr/>
        </p:nvSpPr>
        <p:spPr>
          <a:xfrm>
            <a:off x="674520" y="6726317"/>
            <a:ext cx="13042821" cy="635079"/>
          </a:xfrm>
          <a:prstGeom prst="rect">
            <a:avLst/>
          </a:prstGeom>
          <a:noFill/>
          <a:ln/>
        </p:spPr>
        <p:txBody>
          <a:bodyPr wrap="squar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Выбор подходящего типа эмульсии зависит от вашего типа кожи, предполагаемой зоны применения и конкретной цели, которую вы хотите достичь с помощью продукта.</a:t>
            </a:r>
            <a:endParaRPr lang="en-US" sz="1550" dirty="0"/>
          </a:p>
        </p:txBody>
      </p:sp>
      <p:pic>
        <p:nvPicPr>
          <p:cNvPr id="8194" name="Picture 2">
            <a:extLst>
              <a:ext uri="{FF2B5EF4-FFF2-40B4-BE49-F238E27FC236}">
                <a16:creationId xmlns:a16="http://schemas.microsoft.com/office/drawing/2014/main" id="{C57C6F4F-1D43-01F6-7F66-3FD06AEB7F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0241" y="2292430"/>
            <a:ext cx="4065105" cy="39066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834101" y="1197609"/>
            <a:ext cx="943653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Ламеллярная эмульсия: имитация кожи</a:t>
            </a:r>
            <a:endParaRPr lang="en-US" sz="3900" dirty="0"/>
          </a:p>
        </p:txBody>
      </p:sp>
      <p:pic>
        <p:nvPicPr>
          <p:cNvPr id="3" name="Image 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497" y="3600546"/>
            <a:ext cx="799487" cy="799487"/>
          </a:xfrm>
          <a:prstGeom prst="rect">
            <a:avLst/>
          </a:prstGeom>
        </p:spPr>
      </p:pic>
      <p:sp>
        <p:nvSpPr>
          <p:cNvPr id="4" name="Text 1"/>
          <p:cNvSpPr/>
          <p:nvPr/>
        </p:nvSpPr>
        <p:spPr>
          <a:xfrm>
            <a:off x="1916429" y="3152061"/>
            <a:ext cx="3426013"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Имитация липидного барьера</a:t>
            </a:r>
            <a:endParaRPr lang="en-US" sz="1950" dirty="0"/>
          </a:p>
        </p:txBody>
      </p:sp>
      <p:sp>
        <p:nvSpPr>
          <p:cNvPr id="5" name="Text 2"/>
          <p:cNvSpPr/>
          <p:nvPr/>
        </p:nvSpPr>
        <p:spPr>
          <a:xfrm>
            <a:off x="1916430" y="3581281"/>
            <a:ext cx="4750712" cy="1012150"/>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Строение ламеллярной эмульсии очень похоже на естественный липидный барьер кожи, обеспечивая высокую совместимость.</a:t>
            </a:r>
            <a:endParaRPr lang="en-US" sz="1550" dirty="0"/>
          </a:p>
        </p:txBody>
      </p:sp>
      <p:pic>
        <p:nvPicPr>
          <p:cNvPr id="9" name="Imag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300" y="6163627"/>
            <a:ext cx="799487" cy="799487"/>
          </a:xfrm>
          <a:prstGeom prst="rect">
            <a:avLst/>
          </a:prstGeom>
        </p:spPr>
      </p:pic>
      <p:sp>
        <p:nvSpPr>
          <p:cNvPr id="10" name="Text 5"/>
          <p:cNvSpPr/>
          <p:nvPr/>
        </p:nvSpPr>
        <p:spPr>
          <a:xfrm>
            <a:off x="1916429" y="5734406"/>
            <a:ext cx="3169563"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Биомиметичная структура</a:t>
            </a:r>
            <a:endParaRPr lang="en-US" sz="1950" dirty="0"/>
          </a:p>
        </p:txBody>
      </p:sp>
      <p:sp>
        <p:nvSpPr>
          <p:cNvPr id="11" name="Text 6"/>
          <p:cNvSpPr/>
          <p:nvPr/>
        </p:nvSpPr>
        <p:spPr>
          <a:xfrm>
            <a:off x="1916430" y="6163627"/>
            <a:ext cx="4387810" cy="1229320"/>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Формирует биомиметичную структуру, которая «узнаваема» кожей, способствуя её естественному функционированию.</a:t>
            </a:r>
            <a:endParaRPr lang="en-US" sz="1550" dirty="0"/>
          </a:p>
        </p:txBody>
      </p:sp>
      <p:pic>
        <p:nvPicPr>
          <p:cNvPr id="16" name="Picture 2">
            <a:extLst>
              <a:ext uri="{FF2B5EF4-FFF2-40B4-BE49-F238E27FC236}">
                <a16:creationId xmlns:a16="http://schemas.microsoft.com/office/drawing/2014/main" id="{E9FFE331-8672-B6D0-7A38-AF611B1551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4691" y="2079720"/>
            <a:ext cx="3383794" cy="276499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0A3AF4EC-CA24-CFC2-D351-3B55DC4717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10334" y="4671492"/>
            <a:ext cx="5595507" cy="29842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AEC15-B4C2-15D0-E7E6-AF94EA79B047}"/>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AEF991E4-BAD3-1BB9-4F54-DEE22339178C}"/>
              </a:ext>
            </a:extLst>
          </p:cNvPr>
          <p:cNvSpPr/>
          <p:nvPr/>
        </p:nvSpPr>
        <p:spPr>
          <a:xfrm>
            <a:off x="793790" y="1072213"/>
            <a:ext cx="943653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Ламеллярная эмульсия: </a:t>
            </a:r>
            <a:r>
              <a:rPr lang="en-US" sz="3900" dirty="0" err="1">
                <a:solidFill>
                  <a:srgbClr val="1B1B27"/>
                </a:solidFill>
                <a:latin typeface="Geologica Light" pitchFamily="2" charset="0"/>
                <a:ea typeface="Raleway" pitchFamily="34" charset="-122"/>
                <a:cs typeface="Raleway" pitchFamily="34" charset="-120"/>
              </a:rPr>
              <a:t>имитация</a:t>
            </a:r>
            <a:r>
              <a:rPr lang="en-US" sz="3900" dirty="0">
                <a:solidFill>
                  <a:srgbClr val="1B1B27"/>
                </a:solidFill>
                <a:latin typeface="Geologica Light" pitchFamily="2" charset="0"/>
                <a:ea typeface="Raleway" pitchFamily="34" charset="-122"/>
                <a:cs typeface="Raleway" pitchFamily="34" charset="-120"/>
              </a:rPr>
              <a:t> </a:t>
            </a:r>
            <a:r>
              <a:rPr lang="en-US" sz="3900" dirty="0" err="1">
                <a:solidFill>
                  <a:srgbClr val="1B1B27"/>
                </a:solidFill>
                <a:latin typeface="Geologica Light" pitchFamily="2" charset="0"/>
                <a:ea typeface="Raleway" pitchFamily="34" charset="-122"/>
                <a:cs typeface="Raleway" pitchFamily="34" charset="-120"/>
              </a:rPr>
              <a:t>кожи</a:t>
            </a:r>
            <a:endParaRPr lang="en-US" sz="3900" dirty="0"/>
          </a:p>
        </p:txBody>
      </p:sp>
      <p:grpSp>
        <p:nvGrpSpPr>
          <p:cNvPr id="15" name="Группа 14">
            <a:extLst>
              <a:ext uri="{FF2B5EF4-FFF2-40B4-BE49-F238E27FC236}">
                <a16:creationId xmlns:a16="http://schemas.microsoft.com/office/drawing/2014/main" id="{3370989B-63FC-78D2-A23A-FDC8831C89D6}"/>
              </a:ext>
            </a:extLst>
          </p:cNvPr>
          <p:cNvGrpSpPr/>
          <p:nvPr/>
        </p:nvGrpSpPr>
        <p:grpSpPr>
          <a:xfrm>
            <a:off x="793790" y="2805697"/>
            <a:ext cx="6000236" cy="4293156"/>
            <a:chOff x="7784166" y="3152061"/>
            <a:chExt cx="6000236" cy="4293156"/>
          </a:xfrm>
        </p:grpSpPr>
        <p:pic>
          <p:nvPicPr>
            <p:cNvPr id="6" name="Image 1">
              <a:extLst>
                <a:ext uri="{FF2B5EF4-FFF2-40B4-BE49-F238E27FC236}">
                  <a16:creationId xmlns:a16="http://schemas.microsoft.com/office/drawing/2014/main" id="{4648AC70-E55D-33AA-9453-E8F0F5B786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9021" y="3643298"/>
              <a:ext cx="752056" cy="778379"/>
            </a:xfrm>
            <a:prstGeom prst="rect">
              <a:avLst/>
            </a:prstGeom>
          </p:spPr>
        </p:pic>
        <p:sp>
          <p:nvSpPr>
            <p:cNvPr id="7" name="Text 3">
              <a:extLst>
                <a:ext uri="{FF2B5EF4-FFF2-40B4-BE49-F238E27FC236}">
                  <a16:creationId xmlns:a16="http://schemas.microsoft.com/office/drawing/2014/main" id="{7960E3F1-73DB-AD1A-BA1A-879489ED0E48}"/>
                </a:ext>
              </a:extLst>
            </p:cNvPr>
            <p:cNvSpPr/>
            <p:nvPr/>
          </p:nvSpPr>
          <p:spPr>
            <a:xfrm>
              <a:off x="8831521" y="3152061"/>
              <a:ext cx="4336494"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Усиленная защита и проникновение</a:t>
              </a:r>
              <a:endParaRPr lang="en-US" sz="1950" dirty="0"/>
            </a:p>
          </p:txBody>
        </p:sp>
        <p:sp>
          <p:nvSpPr>
            <p:cNvPr id="8" name="Text 4">
              <a:extLst>
                <a:ext uri="{FF2B5EF4-FFF2-40B4-BE49-F238E27FC236}">
                  <a16:creationId xmlns:a16="http://schemas.microsoft.com/office/drawing/2014/main" id="{2AE2D3D2-8AD4-5EC7-5985-948250686048}"/>
                </a:ext>
              </a:extLst>
            </p:cNvPr>
            <p:cNvSpPr/>
            <p:nvPr/>
          </p:nvSpPr>
          <p:spPr>
            <a:xfrm>
              <a:off x="8831521" y="3581281"/>
              <a:ext cx="4952881" cy="1131213"/>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Она лучше переносится кожей, усиливает её защитные функции и значительно повышает проникновение активных компонентов.</a:t>
              </a:r>
              <a:endParaRPr lang="en-US" sz="1550" dirty="0"/>
            </a:p>
          </p:txBody>
        </p:sp>
        <p:pic>
          <p:nvPicPr>
            <p:cNvPr id="12" name="Image 3">
              <a:extLst>
                <a:ext uri="{FF2B5EF4-FFF2-40B4-BE49-F238E27FC236}">
                  <a16:creationId xmlns:a16="http://schemas.microsoft.com/office/drawing/2014/main" id="{DFCB8186-29AD-91A3-4A14-F7308927D4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4166" y="6230229"/>
              <a:ext cx="828297" cy="828297"/>
            </a:xfrm>
            <a:prstGeom prst="rect">
              <a:avLst/>
            </a:prstGeom>
          </p:spPr>
        </p:pic>
        <p:sp>
          <p:nvSpPr>
            <p:cNvPr id="13" name="Text 7">
              <a:extLst>
                <a:ext uri="{FF2B5EF4-FFF2-40B4-BE49-F238E27FC236}">
                  <a16:creationId xmlns:a16="http://schemas.microsoft.com/office/drawing/2014/main" id="{9F55DFFF-48E9-2913-279E-CD2A6408F48A}"/>
                </a:ext>
              </a:extLst>
            </p:cNvPr>
            <p:cNvSpPr/>
            <p:nvPr/>
          </p:nvSpPr>
          <p:spPr>
            <a:xfrm>
              <a:off x="8831521" y="5720001"/>
              <a:ext cx="2797612"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Применение в M. AKLIVE</a:t>
              </a:r>
              <a:endParaRPr lang="en-US" sz="1950" dirty="0"/>
            </a:p>
          </p:txBody>
        </p:sp>
        <p:sp>
          <p:nvSpPr>
            <p:cNvPr id="14" name="Text 8">
              <a:extLst>
                <a:ext uri="{FF2B5EF4-FFF2-40B4-BE49-F238E27FC236}">
                  <a16:creationId xmlns:a16="http://schemas.microsoft.com/office/drawing/2014/main" id="{42E641DF-2EAE-6D7C-601D-E7C9EED68172}"/>
                </a:ext>
              </a:extLst>
            </p:cNvPr>
            <p:cNvSpPr/>
            <p:nvPr/>
          </p:nvSpPr>
          <p:spPr>
            <a:xfrm>
              <a:off x="8831521" y="6149222"/>
              <a:ext cx="4952881" cy="1295995"/>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Эта технология широко используется в большинстве уходовых средств бренда M. AKLIVE для достижения максимальной эффективности.</a:t>
              </a:r>
              <a:endParaRPr lang="en-US" sz="1550" dirty="0"/>
            </a:p>
          </p:txBody>
        </p:sp>
      </p:grpSp>
      <p:pic>
        <p:nvPicPr>
          <p:cNvPr id="16" name="Picture 2">
            <a:extLst>
              <a:ext uri="{FF2B5EF4-FFF2-40B4-BE49-F238E27FC236}">
                <a16:creationId xmlns:a16="http://schemas.microsoft.com/office/drawing/2014/main" id="{0EDDFF7D-AC59-6F57-B34F-C09952C8101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4691" y="2079720"/>
            <a:ext cx="3383794" cy="276499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9497ADF5-198C-0262-BEBA-F01ED8BB98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10334" y="4671492"/>
            <a:ext cx="5595507" cy="2984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53631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24093" y="594969"/>
            <a:ext cx="1036724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Тип эмульсии = ощущение + эффективность</a:t>
            </a:r>
            <a:endParaRPr lang="en-US" sz="3900" dirty="0"/>
          </a:p>
        </p:txBody>
      </p:sp>
      <p:grpSp>
        <p:nvGrpSpPr>
          <p:cNvPr id="16" name="Группа 15">
            <a:extLst>
              <a:ext uri="{FF2B5EF4-FFF2-40B4-BE49-F238E27FC236}">
                <a16:creationId xmlns:a16="http://schemas.microsoft.com/office/drawing/2014/main" id="{C530B532-BD9A-31E3-1494-6674A1034957}"/>
              </a:ext>
            </a:extLst>
          </p:cNvPr>
          <p:cNvGrpSpPr/>
          <p:nvPr/>
        </p:nvGrpSpPr>
        <p:grpSpPr>
          <a:xfrm>
            <a:off x="524093" y="1623994"/>
            <a:ext cx="5248522" cy="5958634"/>
            <a:chOff x="501114" y="1151574"/>
            <a:chExt cx="4283869" cy="6663569"/>
          </a:xfrm>
        </p:grpSpPr>
        <p:sp>
          <p:nvSpPr>
            <p:cNvPr id="3" name="Shape 1"/>
            <p:cNvSpPr/>
            <p:nvPr/>
          </p:nvSpPr>
          <p:spPr>
            <a:xfrm>
              <a:off x="524093" y="1151574"/>
              <a:ext cx="4215289" cy="2141815"/>
            </a:xfrm>
            <a:prstGeom prst="roundRect">
              <a:avLst>
                <a:gd name="adj" fmla="val 5123"/>
              </a:avLst>
            </a:prstGeom>
            <a:solidFill>
              <a:srgbClr val="FFFFFF">
                <a:alpha val="95000"/>
              </a:srgbClr>
            </a:solidFill>
            <a:ln w="22860">
              <a:solidFill>
                <a:srgbClr val="9CD4EA"/>
              </a:solidFill>
              <a:prstDash val="solid"/>
            </a:ln>
          </p:spPr>
          <p:txBody>
            <a:bodyPr/>
            <a:lstStyle/>
            <a:p>
              <a:endParaRPr lang="ru-RU"/>
            </a:p>
          </p:txBody>
        </p:sp>
        <p:sp>
          <p:nvSpPr>
            <p:cNvPr id="4" name="Shape 2"/>
            <p:cNvSpPr/>
            <p:nvPr/>
          </p:nvSpPr>
          <p:spPr>
            <a:xfrm>
              <a:off x="501233" y="1151574"/>
              <a:ext cx="91440" cy="2141815"/>
            </a:xfrm>
            <a:prstGeom prst="roundRect">
              <a:avLst>
                <a:gd name="adj" fmla="val 91163"/>
              </a:avLst>
            </a:prstGeom>
            <a:solidFill>
              <a:srgbClr val="9CD4EA"/>
            </a:solidFill>
            <a:ln/>
          </p:spPr>
          <p:txBody>
            <a:bodyPr/>
            <a:lstStyle/>
            <a:p>
              <a:endParaRPr lang="ru-RU"/>
            </a:p>
          </p:txBody>
        </p:sp>
        <p:sp>
          <p:nvSpPr>
            <p:cNvPr id="5" name="Text 3"/>
            <p:cNvSpPr/>
            <p:nvPr/>
          </p:nvSpPr>
          <p:spPr>
            <a:xfrm>
              <a:off x="813891" y="137279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Сенсорика</a:t>
              </a:r>
              <a:endParaRPr lang="en-US" sz="1950" dirty="0"/>
            </a:p>
          </p:txBody>
        </p:sp>
        <p:sp>
          <p:nvSpPr>
            <p:cNvPr id="6" name="Text 4"/>
            <p:cNvSpPr/>
            <p:nvPr/>
          </p:nvSpPr>
          <p:spPr>
            <a:xfrm>
              <a:off x="813891" y="1802012"/>
              <a:ext cx="3704273"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Легкость, жирность, скольжение - разные типы эмульсий создают разные тактильные ощущения при нанесении.</a:t>
              </a:r>
              <a:endParaRPr lang="en-US" sz="1550" dirty="0"/>
            </a:p>
          </p:txBody>
        </p:sp>
        <p:sp>
          <p:nvSpPr>
            <p:cNvPr id="7" name="Shape 5"/>
            <p:cNvSpPr/>
            <p:nvPr/>
          </p:nvSpPr>
          <p:spPr>
            <a:xfrm>
              <a:off x="523974" y="3412451"/>
              <a:ext cx="4215408" cy="2141815"/>
            </a:xfrm>
            <a:prstGeom prst="roundRect">
              <a:avLst>
                <a:gd name="adj" fmla="val 5123"/>
              </a:avLst>
            </a:prstGeom>
            <a:solidFill>
              <a:srgbClr val="FFFFFF">
                <a:alpha val="95000"/>
              </a:srgbClr>
            </a:solidFill>
            <a:ln w="22860">
              <a:solidFill>
                <a:srgbClr val="9CD4EA"/>
              </a:solidFill>
              <a:prstDash val="solid"/>
            </a:ln>
          </p:spPr>
          <p:txBody>
            <a:bodyPr/>
            <a:lstStyle/>
            <a:p>
              <a:endParaRPr lang="ru-RU"/>
            </a:p>
          </p:txBody>
        </p:sp>
        <p:sp>
          <p:nvSpPr>
            <p:cNvPr id="8" name="Shape 6"/>
            <p:cNvSpPr/>
            <p:nvPr/>
          </p:nvSpPr>
          <p:spPr>
            <a:xfrm>
              <a:off x="501114" y="3412451"/>
              <a:ext cx="91440" cy="2141815"/>
            </a:xfrm>
            <a:prstGeom prst="roundRect">
              <a:avLst>
                <a:gd name="adj" fmla="val 91163"/>
              </a:avLst>
            </a:prstGeom>
            <a:solidFill>
              <a:srgbClr val="9CD4EA"/>
            </a:solidFill>
            <a:ln/>
          </p:spPr>
          <p:txBody>
            <a:bodyPr/>
            <a:lstStyle/>
            <a:p>
              <a:endParaRPr lang="ru-RU"/>
            </a:p>
          </p:txBody>
        </p:sp>
        <p:sp>
          <p:nvSpPr>
            <p:cNvPr id="9" name="Text 7"/>
            <p:cNvSpPr/>
            <p:nvPr/>
          </p:nvSpPr>
          <p:spPr>
            <a:xfrm>
              <a:off x="813772" y="363366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Переносимость</a:t>
              </a:r>
              <a:endParaRPr lang="en-US" sz="1950" dirty="0"/>
            </a:p>
          </p:txBody>
        </p:sp>
        <p:sp>
          <p:nvSpPr>
            <p:cNvPr id="10" name="Text 8"/>
            <p:cNvSpPr/>
            <p:nvPr/>
          </p:nvSpPr>
          <p:spPr>
            <a:xfrm>
              <a:off x="813772" y="4062889"/>
              <a:ext cx="3704392"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Жирная/чувствительная кожа требует разных эмульсий. O/W лучше для жирной кожи, W/O для сухой и чувствительной.</a:t>
              </a:r>
              <a:endParaRPr lang="en-US" sz="1550" dirty="0"/>
            </a:p>
          </p:txBody>
        </p:sp>
        <p:sp>
          <p:nvSpPr>
            <p:cNvPr id="11" name="Shape 9"/>
            <p:cNvSpPr/>
            <p:nvPr/>
          </p:nvSpPr>
          <p:spPr>
            <a:xfrm>
              <a:off x="569694" y="5673328"/>
              <a:ext cx="4215289" cy="2141815"/>
            </a:xfrm>
            <a:prstGeom prst="roundRect">
              <a:avLst>
                <a:gd name="adj" fmla="val 5123"/>
              </a:avLst>
            </a:prstGeom>
            <a:solidFill>
              <a:srgbClr val="FFFFFF">
                <a:alpha val="95000"/>
              </a:srgbClr>
            </a:solidFill>
            <a:ln w="22860">
              <a:solidFill>
                <a:srgbClr val="9CD4EA"/>
              </a:solidFill>
              <a:prstDash val="solid"/>
            </a:ln>
          </p:spPr>
          <p:txBody>
            <a:bodyPr/>
            <a:lstStyle/>
            <a:p>
              <a:endParaRPr lang="ru-RU"/>
            </a:p>
          </p:txBody>
        </p:sp>
        <p:sp>
          <p:nvSpPr>
            <p:cNvPr id="12" name="Shape 10"/>
            <p:cNvSpPr/>
            <p:nvPr/>
          </p:nvSpPr>
          <p:spPr>
            <a:xfrm>
              <a:off x="523974" y="5673328"/>
              <a:ext cx="91440" cy="2141815"/>
            </a:xfrm>
            <a:prstGeom prst="roundRect">
              <a:avLst>
                <a:gd name="adj" fmla="val 91163"/>
              </a:avLst>
            </a:prstGeom>
            <a:solidFill>
              <a:srgbClr val="9CD4EA"/>
            </a:solidFill>
            <a:ln/>
          </p:spPr>
          <p:txBody>
            <a:bodyPr/>
            <a:lstStyle/>
            <a:p>
              <a:endParaRPr lang="ru-RU"/>
            </a:p>
          </p:txBody>
        </p:sp>
        <p:sp>
          <p:nvSpPr>
            <p:cNvPr id="13" name="Text 11"/>
            <p:cNvSpPr/>
            <p:nvPr/>
          </p:nvSpPr>
          <p:spPr>
            <a:xfrm>
              <a:off x="836632" y="589454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Влияние на активы</a:t>
              </a:r>
              <a:endParaRPr lang="en-US" sz="1950" dirty="0"/>
            </a:p>
          </p:txBody>
        </p:sp>
        <p:sp>
          <p:nvSpPr>
            <p:cNvPr id="14" name="Text 12"/>
            <p:cNvSpPr/>
            <p:nvPr/>
          </p:nvSpPr>
          <p:spPr>
            <a:xfrm>
              <a:off x="836632" y="6323766"/>
              <a:ext cx="3704273" cy="127015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Некоторые вещества лучше работают в W/O или в ламеллярной фазе, что влияет на их биодоступность и эффективность.</a:t>
              </a:r>
              <a:endParaRPr lang="en-US" sz="1550" dirty="0"/>
            </a:p>
          </p:txBody>
        </p:sp>
      </p:grpSp>
      <p:pic>
        <p:nvPicPr>
          <p:cNvPr id="10242" name="Picture 2">
            <a:extLst>
              <a:ext uri="{FF2B5EF4-FFF2-40B4-BE49-F238E27FC236}">
                <a16:creationId xmlns:a16="http://schemas.microsoft.com/office/drawing/2014/main" id="{3950EB94-5E6E-BED0-5EC9-0A127D0129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0737" y="1900731"/>
            <a:ext cx="6954981" cy="54051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2831138" y="3500795"/>
            <a:ext cx="8089583" cy="620078"/>
          </a:xfrm>
          <a:prstGeom prst="rect">
            <a:avLst/>
          </a:prstGeom>
          <a:noFill/>
          <a:ln/>
        </p:spPr>
        <p:txBody>
          <a:bodyPr wrap="none" lIns="0" tIns="0" rIns="0" bIns="0" rtlCol="0" anchor="t"/>
          <a:lstStyle/>
          <a:p>
            <a:pPr marL="0" indent="0" algn="ctr">
              <a:lnSpc>
                <a:spcPts val="4850"/>
              </a:lnSpc>
              <a:buNone/>
            </a:pPr>
            <a:r>
              <a:rPr lang="en-US" sz="3900" dirty="0">
                <a:solidFill>
                  <a:srgbClr val="1B1B27"/>
                </a:solidFill>
                <a:latin typeface="Geologica Light" pitchFamily="2" charset="0"/>
                <a:ea typeface="Raleway" pitchFamily="34" charset="-122"/>
                <a:cs typeface="Raleway" pitchFamily="34" charset="-120"/>
              </a:rPr>
              <a:t>КОСМЕТИЧЕСКИЕ КОМПОНЕНТЫ</a:t>
            </a:r>
            <a:endParaRPr lang="en-US" sz="3900" dirty="0"/>
          </a:p>
        </p:txBody>
      </p:sp>
      <p:sp>
        <p:nvSpPr>
          <p:cNvPr id="3" name="Text 1"/>
          <p:cNvSpPr/>
          <p:nvPr/>
        </p:nvSpPr>
        <p:spPr>
          <a:xfrm>
            <a:off x="5635476" y="4418528"/>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1B1B27"/>
                </a:solidFill>
                <a:latin typeface="Geologica Light" pitchFamily="2" charset="0"/>
                <a:ea typeface="Raleway" pitchFamily="34" charset="-122"/>
                <a:cs typeface="Raleway" pitchFamily="34" charset="-120"/>
              </a:rPr>
              <a:t>ОБЗОР</a:t>
            </a:r>
            <a:endParaRPr lang="en-US" sz="1950"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121098"/>
            <a:ext cx="598491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ГРУППЫ КОМПОНЕНТОВ</a:t>
            </a:r>
            <a:endParaRPr lang="en-US" sz="3900" dirty="0"/>
          </a:p>
        </p:txBody>
      </p:sp>
      <p:sp>
        <p:nvSpPr>
          <p:cNvPr id="3" name="Text 1"/>
          <p:cNvSpPr/>
          <p:nvPr/>
        </p:nvSpPr>
        <p:spPr>
          <a:xfrm>
            <a:off x="793790" y="3038832"/>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Примерное разделение компонентов:</a:t>
            </a:r>
            <a:endParaRPr lang="en-US" sz="1550" dirty="0"/>
          </a:p>
        </p:txBody>
      </p:sp>
      <p:sp>
        <p:nvSpPr>
          <p:cNvPr id="4" name="Shape 2"/>
          <p:cNvSpPr/>
          <p:nvPr/>
        </p:nvSpPr>
        <p:spPr>
          <a:xfrm>
            <a:off x="793790" y="3544371"/>
            <a:ext cx="5984915" cy="2904054"/>
          </a:xfrm>
          <a:prstGeom prst="roundRect">
            <a:avLst>
              <a:gd name="adj" fmla="val 4339"/>
            </a:avLst>
          </a:prstGeom>
          <a:solidFill>
            <a:srgbClr val="FFFFFF">
              <a:alpha val="95000"/>
            </a:srgbClr>
          </a:solidFill>
          <a:ln w="22860">
            <a:solidFill>
              <a:srgbClr val="9CD4EA"/>
            </a:solidFill>
            <a:prstDash val="solid"/>
          </a:ln>
        </p:spPr>
        <p:txBody>
          <a:bodyPr/>
          <a:lstStyle/>
          <a:p>
            <a:endParaRPr lang="ru-RU"/>
          </a:p>
        </p:txBody>
      </p:sp>
      <p:sp>
        <p:nvSpPr>
          <p:cNvPr id="5" name="Shape 3"/>
          <p:cNvSpPr/>
          <p:nvPr/>
        </p:nvSpPr>
        <p:spPr>
          <a:xfrm>
            <a:off x="770930" y="3544371"/>
            <a:ext cx="91440" cy="2904054"/>
          </a:xfrm>
          <a:prstGeom prst="roundRect">
            <a:avLst>
              <a:gd name="adj" fmla="val 91163"/>
            </a:avLst>
          </a:prstGeom>
          <a:solidFill>
            <a:srgbClr val="9CD4EA"/>
          </a:solidFill>
          <a:ln/>
        </p:spPr>
        <p:txBody>
          <a:bodyPr/>
          <a:lstStyle/>
          <a:p>
            <a:endParaRPr lang="ru-RU"/>
          </a:p>
        </p:txBody>
      </p:sp>
      <p:sp>
        <p:nvSpPr>
          <p:cNvPr id="6" name="Text 4"/>
          <p:cNvSpPr/>
          <p:nvPr/>
        </p:nvSpPr>
        <p:spPr>
          <a:xfrm>
            <a:off x="1083588" y="3800832"/>
            <a:ext cx="3340418"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Базовые и функциональные:</a:t>
            </a:r>
            <a:endParaRPr lang="en-US" sz="1950" dirty="0"/>
          </a:p>
        </p:txBody>
      </p:sp>
      <p:sp>
        <p:nvSpPr>
          <p:cNvPr id="7" name="Text 5"/>
          <p:cNvSpPr/>
          <p:nvPr/>
        </p:nvSpPr>
        <p:spPr>
          <a:xfrm>
            <a:off x="1083588" y="4472583"/>
            <a:ext cx="4936212" cy="635079"/>
          </a:xfrm>
          <a:prstGeom prst="rect">
            <a:avLst/>
          </a:prstGeom>
          <a:noFill/>
          <a:ln/>
        </p:spPr>
        <p:txBody>
          <a:bodyPr wrap="square" lIns="0" tIns="0" rIns="0" bIns="0" rtlCol="0" anchor="t"/>
          <a:lstStyle/>
          <a:p>
            <a:pPr marL="342900" indent="-342900" algn="l">
              <a:buSzPct val="100000"/>
              <a:buChar char="•"/>
            </a:pPr>
            <a:r>
              <a:rPr lang="en-US" sz="1550" b="1" dirty="0">
                <a:solidFill>
                  <a:srgbClr val="3C3939"/>
                </a:solidFill>
                <a:latin typeface="Geologica Light" pitchFamily="2" charset="0"/>
                <a:ea typeface="Roboto" pitchFamily="34" charset="-122"/>
                <a:cs typeface="Roboto" pitchFamily="34" charset="-120"/>
              </a:rPr>
              <a:t>Базовые</a:t>
            </a:r>
            <a:r>
              <a:rPr lang="en-US" sz="1550" dirty="0">
                <a:solidFill>
                  <a:srgbClr val="3C3939"/>
                </a:solidFill>
                <a:latin typeface="Geologica Light" pitchFamily="2" charset="0"/>
                <a:ea typeface="Roboto" pitchFamily="34" charset="-122"/>
                <a:cs typeface="Roboto" pitchFamily="34" charset="-120"/>
              </a:rPr>
              <a:t> составляют основу средства (эмоленты, влагоудерживающие, окклюзивы)</a:t>
            </a:r>
            <a:endParaRPr lang="en-US" sz="1550" dirty="0"/>
          </a:p>
        </p:txBody>
      </p:sp>
      <p:sp>
        <p:nvSpPr>
          <p:cNvPr id="8" name="Text 6"/>
          <p:cNvSpPr/>
          <p:nvPr/>
        </p:nvSpPr>
        <p:spPr>
          <a:xfrm>
            <a:off x="1083589" y="5306020"/>
            <a:ext cx="5021936" cy="952619"/>
          </a:xfrm>
          <a:prstGeom prst="rect">
            <a:avLst/>
          </a:prstGeom>
          <a:noFill/>
          <a:ln/>
        </p:spPr>
        <p:txBody>
          <a:bodyPr wrap="square" lIns="0" tIns="0" rIns="0" bIns="0" rtlCol="0" anchor="t"/>
          <a:lstStyle/>
          <a:p>
            <a:pPr marL="342900" indent="-342900" algn="l">
              <a:buSzPct val="100000"/>
              <a:buChar char="•"/>
            </a:pPr>
            <a:r>
              <a:rPr lang="en-US" sz="1550" b="1" dirty="0">
                <a:solidFill>
                  <a:srgbClr val="3C3939"/>
                </a:solidFill>
                <a:latin typeface="Geologica Light" pitchFamily="2" charset="0"/>
                <a:ea typeface="Roboto" pitchFamily="34" charset="-122"/>
                <a:cs typeface="Roboto" pitchFamily="34" charset="-120"/>
              </a:rPr>
              <a:t>Функциональные</a:t>
            </a:r>
            <a:r>
              <a:rPr lang="en-US" sz="1550" dirty="0">
                <a:solidFill>
                  <a:srgbClr val="3C3939"/>
                </a:solidFill>
                <a:latin typeface="Geologica Light" pitchFamily="2" charset="0"/>
                <a:ea typeface="Roboto" pitchFamily="34" charset="-122"/>
                <a:cs typeface="Roboto" pitchFamily="34" charset="-120"/>
              </a:rPr>
              <a:t> поддерживают стабильность и форму средства (консерванты, отдушки, стабилизаторы, загустители, эмульгаторы)</a:t>
            </a:r>
            <a:endParaRPr lang="en-US" sz="1550" dirty="0"/>
          </a:p>
        </p:txBody>
      </p:sp>
      <p:sp>
        <p:nvSpPr>
          <p:cNvPr id="9" name="Shape 7"/>
          <p:cNvSpPr/>
          <p:nvPr/>
        </p:nvSpPr>
        <p:spPr>
          <a:xfrm>
            <a:off x="7414380" y="3544371"/>
            <a:ext cx="5720596" cy="2904054"/>
          </a:xfrm>
          <a:prstGeom prst="roundRect">
            <a:avLst>
              <a:gd name="adj" fmla="val 4339"/>
            </a:avLst>
          </a:prstGeom>
          <a:solidFill>
            <a:srgbClr val="FFFFFF">
              <a:alpha val="95000"/>
            </a:srgbClr>
          </a:solidFill>
          <a:ln w="22860">
            <a:solidFill>
              <a:srgbClr val="9CD4EA"/>
            </a:solidFill>
            <a:prstDash val="solid"/>
          </a:ln>
        </p:spPr>
        <p:txBody>
          <a:bodyPr/>
          <a:lstStyle/>
          <a:p>
            <a:endParaRPr lang="ru-RU"/>
          </a:p>
        </p:txBody>
      </p:sp>
      <p:sp>
        <p:nvSpPr>
          <p:cNvPr id="10" name="Shape 8"/>
          <p:cNvSpPr/>
          <p:nvPr/>
        </p:nvSpPr>
        <p:spPr>
          <a:xfrm>
            <a:off x="7391519" y="3544371"/>
            <a:ext cx="91440" cy="2904054"/>
          </a:xfrm>
          <a:prstGeom prst="roundRect">
            <a:avLst>
              <a:gd name="adj" fmla="val 91163"/>
            </a:avLst>
          </a:prstGeom>
          <a:solidFill>
            <a:srgbClr val="9CD4EA"/>
          </a:solidFill>
          <a:ln/>
        </p:spPr>
        <p:txBody>
          <a:bodyPr/>
          <a:lstStyle/>
          <a:p>
            <a:endParaRPr lang="ru-RU"/>
          </a:p>
        </p:txBody>
      </p:sp>
      <p:sp>
        <p:nvSpPr>
          <p:cNvPr id="11" name="Text 9"/>
          <p:cNvSpPr/>
          <p:nvPr/>
        </p:nvSpPr>
        <p:spPr>
          <a:xfrm>
            <a:off x="7704177" y="3800832"/>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Активы:</a:t>
            </a:r>
            <a:endParaRPr lang="en-US" sz="1950" dirty="0"/>
          </a:p>
        </p:txBody>
      </p:sp>
      <p:sp>
        <p:nvSpPr>
          <p:cNvPr id="12" name="Text 10"/>
          <p:cNvSpPr/>
          <p:nvPr/>
        </p:nvSpPr>
        <p:spPr>
          <a:xfrm>
            <a:off x="7704177" y="4230052"/>
            <a:ext cx="4812019" cy="1575003"/>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3C3939"/>
                </a:solidFill>
                <a:latin typeface="Geologica Light" pitchFamily="2" charset="0"/>
                <a:ea typeface="Roboto" pitchFamily="34" charset="-122"/>
                <a:cs typeface="Roboto" pitchFamily="34" charset="-120"/>
              </a:rPr>
              <a:t>Работают с </a:t>
            </a:r>
            <a:r>
              <a:rPr lang="en-US" sz="1550" dirty="0" err="1">
                <a:solidFill>
                  <a:srgbClr val="3C3939"/>
                </a:solidFill>
                <a:latin typeface="Geologica Light" pitchFamily="2" charset="0"/>
                <a:ea typeface="Roboto" pitchFamily="34" charset="-122"/>
                <a:cs typeface="Roboto" pitchFamily="34" charset="-120"/>
              </a:rPr>
              <a:t>проблемами</a:t>
            </a:r>
            <a:r>
              <a:rPr lang="en-US" sz="1550" dirty="0">
                <a:solidFill>
                  <a:srgbClr val="3C3939"/>
                </a:solidFill>
                <a:latin typeface="Geologica Light" pitchFamily="2" charset="0"/>
                <a:ea typeface="Roboto" pitchFamily="34" charset="-122"/>
                <a:cs typeface="Roboto" pitchFamily="34" charset="-120"/>
              </a:rPr>
              <a:t> </a:t>
            </a:r>
            <a:endParaRPr lang="ru-RU" sz="1550" dirty="0">
              <a:solidFill>
                <a:srgbClr val="3C3939"/>
              </a:solidFill>
              <a:latin typeface="Geologica Light" pitchFamily="2" charset="0"/>
              <a:ea typeface="Roboto" pitchFamily="34" charset="-122"/>
              <a:cs typeface="Roboto" pitchFamily="34" charset="-120"/>
            </a:endParaRPr>
          </a:p>
          <a:p>
            <a:pPr algn="l">
              <a:lnSpc>
                <a:spcPts val="2500"/>
              </a:lnSpc>
              <a:buSzPct val="100000"/>
            </a:pPr>
            <a:r>
              <a:rPr lang="en-US" sz="1550" dirty="0">
                <a:solidFill>
                  <a:srgbClr val="3C3939"/>
                </a:solidFill>
                <a:latin typeface="Geologica Light" pitchFamily="2" charset="0"/>
                <a:ea typeface="Roboto" pitchFamily="34" charset="-122"/>
                <a:cs typeface="Roboto" pitchFamily="34" charset="-120"/>
              </a:rPr>
              <a:t>(</a:t>
            </a:r>
            <a:r>
              <a:rPr lang="ru-RU" sz="1550" dirty="0">
                <a:solidFill>
                  <a:srgbClr val="3C3939"/>
                </a:solidFill>
                <a:latin typeface="Geologica Light" pitchFamily="2" charset="0"/>
                <a:ea typeface="Roboto" pitchFamily="34" charset="-122"/>
                <a:cs typeface="Roboto" pitchFamily="34" charset="-120"/>
              </a:rPr>
              <a:t>витамины, пептиды, экстракты</a:t>
            </a:r>
            <a:r>
              <a:rPr lang="en-US" sz="1550" dirty="0">
                <a:solidFill>
                  <a:srgbClr val="3C3939"/>
                </a:solidFill>
                <a:latin typeface="Geologica Light" pitchFamily="2" charset="0"/>
                <a:ea typeface="Roboto" pitchFamily="34" charset="-122"/>
                <a:cs typeface="Roboto" pitchFamily="34" charset="-120"/>
              </a:rPr>
              <a:t>)</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194673"/>
            <a:ext cx="654950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Строение кожи: три уровня</a:t>
            </a:r>
            <a:endParaRPr lang="en-US" sz="3900" dirty="0"/>
          </a:p>
        </p:txBody>
      </p:sp>
      <p:sp>
        <p:nvSpPr>
          <p:cNvPr id="12" name="Shape 10"/>
          <p:cNvSpPr/>
          <p:nvPr/>
        </p:nvSpPr>
        <p:spPr>
          <a:xfrm>
            <a:off x="816650" y="2306003"/>
            <a:ext cx="4215289" cy="3965019"/>
          </a:xfrm>
          <a:prstGeom prst="roundRect">
            <a:avLst>
              <a:gd name="adj" fmla="val 2767"/>
            </a:avLst>
          </a:prstGeom>
          <a:solidFill>
            <a:srgbClr val="FFFFFF">
              <a:alpha val="95000"/>
            </a:srgbClr>
          </a:solidFill>
          <a:ln w="22860">
            <a:solidFill>
              <a:srgbClr val="9CD4EA"/>
            </a:solidFill>
            <a:prstDash val="solid"/>
          </a:ln>
        </p:spPr>
        <p:txBody>
          <a:bodyPr/>
          <a:lstStyle/>
          <a:p>
            <a:endParaRPr lang="ru-RU"/>
          </a:p>
        </p:txBody>
      </p:sp>
      <p:sp>
        <p:nvSpPr>
          <p:cNvPr id="13" name="Shape 11"/>
          <p:cNvSpPr/>
          <p:nvPr/>
        </p:nvSpPr>
        <p:spPr>
          <a:xfrm>
            <a:off x="793790" y="2306003"/>
            <a:ext cx="91440" cy="3965019"/>
          </a:xfrm>
          <a:prstGeom prst="roundRect">
            <a:avLst>
              <a:gd name="adj" fmla="val 91163"/>
            </a:avLst>
          </a:prstGeom>
          <a:solidFill>
            <a:srgbClr val="9CD4EA"/>
          </a:solidFill>
          <a:ln/>
        </p:spPr>
        <p:txBody>
          <a:bodyPr/>
          <a:lstStyle/>
          <a:p>
            <a:endParaRPr lang="ru-RU"/>
          </a:p>
        </p:txBody>
      </p:sp>
      <p:sp>
        <p:nvSpPr>
          <p:cNvPr id="14" name="Text 12"/>
          <p:cNvSpPr/>
          <p:nvPr/>
        </p:nvSpPr>
        <p:spPr>
          <a:xfrm>
            <a:off x="1106448" y="2527221"/>
            <a:ext cx="3704273" cy="744141"/>
          </a:xfrm>
          <a:prstGeom prst="rect">
            <a:avLst/>
          </a:prstGeom>
          <a:noFill/>
          <a:ln/>
        </p:spPr>
        <p:txBody>
          <a:bodyPr wrap="square" lIns="0" tIns="0" rIns="0" bIns="0" rtlCol="0" anchor="t"/>
          <a:lstStyle/>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Гиподерма — </a:t>
            </a:r>
            <a:r>
              <a:rPr lang="en-US" sz="2300" dirty="0" err="1">
                <a:solidFill>
                  <a:srgbClr val="3C3939"/>
                </a:solidFill>
                <a:latin typeface="Geologica Light" pitchFamily="2" charset="0"/>
                <a:ea typeface="Raleway" pitchFamily="34" charset="-122"/>
                <a:cs typeface="Raleway" pitchFamily="34" charset="-120"/>
              </a:rPr>
              <a:t>жир</a:t>
            </a:r>
            <a:endParaRPr lang="en-US" sz="2300" dirty="0">
              <a:solidFill>
                <a:srgbClr val="3C3939"/>
              </a:solidFill>
              <a:latin typeface="Geologica Light" pitchFamily="2" charset="0"/>
              <a:ea typeface="Raleway" pitchFamily="34" charset="-122"/>
              <a:cs typeface="Raleway" pitchFamily="34" charset="-120"/>
            </a:endParaRPr>
          </a:p>
          <a:p>
            <a:pPr marL="0" indent="0" algn="l">
              <a:lnSpc>
                <a:spcPts val="2900"/>
              </a:lnSpc>
              <a:buNone/>
            </a:pPr>
            <a:r>
              <a:rPr lang="en-US" sz="2300" dirty="0">
                <a:solidFill>
                  <a:srgbClr val="3C3939"/>
                </a:solidFill>
                <a:latin typeface="Geologica Light" pitchFamily="2" charset="0"/>
                <a:ea typeface="Raleway" pitchFamily="34" charset="-122"/>
                <a:cs typeface="Raleway" pitchFamily="34" charset="-120"/>
              </a:rPr>
              <a:t>и защита</a:t>
            </a:r>
            <a:endParaRPr lang="en-US" sz="2300" dirty="0"/>
          </a:p>
        </p:txBody>
      </p:sp>
      <p:sp>
        <p:nvSpPr>
          <p:cNvPr id="15" name="Text 13"/>
          <p:cNvSpPr/>
          <p:nvPr/>
        </p:nvSpPr>
        <p:spPr>
          <a:xfrm>
            <a:off x="1106448" y="3390424"/>
            <a:ext cx="3704273" cy="1905238"/>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Самый глубокий слой кожи, состоящий в основном из жировых клеток. Обеспечивает теплоизоляцию, амортизацию при механических воздействиях и энергетический резерв организма.</a:t>
            </a:r>
            <a:endParaRPr lang="en-US" sz="1550" dirty="0"/>
          </a:p>
        </p:txBody>
      </p:sp>
      <p:pic>
        <p:nvPicPr>
          <p:cNvPr id="17" name="Picture 2">
            <a:extLst>
              <a:ext uri="{FF2B5EF4-FFF2-40B4-BE49-F238E27FC236}">
                <a16:creationId xmlns:a16="http://schemas.microsoft.com/office/drawing/2014/main" id="{AEA70D99-7021-4962-823E-0A4967EA2A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89" y="2097730"/>
            <a:ext cx="6693084" cy="47746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9474" y="1249085"/>
            <a:ext cx="4301455" cy="6515814"/>
          </a:xfrm>
          <a:prstGeom prst="rect">
            <a:avLst/>
          </a:prstGeom>
        </p:spPr>
      </p:pic>
      <p:sp>
        <p:nvSpPr>
          <p:cNvPr id="4" name="Text 0"/>
          <p:cNvSpPr/>
          <p:nvPr/>
        </p:nvSpPr>
        <p:spPr>
          <a:xfrm>
            <a:off x="793075" y="545187"/>
            <a:ext cx="5709285" cy="495657"/>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Geologica Light" pitchFamily="2" charset="0"/>
                <a:ea typeface="Raleway" pitchFamily="34" charset="-122"/>
                <a:cs typeface="Raleway" pitchFamily="34" charset="-120"/>
              </a:rPr>
              <a:t>КОСМЕТИЧЕСКОЕ СРЕДСТВО</a:t>
            </a:r>
            <a:endParaRPr lang="en-US" sz="3100" dirty="0"/>
          </a:p>
        </p:txBody>
      </p:sp>
      <p:sp>
        <p:nvSpPr>
          <p:cNvPr id="5" name="Shape 1"/>
          <p:cNvSpPr/>
          <p:nvPr/>
        </p:nvSpPr>
        <p:spPr>
          <a:xfrm>
            <a:off x="793076" y="1278731"/>
            <a:ext cx="4343042" cy="3433167"/>
          </a:xfrm>
          <a:prstGeom prst="roundRect">
            <a:avLst>
              <a:gd name="adj" fmla="val 3196"/>
            </a:avLst>
          </a:prstGeom>
          <a:solidFill>
            <a:srgbClr val="FFFFFF">
              <a:alpha val="95000"/>
            </a:srgbClr>
          </a:solidFill>
          <a:ln w="22860">
            <a:solidFill>
              <a:srgbClr val="9CD4EA"/>
            </a:solidFill>
            <a:prstDash val="solid"/>
          </a:ln>
        </p:spPr>
        <p:txBody>
          <a:bodyPr/>
          <a:lstStyle/>
          <a:p>
            <a:endParaRPr lang="ru-RU"/>
          </a:p>
        </p:txBody>
      </p:sp>
      <p:sp>
        <p:nvSpPr>
          <p:cNvPr id="6" name="Shape 2"/>
          <p:cNvSpPr/>
          <p:nvPr/>
        </p:nvSpPr>
        <p:spPr>
          <a:xfrm>
            <a:off x="770215" y="1278731"/>
            <a:ext cx="91440" cy="3433167"/>
          </a:xfrm>
          <a:prstGeom prst="roundRect">
            <a:avLst>
              <a:gd name="adj" fmla="val 72863"/>
            </a:avLst>
          </a:prstGeom>
          <a:solidFill>
            <a:srgbClr val="9CD4EA"/>
          </a:solidFill>
          <a:ln/>
        </p:spPr>
        <p:txBody>
          <a:bodyPr/>
          <a:lstStyle/>
          <a:p>
            <a:endParaRPr lang="ru-RU"/>
          </a:p>
        </p:txBody>
      </p:sp>
      <p:sp>
        <p:nvSpPr>
          <p:cNvPr id="7" name="Text 3"/>
          <p:cNvSpPr/>
          <p:nvPr/>
        </p:nvSpPr>
        <p:spPr>
          <a:xfrm>
            <a:off x="1043107" y="1460183"/>
            <a:ext cx="3864531" cy="247769"/>
          </a:xfrm>
          <a:prstGeom prst="rect">
            <a:avLst/>
          </a:prstGeom>
          <a:noFill/>
          <a:ln/>
        </p:spPr>
        <p:txBody>
          <a:bodyPr wrap="none" lIns="0" tIns="0" rIns="0" bIns="0" rtlCol="0" anchor="t"/>
          <a:lstStyle/>
          <a:p>
            <a:pPr marL="0" indent="0" algn="l">
              <a:lnSpc>
                <a:spcPts val="1950"/>
              </a:lnSpc>
              <a:buNone/>
            </a:pPr>
            <a:r>
              <a:rPr lang="en-US" sz="1550" b="1" dirty="0">
                <a:solidFill>
                  <a:srgbClr val="3C3939"/>
                </a:solidFill>
                <a:latin typeface="Geologica Light" pitchFamily="2" charset="0"/>
                <a:ea typeface="Raleway" pitchFamily="34" charset="-122"/>
                <a:cs typeface="Raleway" pitchFamily="34" charset="-120"/>
              </a:rPr>
              <a:t>Основа + функциональные компоненты</a:t>
            </a:r>
            <a:endParaRPr lang="en-US" sz="1550" b="1" dirty="0"/>
          </a:p>
        </p:txBody>
      </p:sp>
      <p:sp>
        <p:nvSpPr>
          <p:cNvPr id="8" name="Text 4"/>
          <p:cNvSpPr/>
          <p:nvPr/>
        </p:nvSpPr>
        <p:spPr>
          <a:xfrm>
            <a:off x="1043107" y="1803083"/>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Эмоленты</a:t>
            </a:r>
            <a:endParaRPr lang="en-US" sz="1200" dirty="0"/>
          </a:p>
        </p:txBody>
      </p:sp>
      <p:sp>
        <p:nvSpPr>
          <p:cNvPr id="9" name="Text 5"/>
          <p:cNvSpPr/>
          <p:nvPr/>
        </p:nvSpPr>
        <p:spPr>
          <a:xfrm>
            <a:off x="1043107" y="2112288"/>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Гелеобразователи</a:t>
            </a:r>
            <a:endParaRPr lang="en-US" sz="1200" dirty="0"/>
          </a:p>
        </p:txBody>
      </p:sp>
      <p:sp>
        <p:nvSpPr>
          <p:cNvPr id="10" name="Text 6"/>
          <p:cNvSpPr/>
          <p:nvPr/>
        </p:nvSpPr>
        <p:spPr>
          <a:xfrm>
            <a:off x="1043107" y="2421493"/>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Структурообразователи </a:t>
            </a:r>
            <a:endParaRPr lang="en-US" sz="1200" dirty="0"/>
          </a:p>
        </p:txBody>
      </p:sp>
      <p:sp>
        <p:nvSpPr>
          <p:cNvPr id="11" name="Text 7"/>
          <p:cNvSpPr/>
          <p:nvPr/>
        </p:nvSpPr>
        <p:spPr>
          <a:xfrm>
            <a:off x="1043107" y="2730698"/>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Загустители</a:t>
            </a:r>
            <a:endParaRPr lang="en-US" sz="1200" dirty="0"/>
          </a:p>
        </p:txBody>
      </p:sp>
      <p:sp>
        <p:nvSpPr>
          <p:cNvPr id="12" name="Text 8"/>
          <p:cNvSpPr/>
          <p:nvPr/>
        </p:nvSpPr>
        <p:spPr>
          <a:xfrm>
            <a:off x="1043107" y="3039904"/>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Влагоудерживатели</a:t>
            </a:r>
            <a:endParaRPr lang="en-US" sz="1200" dirty="0"/>
          </a:p>
        </p:txBody>
      </p:sp>
      <p:sp>
        <p:nvSpPr>
          <p:cNvPr id="13" name="Text 9"/>
          <p:cNvSpPr/>
          <p:nvPr/>
        </p:nvSpPr>
        <p:spPr>
          <a:xfrm>
            <a:off x="1043107" y="3349109"/>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ПАВ • Консерванты</a:t>
            </a:r>
            <a:endParaRPr lang="en-US" sz="1200" dirty="0"/>
          </a:p>
        </p:txBody>
      </p:sp>
      <p:sp>
        <p:nvSpPr>
          <p:cNvPr id="14" name="Text 10"/>
          <p:cNvSpPr/>
          <p:nvPr/>
        </p:nvSpPr>
        <p:spPr>
          <a:xfrm>
            <a:off x="1043107" y="3658314"/>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Красители</a:t>
            </a:r>
            <a:endParaRPr lang="en-US" sz="1200" dirty="0"/>
          </a:p>
        </p:txBody>
      </p:sp>
      <p:sp>
        <p:nvSpPr>
          <p:cNvPr id="15" name="Text 11"/>
          <p:cNvSpPr/>
          <p:nvPr/>
        </p:nvSpPr>
        <p:spPr>
          <a:xfrm>
            <a:off x="1043107" y="3967520"/>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Отдушки </a:t>
            </a:r>
            <a:endParaRPr lang="en-US" sz="1200" dirty="0"/>
          </a:p>
        </p:txBody>
      </p:sp>
      <p:sp>
        <p:nvSpPr>
          <p:cNvPr id="16" name="Text 12"/>
          <p:cNvSpPr/>
          <p:nvPr/>
        </p:nvSpPr>
        <p:spPr>
          <a:xfrm>
            <a:off x="1043107" y="4276725"/>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и тд</a:t>
            </a:r>
            <a:endParaRPr lang="en-US" sz="1200" dirty="0"/>
          </a:p>
        </p:txBody>
      </p:sp>
      <p:sp>
        <p:nvSpPr>
          <p:cNvPr id="17" name="Shape 13"/>
          <p:cNvSpPr/>
          <p:nvPr/>
        </p:nvSpPr>
        <p:spPr>
          <a:xfrm>
            <a:off x="793075" y="4965621"/>
            <a:ext cx="4343043" cy="2814757"/>
          </a:xfrm>
          <a:prstGeom prst="roundRect">
            <a:avLst>
              <a:gd name="adj" fmla="val 3898"/>
            </a:avLst>
          </a:prstGeom>
          <a:solidFill>
            <a:srgbClr val="FFFFFF">
              <a:alpha val="95000"/>
            </a:srgbClr>
          </a:solidFill>
          <a:ln w="22860">
            <a:solidFill>
              <a:srgbClr val="9CD4EA"/>
            </a:solidFill>
            <a:prstDash val="solid"/>
          </a:ln>
        </p:spPr>
        <p:txBody>
          <a:bodyPr/>
          <a:lstStyle/>
          <a:p>
            <a:endParaRPr lang="ru-RU"/>
          </a:p>
        </p:txBody>
      </p:sp>
      <p:sp>
        <p:nvSpPr>
          <p:cNvPr id="18" name="Shape 14"/>
          <p:cNvSpPr/>
          <p:nvPr/>
        </p:nvSpPr>
        <p:spPr>
          <a:xfrm>
            <a:off x="770215" y="4965621"/>
            <a:ext cx="91440" cy="2814757"/>
          </a:xfrm>
          <a:prstGeom prst="roundRect">
            <a:avLst>
              <a:gd name="adj" fmla="val 72863"/>
            </a:avLst>
          </a:prstGeom>
          <a:solidFill>
            <a:srgbClr val="9CD4EA"/>
          </a:solidFill>
          <a:ln/>
        </p:spPr>
        <p:txBody>
          <a:bodyPr/>
          <a:lstStyle/>
          <a:p>
            <a:endParaRPr lang="ru-RU"/>
          </a:p>
        </p:txBody>
      </p:sp>
      <p:sp>
        <p:nvSpPr>
          <p:cNvPr id="19" name="Text 15"/>
          <p:cNvSpPr/>
          <p:nvPr/>
        </p:nvSpPr>
        <p:spPr>
          <a:xfrm>
            <a:off x="1043107" y="5147072"/>
            <a:ext cx="1982867" cy="247769"/>
          </a:xfrm>
          <a:prstGeom prst="rect">
            <a:avLst/>
          </a:prstGeom>
          <a:noFill/>
          <a:ln/>
        </p:spPr>
        <p:txBody>
          <a:bodyPr wrap="none" lIns="0" tIns="0" rIns="0" bIns="0" rtlCol="0" anchor="t"/>
          <a:lstStyle/>
          <a:p>
            <a:pPr marL="0" indent="0" algn="l">
              <a:lnSpc>
                <a:spcPts val="1950"/>
              </a:lnSpc>
              <a:buNone/>
            </a:pPr>
            <a:r>
              <a:rPr lang="en-US" sz="1550" b="1" dirty="0">
                <a:solidFill>
                  <a:srgbClr val="3C3939"/>
                </a:solidFill>
                <a:latin typeface="Geologica Light" pitchFamily="2" charset="0"/>
                <a:ea typeface="Raleway" pitchFamily="34" charset="-122"/>
                <a:cs typeface="Raleway" pitchFamily="34" charset="-120"/>
              </a:rPr>
              <a:t>Активы</a:t>
            </a:r>
            <a:endParaRPr lang="en-US" sz="1550" b="1" dirty="0"/>
          </a:p>
        </p:txBody>
      </p:sp>
      <p:sp>
        <p:nvSpPr>
          <p:cNvPr id="20" name="Text 16"/>
          <p:cNvSpPr/>
          <p:nvPr/>
        </p:nvSpPr>
        <p:spPr>
          <a:xfrm>
            <a:off x="1043107" y="5489972"/>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Экстракты</a:t>
            </a:r>
            <a:endParaRPr lang="en-US" sz="1200" dirty="0"/>
          </a:p>
        </p:txBody>
      </p:sp>
      <p:sp>
        <p:nvSpPr>
          <p:cNvPr id="21" name="Text 17"/>
          <p:cNvSpPr/>
          <p:nvPr/>
        </p:nvSpPr>
        <p:spPr>
          <a:xfrm>
            <a:off x="1043107" y="5799177"/>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Пептиды</a:t>
            </a:r>
            <a:endParaRPr lang="en-US" sz="1200" dirty="0"/>
          </a:p>
        </p:txBody>
      </p:sp>
      <p:sp>
        <p:nvSpPr>
          <p:cNvPr id="22" name="Text 18"/>
          <p:cNvSpPr/>
          <p:nvPr/>
        </p:nvSpPr>
        <p:spPr>
          <a:xfrm>
            <a:off x="1043107" y="6108383"/>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Витамины</a:t>
            </a:r>
            <a:endParaRPr lang="en-US" sz="1200" dirty="0"/>
          </a:p>
        </p:txBody>
      </p:sp>
      <p:sp>
        <p:nvSpPr>
          <p:cNvPr id="23" name="Text 19"/>
          <p:cNvSpPr/>
          <p:nvPr/>
        </p:nvSpPr>
        <p:spPr>
          <a:xfrm>
            <a:off x="1043107" y="6417588"/>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Липиды</a:t>
            </a:r>
            <a:endParaRPr lang="en-US" sz="1200" dirty="0"/>
          </a:p>
        </p:txBody>
      </p:sp>
      <p:sp>
        <p:nvSpPr>
          <p:cNvPr id="24" name="Text 20"/>
          <p:cNvSpPr/>
          <p:nvPr/>
        </p:nvSpPr>
        <p:spPr>
          <a:xfrm>
            <a:off x="1043107" y="6726793"/>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Антиоксиданты</a:t>
            </a:r>
            <a:endParaRPr lang="en-US" sz="1200" dirty="0"/>
          </a:p>
        </p:txBody>
      </p:sp>
      <p:sp>
        <p:nvSpPr>
          <p:cNvPr id="25" name="Text 21"/>
          <p:cNvSpPr/>
          <p:nvPr/>
        </p:nvSpPr>
        <p:spPr>
          <a:xfrm>
            <a:off x="1043107" y="7035999"/>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Кислоты</a:t>
            </a:r>
            <a:endParaRPr lang="en-US" sz="1200" dirty="0"/>
          </a:p>
        </p:txBody>
      </p:sp>
      <p:sp>
        <p:nvSpPr>
          <p:cNvPr id="26" name="Text 22"/>
          <p:cNvSpPr/>
          <p:nvPr/>
        </p:nvSpPr>
        <p:spPr>
          <a:xfrm>
            <a:off x="1043107" y="7345204"/>
            <a:ext cx="7126367" cy="253722"/>
          </a:xfrm>
          <a:prstGeom prst="rect">
            <a:avLst/>
          </a:prstGeom>
          <a:noFill/>
          <a:ln/>
        </p:spPr>
        <p:txBody>
          <a:bodyPr wrap="none" lIns="0" tIns="0" rIns="0" bIns="0" rtlCol="0" anchor="t"/>
          <a:lstStyle/>
          <a:p>
            <a:pPr marL="342900" indent="-342900" algn="l">
              <a:lnSpc>
                <a:spcPts val="1950"/>
              </a:lnSpc>
              <a:buSzPct val="100000"/>
              <a:buChar char="•"/>
            </a:pPr>
            <a:r>
              <a:rPr lang="en-US" sz="1200" dirty="0">
                <a:solidFill>
                  <a:srgbClr val="3C3939"/>
                </a:solidFill>
                <a:latin typeface="Geologica Light" pitchFamily="2" charset="0"/>
                <a:ea typeface="Roboto" pitchFamily="34" charset="-122"/>
                <a:cs typeface="Roboto" pitchFamily="34" charset="-120"/>
              </a:rPr>
              <a:t>и др</a:t>
            </a:r>
            <a:endParaRPr lang="en-US" sz="1200"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476738"/>
            <a:ext cx="6515814"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РАЗДЕЛЕНИЕ ПРИМЕРНОЕ</a:t>
            </a:r>
            <a:endParaRPr lang="en-US" sz="3900" dirty="0"/>
          </a:p>
        </p:txBody>
      </p:sp>
      <p:sp>
        <p:nvSpPr>
          <p:cNvPr id="3" name="Text 1"/>
          <p:cNvSpPr/>
          <p:nvPr/>
        </p:nvSpPr>
        <p:spPr>
          <a:xfrm>
            <a:off x="793790" y="3493651"/>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Потому что одни и те же компоненты могут выполнять разные или смежные функции</a:t>
            </a:r>
            <a:endParaRPr lang="en-US" sz="1550" dirty="0"/>
          </a:p>
        </p:txBody>
      </p:sp>
      <p:sp>
        <p:nvSpPr>
          <p:cNvPr id="4" name="Shape 2"/>
          <p:cNvSpPr/>
          <p:nvPr/>
        </p:nvSpPr>
        <p:spPr>
          <a:xfrm>
            <a:off x="793790" y="4034433"/>
            <a:ext cx="6422231"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5" name="Shape 3"/>
          <p:cNvSpPr/>
          <p:nvPr/>
        </p:nvSpPr>
        <p:spPr>
          <a:xfrm>
            <a:off x="770930" y="4034433"/>
            <a:ext cx="91440" cy="759976"/>
          </a:xfrm>
          <a:prstGeom prst="roundRect">
            <a:avLst>
              <a:gd name="adj" fmla="val 91163"/>
            </a:avLst>
          </a:prstGeom>
          <a:solidFill>
            <a:srgbClr val="9CD4EA"/>
          </a:solidFill>
          <a:ln/>
        </p:spPr>
        <p:txBody>
          <a:bodyPr/>
          <a:lstStyle/>
          <a:p>
            <a:endParaRPr lang="ru-RU"/>
          </a:p>
        </p:txBody>
      </p:sp>
      <p:sp>
        <p:nvSpPr>
          <p:cNvPr id="6" name="Text 4"/>
          <p:cNvSpPr/>
          <p:nvPr/>
        </p:nvSpPr>
        <p:spPr>
          <a:xfrm>
            <a:off x="1083588" y="4255651"/>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Гиалуроновая кислота актив и загуститель</a:t>
            </a:r>
            <a:endParaRPr lang="en-US" sz="1550" dirty="0"/>
          </a:p>
        </p:txBody>
      </p:sp>
      <p:sp>
        <p:nvSpPr>
          <p:cNvPr id="7" name="Shape 5"/>
          <p:cNvSpPr/>
          <p:nvPr/>
        </p:nvSpPr>
        <p:spPr>
          <a:xfrm>
            <a:off x="7414379" y="4034433"/>
            <a:ext cx="6422231"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8" name="Shape 6"/>
          <p:cNvSpPr/>
          <p:nvPr/>
        </p:nvSpPr>
        <p:spPr>
          <a:xfrm>
            <a:off x="7391519" y="4034433"/>
            <a:ext cx="91440" cy="759976"/>
          </a:xfrm>
          <a:prstGeom prst="roundRect">
            <a:avLst>
              <a:gd name="adj" fmla="val 91163"/>
            </a:avLst>
          </a:prstGeom>
          <a:solidFill>
            <a:srgbClr val="9CD4EA"/>
          </a:solidFill>
          <a:ln/>
        </p:spPr>
        <p:txBody>
          <a:bodyPr/>
          <a:lstStyle/>
          <a:p>
            <a:endParaRPr lang="ru-RU"/>
          </a:p>
        </p:txBody>
      </p:sp>
      <p:sp>
        <p:nvSpPr>
          <p:cNvPr id="9" name="Text 7"/>
          <p:cNvSpPr/>
          <p:nvPr/>
        </p:nvSpPr>
        <p:spPr>
          <a:xfrm>
            <a:off x="7704177" y="4255651"/>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Молочная кислота актив и рН-регулятор</a:t>
            </a:r>
            <a:endParaRPr lang="en-US" sz="1550" dirty="0"/>
          </a:p>
        </p:txBody>
      </p:sp>
      <p:sp>
        <p:nvSpPr>
          <p:cNvPr id="10" name="Shape 8"/>
          <p:cNvSpPr/>
          <p:nvPr/>
        </p:nvSpPr>
        <p:spPr>
          <a:xfrm>
            <a:off x="793790" y="4992767"/>
            <a:ext cx="6422231"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11" name="Shape 9"/>
          <p:cNvSpPr/>
          <p:nvPr/>
        </p:nvSpPr>
        <p:spPr>
          <a:xfrm>
            <a:off x="770930" y="4992767"/>
            <a:ext cx="91440" cy="759976"/>
          </a:xfrm>
          <a:prstGeom prst="roundRect">
            <a:avLst>
              <a:gd name="adj" fmla="val 91163"/>
            </a:avLst>
          </a:prstGeom>
          <a:solidFill>
            <a:srgbClr val="9CD4EA"/>
          </a:solidFill>
          <a:ln/>
        </p:spPr>
        <p:txBody>
          <a:bodyPr/>
          <a:lstStyle/>
          <a:p>
            <a:endParaRPr lang="ru-RU"/>
          </a:p>
        </p:txBody>
      </p:sp>
      <p:sp>
        <p:nvSpPr>
          <p:cNvPr id="12" name="Text 10"/>
          <p:cNvSpPr/>
          <p:nvPr/>
        </p:nvSpPr>
        <p:spPr>
          <a:xfrm>
            <a:off x="1083588" y="5213985"/>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Эмульгаторы + эмоленты</a:t>
            </a:r>
            <a:endParaRPr lang="en-US" sz="1550" dirty="0"/>
          </a:p>
        </p:txBody>
      </p:sp>
      <p:sp>
        <p:nvSpPr>
          <p:cNvPr id="13" name="Shape 11"/>
          <p:cNvSpPr/>
          <p:nvPr/>
        </p:nvSpPr>
        <p:spPr>
          <a:xfrm>
            <a:off x="7414379" y="4992767"/>
            <a:ext cx="6422231" cy="759976"/>
          </a:xfrm>
          <a:prstGeom prst="roundRect">
            <a:avLst>
              <a:gd name="adj" fmla="val 14438"/>
            </a:avLst>
          </a:prstGeom>
          <a:solidFill>
            <a:srgbClr val="FFFFFF">
              <a:alpha val="95000"/>
            </a:srgbClr>
          </a:solidFill>
          <a:ln w="22860">
            <a:solidFill>
              <a:srgbClr val="9CD4EA"/>
            </a:solidFill>
            <a:prstDash val="solid"/>
          </a:ln>
        </p:spPr>
        <p:txBody>
          <a:bodyPr/>
          <a:lstStyle/>
          <a:p>
            <a:endParaRPr lang="ru-RU"/>
          </a:p>
        </p:txBody>
      </p:sp>
      <p:sp>
        <p:nvSpPr>
          <p:cNvPr id="14" name="Shape 12"/>
          <p:cNvSpPr/>
          <p:nvPr/>
        </p:nvSpPr>
        <p:spPr>
          <a:xfrm>
            <a:off x="7391519" y="4992767"/>
            <a:ext cx="91440" cy="759976"/>
          </a:xfrm>
          <a:prstGeom prst="roundRect">
            <a:avLst>
              <a:gd name="adj" fmla="val 91163"/>
            </a:avLst>
          </a:prstGeom>
          <a:solidFill>
            <a:srgbClr val="9CD4EA"/>
          </a:solidFill>
          <a:ln/>
        </p:spPr>
        <p:txBody>
          <a:bodyPr/>
          <a:lstStyle/>
          <a:p>
            <a:endParaRPr lang="ru-RU"/>
          </a:p>
        </p:txBody>
      </p:sp>
      <p:sp>
        <p:nvSpPr>
          <p:cNvPr id="15" name="Text 13"/>
          <p:cNvSpPr/>
          <p:nvPr/>
        </p:nvSpPr>
        <p:spPr>
          <a:xfrm>
            <a:off x="7704177" y="5213985"/>
            <a:ext cx="591121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Глицерин растворитель и влагоудерживающий актив</a:t>
            </a:r>
            <a:endParaRPr lang="en-US" sz="1550"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022184" y="3518134"/>
            <a:ext cx="5919907" cy="620078"/>
          </a:xfrm>
          <a:prstGeom prst="rect">
            <a:avLst/>
          </a:prstGeom>
          <a:noFill/>
          <a:ln/>
        </p:spPr>
        <p:txBody>
          <a:bodyPr wrap="none" lIns="0" tIns="0" rIns="0" bIns="0" rtlCol="0" anchor="t"/>
          <a:lstStyle/>
          <a:p>
            <a:pPr marL="0" indent="0" algn="ctr">
              <a:lnSpc>
                <a:spcPts val="4850"/>
              </a:lnSpc>
              <a:buNone/>
            </a:pPr>
            <a:r>
              <a:rPr lang="en-US" sz="3900" dirty="0">
                <a:solidFill>
                  <a:srgbClr val="1B1B27"/>
                </a:solidFill>
                <a:latin typeface="Geologica Light" pitchFamily="2" charset="0"/>
                <a:ea typeface="Raleway" pitchFamily="34" charset="-122"/>
                <a:cs typeface="Raleway" pitchFamily="34" charset="-120"/>
              </a:rPr>
              <a:t>КОМПОНЕНТЫ ОСНОВЫ</a:t>
            </a:r>
            <a:endParaRPr lang="en-US" sz="3900" dirty="0"/>
          </a:p>
        </p:txBody>
      </p:sp>
      <p:sp>
        <p:nvSpPr>
          <p:cNvPr id="3" name="Text 1"/>
          <p:cNvSpPr/>
          <p:nvPr/>
        </p:nvSpPr>
        <p:spPr>
          <a:xfrm>
            <a:off x="2911348" y="4401427"/>
            <a:ext cx="7849314" cy="372070"/>
          </a:xfrm>
          <a:prstGeom prst="rect">
            <a:avLst/>
          </a:prstGeom>
          <a:noFill/>
          <a:ln/>
        </p:spPr>
        <p:txBody>
          <a:bodyPr wrap="none" lIns="0" tIns="0" rIns="0" bIns="0" rtlCol="0" anchor="t"/>
          <a:lstStyle/>
          <a:p>
            <a:pPr marL="0" indent="0" algn="ctr">
              <a:lnSpc>
                <a:spcPts val="2900"/>
              </a:lnSpc>
              <a:buNone/>
            </a:pPr>
            <a:r>
              <a:rPr lang="en-US" sz="2300" dirty="0">
                <a:solidFill>
                  <a:srgbClr val="1B1B27"/>
                </a:solidFill>
                <a:latin typeface="Geologica Light" pitchFamily="2" charset="0"/>
                <a:ea typeface="Raleway" pitchFamily="34" charset="-122"/>
                <a:cs typeface="Raleway" pitchFamily="34" charset="-120"/>
              </a:rPr>
              <a:t>БАЗОВЫЕ КОМПОНЕНТЫ составляют основу средства</a:t>
            </a:r>
            <a:endParaRPr lang="en-US" sz="2300"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84665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ЭМОЛЕНТЫ</a:t>
            </a:r>
            <a:endParaRPr lang="en-US" sz="3900" dirty="0"/>
          </a:p>
        </p:txBody>
      </p:sp>
      <p:sp>
        <p:nvSpPr>
          <p:cNvPr id="3" name="Text 1"/>
          <p:cNvSpPr/>
          <p:nvPr/>
        </p:nvSpPr>
        <p:spPr>
          <a:xfrm>
            <a:off x="793790" y="2764393"/>
            <a:ext cx="13042821" cy="744141"/>
          </a:xfrm>
          <a:prstGeom prst="rect">
            <a:avLst/>
          </a:prstGeom>
          <a:noFill/>
          <a:ln/>
        </p:spPr>
        <p:txBody>
          <a:bodyPr wrap="square" lIns="0" tIns="0" rIns="0" bIns="0" rtlCol="0" anchor="t"/>
          <a:lstStyle/>
          <a:p>
            <a:pPr marL="0" indent="0" algn="l">
              <a:lnSpc>
                <a:spcPts val="2900"/>
              </a:lnSpc>
              <a:buNone/>
            </a:pPr>
            <a:r>
              <a:rPr lang="en-US" sz="2300" dirty="0">
                <a:solidFill>
                  <a:srgbClr val="1B1B27"/>
                </a:solidFill>
                <a:latin typeface="Geologica Light" pitchFamily="2" charset="0"/>
                <a:ea typeface="Raleway" pitchFamily="34" charset="-122"/>
                <a:cs typeface="Raleway" pitchFamily="34" charset="-120"/>
              </a:rPr>
              <a:t>Смазывают и смягчают кожу, делают её более эластичной, восстанавливают липидный барьер</a:t>
            </a:r>
            <a:endParaRPr lang="en-US" sz="2300" dirty="0"/>
          </a:p>
        </p:txBody>
      </p:sp>
      <p:sp>
        <p:nvSpPr>
          <p:cNvPr id="4" name="Shape 2"/>
          <p:cNvSpPr/>
          <p:nvPr/>
        </p:nvSpPr>
        <p:spPr>
          <a:xfrm>
            <a:off x="793790" y="3806190"/>
            <a:ext cx="4215289" cy="1189196"/>
          </a:xfrm>
          <a:prstGeom prst="roundRect">
            <a:avLst>
              <a:gd name="adj" fmla="val 7010"/>
            </a:avLst>
          </a:prstGeom>
          <a:solidFill>
            <a:srgbClr val="FFFFFF">
              <a:alpha val="95000"/>
            </a:srgbClr>
          </a:solidFill>
          <a:ln w="22860">
            <a:solidFill>
              <a:srgbClr val="9CD4EA"/>
            </a:solidFill>
            <a:prstDash val="solid"/>
          </a:ln>
        </p:spPr>
        <p:txBody>
          <a:bodyPr/>
          <a:lstStyle/>
          <a:p>
            <a:endParaRPr lang="ru-RU"/>
          </a:p>
        </p:txBody>
      </p:sp>
      <p:sp>
        <p:nvSpPr>
          <p:cNvPr id="5" name="Text 3"/>
          <p:cNvSpPr/>
          <p:nvPr/>
        </p:nvSpPr>
        <p:spPr>
          <a:xfrm>
            <a:off x="1015008" y="4027408"/>
            <a:ext cx="2501503"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Масла растительные</a:t>
            </a:r>
            <a:endParaRPr lang="en-US" sz="1950" dirty="0"/>
          </a:p>
        </p:txBody>
      </p:sp>
      <p:sp>
        <p:nvSpPr>
          <p:cNvPr id="6" name="Text 4"/>
          <p:cNvSpPr/>
          <p:nvPr/>
        </p:nvSpPr>
        <p:spPr>
          <a:xfrm>
            <a:off x="1015008" y="4456628"/>
            <a:ext cx="377285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Seed Oil, Butter</a:t>
            </a:r>
            <a:endParaRPr lang="en-US" sz="1550" dirty="0"/>
          </a:p>
        </p:txBody>
      </p:sp>
      <p:sp>
        <p:nvSpPr>
          <p:cNvPr id="7" name="Shape 5"/>
          <p:cNvSpPr/>
          <p:nvPr/>
        </p:nvSpPr>
        <p:spPr>
          <a:xfrm>
            <a:off x="5207437" y="3806190"/>
            <a:ext cx="4215408" cy="1189196"/>
          </a:xfrm>
          <a:prstGeom prst="roundRect">
            <a:avLst>
              <a:gd name="adj" fmla="val 7010"/>
            </a:avLst>
          </a:prstGeom>
          <a:solidFill>
            <a:srgbClr val="FFFFFF">
              <a:alpha val="95000"/>
            </a:srgbClr>
          </a:solidFill>
          <a:ln w="22860">
            <a:solidFill>
              <a:srgbClr val="9CD4EA"/>
            </a:solidFill>
            <a:prstDash val="solid"/>
          </a:ln>
        </p:spPr>
        <p:txBody>
          <a:bodyPr/>
          <a:lstStyle/>
          <a:p>
            <a:endParaRPr lang="ru-RU"/>
          </a:p>
        </p:txBody>
      </p:sp>
      <p:sp>
        <p:nvSpPr>
          <p:cNvPr id="8" name="Text 6"/>
          <p:cNvSpPr/>
          <p:nvPr/>
        </p:nvSpPr>
        <p:spPr>
          <a:xfrm>
            <a:off x="5428655" y="402740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Триглицериды</a:t>
            </a:r>
            <a:endParaRPr lang="en-US" sz="1950" dirty="0"/>
          </a:p>
        </p:txBody>
      </p:sp>
      <p:sp>
        <p:nvSpPr>
          <p:cNvPr id="9" name="Text 7"/>
          <p:cNvSpPr/>
          <p:nvPr/>
        </p:nvSpPr>
        <p:spPr>
          <a:xfrm>
            <a:off x="5428655" y="4456628"/>
            <a:ext cx="3772972"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Caprylic/Capric Triglyceride</a:t>
            </a:r>
            <a:endParaRPr lang="en-US" sz="1550" dirty="0"/>
          </a:p>
        </p:txBody>
      </p:sp>
      <p:sp>
        <p:nvSpPr>
          <p:cNvPr id="10" name="Shape 8"/>
          <p:cNvSpPr/>
          <p:nvPr/>
        </p:nvSpPr>
        <p:spPr>
          <a:xfrm>
            <a:off x="9621203" y="3806190"/>
            <a:ext cx="4215289" cy="1189196"/>
          </a:xfrm>
          <a:prstGeom prst="roundRect">
            <a:avLst>
              <a:gd name="adj" fmla="val 7010"/>
            </a:avLst>
          </a:prstGeom>
          <a:solidFill>
            <a:srgbClr val="FFFFFF">
              <a:alpha val="95000"/>
            </a:srgbClr>
          </a:solidFill>
          <a:ln w="22860">
            <a:solidFill>
              <a:srgbClr val="9CD4EA"/>
            </a:solidFill>
            <a:prstDash val="solid"/>
          </a:ln>
        </p:spPr>
        <p:txBody>
          <a:bodyPr/>
          <a:lstStyle/>
          <a:p>
            <a:endParaRPr lang="ru-RU"/>
          </a:p>
        </p:txBody>
      </p:sp>
      <p:sp>
        <p:nvSpPr>
          <p:cNvPr id="11" name="Text 9"/>
          <p:cNvSpPr/>
          <p:nvPr/>
        </p:nvSpPr>
        <p:spPr>
          <a:xfrm>
            <a:off x="9842421" y="402740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Жирные спирты</a:t>
            </a:r>
            <a:endParaRPr lang="en-US" sz="1950" dirty="0"/>
          </a:p>
        </p:txBody>
      </p:sp>
      <p:sp>
        <p:nvSpPr>
          <p:cNvPr id="12" name="Text 10"/>
          <p:cNvSpPr/>
          <p:nvPr/>
        </p:nvSpPr>
        <p:spPr>
          <a:xfrm>
            <a:off x="9842421" y="4456628"/>
            <a:ext cx="3772853"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Cetearyl alcohol</a:t>
            </a:r>
            <a:endParaRPr lang="en-US" sz="1550" dirty="0"/>
          </a:p>
        </p:txBody>
      </p:sp>
      <p:sp>
        <p:nvSpPr>
          <p:cNvPr id="13" name="Shape 11"/>
          <p:cNvSpPr/>
          <p:nvPr/>
        </p:nvSpPr>
        <p:spPr>
          <a:xfrm>
            <a:off x="793790" y="5193744"/>
            <a:ext cx="6422112" cy="1189196"/>
          </a:xfrm>
          <a:prstGeom prst="roundRect">
            <a:avLst>
              <a:gd name="adj" fmla="val 7010"/>
            </a:avLst>
          </a:prstGeom>
          <a:solidFill>
            <a:srgbClr val="FFFFFF">
              <a:alpha val="95000"/>
            </a:srgbClr>
          </a:solidFill>
          <a:ln w="22860">
            <a:solidFill>
              <a:srgbClr val="9CD4EA"/>
            </a:solidFill>
            <a:prstDash val="solid"/>
          </a:ln>
        </p:spPr>
        <p:txBody>
          <a:bodyPr/>
          <a:lstStyle/>
          <a:p>
            <a:endParaRPr lang="ru-RU"/>
          </a:p>
        </p:txBody>
      </p:sp>
      <p:sp>
        <p:nvSpPr>
          <p:cNvPr id="14" name="Text 12"/>
          <p:cNvSpPr/>
          <p:nvPr/>
        </p:nvSpPr>
        <p:spPr>
          <a:xfrm>
            <a:off x="1015008" y="541496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Сложные эфиры</a:t>
            </a:r>
            <a:endParaRPr lang="en-US" sz="1950" dirty="0"/>
          </a:p>
        </p:txBody>
      </p:sp>
      <p:sp>
        <p:nvSpPr>
          <p:cNvPr id="15" name="Text 13"/>
          <p:cNvSpPr/>
          <p:nvPr/>
        </p:nvSpPr>
        <p:spPr>
          <a:xfrm>
            <a:off x="1015008" y="5844183"/>
            <a:ext cx="5979676"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Окончания: caprate, lactate, caprylate и тд</a:t>
            </a:r>
            <a:endParaRPr lang="en-US" sz="1550" dirty="0"/>
          </a:p>
        </p:txBody>
      </p:sp>
      <p:sp>
        <p:nvSpPr>
          <p:cNvPr id="16" name="Shape 14"/>
          <p:cNvSpPr/>
          <p:nvPr/>
        </p:nvSpPr>
        <p:spPr>
          <a:xfrm>
            <a:off x="7414260" y="5193744"/>
            <a:ext cx="6422231" cy="1189196"/>
          </a:xfrm>
          <a:prstGeom prst="roundRect">
            <a:avLst>
              <a:gd name="adj" fmla="val 7010"/>
            </a:avLst>
          </a:prstGeom>
          <a:solidFill>
            <a:srgbClr val="FFFFFF">
              <a:alpha val="95000"/>
            </a:srgbClr>
          </a:solidFill>
          <a:ln w="22860">
            <a:solidFill>
              <a:srgbClr val="9CD4EA"/>
            </a:solidFill>
            <a:prstDash val="solid"/>
          </a:ln>
        </p:spPr>
        <p:txBody>
          <a:bodyPr/>
          <a:lstStyle/>
          <a:p>
            <a:endParaRPr lang="ru-RU"/>
          </a:p>
        </p:txBody>
      </p:sp>
      <p:sp>
        <p:nvSpPr>
          <p:cNvPr id="17" name="Text 15"/>
          <p:cNvSpPr/>
          <p:nvPr/>
        </p:nvSpPr>
        <p:spPr>
          <a:xfrm>
            <a:off x="7635478" y="5414963"/>
            <a:ext cx="4368641"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Короткие липиды и жирные кислоты</a:t>
            </a:r>
            <a:endParaRPr lang="en-US" sz="1950"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4708" y="2326838"/>
            <a:ext cx="7541235" cy="4865119"/>
          </a:xfrm>
          <a:prstGeom prst="rect">
            <a:avLst/>
          </a:prstGeom>
        </p:spPr>
      </p:pic>
      <p:sp>
        <p:nvSpPr>
          <p:cNvPr id="4" name="Text 0"/>
          <p:cNvSpPr/>
          <p:nvPr/>
        </p:nvSpPr>
        <p:spPr>
          <a:xfrm>
            <a:off x="793790" y="550783"/>
            <a:ext cx="545603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Триглицериды, липиды</a:t>
            </a:r>
            <a:endParaRPr lang="en-US" sz="3900" dirty="0"/>
          </a:p>
        </p:txBody>
      </p:sp>
      <p:sp>
        <p:nvSpPr>
          <p:cNvPr id="5" name="Text 1"/>
          <p:cNvSpPr/>
          <p:nvPr/>
        </p:nvSpPr>
        <p:spPr>
          <a:xfrm>
            <a:off x="793790" y="1468517"/>
            <a:ext cx="7556421"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Компоненты липидного </a:t>
            </a:r>
            <a:r>
              <a:rPr lang="en-US" sz="1550" dirty="0" err="1">
                <a:solidFill>
                  <a:srgbClr val="3C3939"/>
                </a:solidFill>
                <a:latin typeface="Geologica Light" pitchFamily="2" charset="0"/>
                <a:ea typeface="Roboto" pitchFamily="34" charset="-122"/>
                <a:cs typeface="Roboto" pitchFamily="34" charset="-120"/>
              </a:rPr>
              <a:t>барьера</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кожи</a:t>
            </a:r>
            <a:endParaRPr lang="en-US" sz="1550" dirty="0">
              <a:solidFill>
                <a:srgbClr val="3C3939"/>
              </a:solidFill>
              <a:latin typeface="Geologica Light" pitchFamily="2" charset="0"/>
              <a:ea typeface="Roboto" pitchFamily="34" charset="-122"/>
              <a:cs typeface="Roboto" pitchFamily="34" charset="-120"/>
            </a:endParaRPr>
          </a:p>
          <a:p>
            <a:pPr marL="0" indent="0" algn="l">
              <a:buNone/>
            </a:pPr>
            <a:r>
              <a:rPr lang="en-US" sz="1550" dirty="0" err="1">
                <a:solidFill>
                  <a:srgbClr val="3C3939"/>
                </a:solidFill>
                <a:latin typeface="Geologica Light" pitchFamily="2" charset="0"/>
                <a:ea typeface="Roboto" pitchFamily="34" charset="-122"/>
                <a:cs typeface="Roboto" pitchFamily="34" charset="-120"/>
              </a:rPr>
              <a:t>играют</a:t>
            </a:r>
            <a:r>
              <a:rPr lang="en-US" sz="1550" dirty="0">
                <a:solidFill>
                  <a:srgbClr val="3C3939"/>
                </a:solidFill>
                <a:latin typeface="Geologica Light" pitchFamily="2" charset="0"/>
                <a:ea typeface="Roboto" pitchFamily="34" charset="-122"/>
                <a:cs typeface="Roboto" pitchFamily="34" charset="-120"/>
              </a:rPr>
              <a:t> важнейшую роль в защите и увлажнении.</a:t>
            </a:r>
            <a:endParaRPr lang="en-US" sz="1550" dirty="0"/>
          </a:p>
        </p:txBody>
      </p:sp>
      <p:sp>
        <p:nvSpPr>
          <p:cNvPr id="6" name="Shape 2"/>
          <p:cNvSpPr/>
          <p:nvPr/>
        </p:nvSpPr>
        <p:spPr>
          <a:xfrm>
            <a:off x="793790" y="2326838"/>
            <a:ext cx="5345753" cy="1007567"/>
          </a:xfrm>
          <a:prstGeom prst="roundRect">
            <a:avLst>
              <a:gd name="adj" fmla="val 7010"/>
            </a:avLst>
          </a:prstGeom>
          <a:solidFill>
            <a:srgbClr val="FFFFFF">
              <a:alpha val="95000"/>
            </a:srgbClr>
          </a:solidFill>
          <a:ln w="22860">
            <a:solidFill>
              <a:srgbClr val="C7C7D0"/>
            </a:solidFill>
            <a:prstDash val="solid"/>
          </a:ln>
        </p:spPr>
        <p:txBody>
          <a:bodyPr/>
          <a:lstStyle/>
          <a:p>
            <a:endParaRPr lang="ru-RU"/>
          </a:p>
        </p:txBody>
      </p:sp>
      <p:sp>
        <p:nvSpPr>
          <p:cNvPr id="7" name="Text 3"/>
          <p:cNvSpPr/>
          <p:nvPr/>
        </p:nvSpPr>
        <p:spPr>
          <a:xfrm>
            <a:off x="1015008" y="254805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Жирные кислоты</a:t>
            </a:r>
            <a:endParaRPr lang="en-US" sz="1950" dirty="0"/>
          </a:p>
        </p:txBody>
      </p:sp>
      <p:sp>
        <p:nvSpPr>
          <p:cNvPr id="8" name="Text 4"/>
          <p:cNvSpPr/>
          <p:nvPr/>
        </p:nvSpPr>
        <p:spPr>
          <a:xfrm>
            <a:off x="1015008" y="2818507"/>
            <a:ext cx="711398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Oleic Acid, Linoleic Acid</a:t>
            </a:r>
            <a:endParaRPr lang="en-US" sz="1550" dirty="0"/>
          </a:p>
        </p:txBody>
      </p:sp>
      <p:sp>
        <p:nvSpPr>
          <p:cNvPr id="9" name="Shape 5"/>
          <p:cNvSpPr/>
          <p:nvPr/>
        </p:nvSpPr>
        <p:spPr>
          <a:xfrm>
            <a:off x="793790" y="3714393"/>
            <a:ext cx="5345753" cy="1007566"/>
          </a:xfrm>
          <a:prstGeom prst="roundRect">
            <a:avLst>
              <a:gd name="adj" fmla="val 7010"/>
            </a:avLst>
          </a:prstGeom>
          <a:solidFill>
            <a:srgbClr val="FFFFFF">
              <a:alpha val="95000"/>
            </a:srgbClr>
          </a:solidFill>
          <a:ln w="22860">
            <a:solidFill>
              <a:srgbClr val="C7C7D0"/>
            </a:solidFill>
            <a:prstDash val="solid"/>
          </a:ln>
        </p:spPr>
        <p:txBody>
          <a:bodyPr/>
          <a:lstStyle/>
          <a:p>
            <a:endParaRPr lang="ru-RU"/>
          </a:p>
        </p:txBody>
      </p:sp>
      <p:sp>
        <p:nvSpPr>
          <p:cNvPr id="10" name="Text 6"/>
          <p:cNvSpPr/>
          <p:nvPr/>
        </p:nvSpPr>
        <p:spPr>
          <a:xfrm>
            <a:off x="1015008" y="393561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Церамиды</a:t>
            </a:r>
            <a:endParaRPr lang="en-US" sz="1950" dirty="0"/>
          </a:p>
        </p:txBody>
      </p:sp>
      <p:sp>
        <p:nvSpPr>
          <p:cNvPr id="11" name="Text 7"/>
          <p:cNvSpPr/>
          <p:nvPr/>
        </p:nvSpPr>
        <p:spPr>
          <a:xfrm>
            <a:off x="1015008" y="4206061"/>
            <a:ext cx="711398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Основные компоненты межклеточного цемента</a:t>
            </a:r>
            <a:endParaRPr lang="en-US" sz="1550" dirty="0"/>
          </a:p>
        </p:txBody>
      </p:sp>
      <p:sp>
        <p:nvSpPr>
          <p:cNvPr id="12" name="Shape 8"/>
          <p:cNvSpPr/>
          <p:nvPr/>
        </p:nvSpPr>
        <p:spPr>
          <a:xfrm>
            <a:off x="793790" y="5101947"/>
            <a:ext cx="5345753" cy="948022"/>
          </a:xfrm>
          <a:prstGeom prst="roundRect">
            <a:avLst>
              <a:gd name="adj" fmla="val 7010"/>
            </a:avLst>
          </a:prstGeom>
          <a:solidFill>
            <a:srgbClr val="FFFFFF">
              <a:alpha val="95000"/>
            </a:srgbClr>
          </a:solidFill>
          <a:ln w="22860">
            <a:solidFill>
              <a:srgbClr val="C7C7D0"/>
            </a:solidFill>
            <a:prstDash val="solid"/>
          </a:ln>
        </p:spPr>
        <p:txBody>
          <a:bodyPr/>
          <a:lstStyle/>
          <a:p>
            <a:endParaRPr lang="ru-RU"/>
          </a:p>
        </p:txBody>
      </p:sp>
      <p:sp>
        <p:nvSpPr>
          <p:cNvPr id="13" name="Text 9"/>
          <p:cNvSpPr/>
          <p:nvPr/>
        </p:nvSpPr>
        <p:spPr>
          <a:xfrm>
            <a:off x="1015008" y="532316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Сфингозин</a:t>
            </a:r>
            <a:endParaRPr lang="en-US" sz="1950" dirty="0"/>
          </a:p>
        </p:txBody>
      </p:sp>
      <p:sp>
        <p:nvSpPr>
          <p:cNvPr id="14" name="Text 10"/>
          <p:cNvSpPr/>
          <p:nvPr/>
        </p:nvSpPr>
        <p:spPr>
          <a:xfrm>
            <a:off x="1015008" y="5593616"/>
            <a:ext cx="711398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Структурный компонент церамидов</a:t>
            </a:r>
            <a:endParaRPr lang="en-US" sz="1550" dirty="0"/>
          </a:p>
        </p:txBody>
      </p:sp>
      <p:sp>
        <p:nvSpPr>
          <p:cNvPr id="15" name="Shape 11"/>
          <p:cNvSpPr/>
          <p:nvPr/>
        </p:nvSpPr>
        <p:spPr>
          <a:xfrm>
            <a:off x="793790" y="6429957"/>
            <a:ext cx="5345753" cy="978098"/>
          </a:xfrm>
          <a:prstGeom prst="roundRect">
            <a:avLst>
              <a:gd name="adj" fmla="val 7010"/>
            </a:avLst>
          </a:prstGeom>
          <a:solidFill>
            <a:srgbClr val="FFFFFF">
              <a:alpha val="95000"/>
            </a:srgbClr>
          </a:solidFill>
          <a:ln w="22860">
            <a:solidFill>
              <a:srgbClr val="C7C7D0"/>
            </a:solidFill>
            <a:prstDash val="solid"/>
          </a:ln>
        </p:spPr>
        <p:txBody>
          <a:bodyPr/>
          <a:lstStyle/>
          <a:p>
            <a:endParaRPr lang="ru-RU"/>
          </a:p>
        </p:txBody>
      </p:sp>
      <p:sp>
        <p:nvSpPr>
          <p:cNvPr id="16" name="Text 12"/>
          <p:cNvSpPr/>
          <p:nvPr/>
        </p:nvSpPr>
        <p:spPr>
          <a:xfrm>
            <a:off x="1015008" y="6651175"/>
            <a:ext cx="3399472"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Фосфолипиды и Холестерол</a:t>
            </a:r>
            <a:endParaRPr lang="en-US" sz="1950" dirty="0"/>
          </a:p>
        </p:txBody>
      </p:sp>
      <p:sp>
        <p:nvSpPr>
          <p:cNvPr id="17" name="Text 13"/>
          <p:cNvSpPr/>
          <p:nvPr/>
        </p:nvSpPr>
        <p:spPr>
          <a:xfrm>
            <a:off x="1015008" y="6921625"/>
            <a:ext cx="711398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Обеспечивают целостность и эластичность барьера</a:t>
            </a:r>
            <a:endParaRPr lang="en-US" sz="155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012275"/>
            <a:ext cx="6640830" cy="620078"/>
          </a:xfrm>
          <a:prstGeom prst="rect">
            <a:avLst/>
          </a:prstGeom>
          <a:noFill/>
          <a:ln/>
        </p:spPr>
        <p:txBody>
          <a:bodyPr wrap="none" lIns="0" tIns="0" rIns="0" bIns="0" rtlCol="0" anchor="t"/>
          <a:lstStyle/>
          <a:p>
            <a:pPr marL="0" indent="0" algn="r" rtl="1">
              <a:lnSpc>
                <a:spcPts val="4850"/>
              </a:lnSpc>
              <a:buNone/>
            </a:pPr>
            <a:r>
              <a:rPr lang="en-US" sz="3900" dirty="0">
                <a:solidFill>
                  <a:srgbClr val="1B1B27"/>
                </a:solidFill>
                <a:latin typeface="Geologica Light" pitchFamily="2" charset="0"/>
                <a:ea typeface="Raleway" pitchFamily="34" charset="-122"/>
                <a:cs typeface="Raleway" pitchFamily="34" charset="-120"/>
              </a:rPr>
              <a:t>Окклюзивы, полуокклюзивы</a:t>
            </a:r>
            <a:endParaRPr lang="en-US" sz="3900" dirty="0"/>
          </a:p>
        </p:txBody>
      </p:sp>
      <p:sp>
        <p:nvSpPr>
          <p:cNvPr id="3" name="Text 1"/>
          <p:cNvSpPr/>
          <p:nvPr/>
        </p:nvSpPr>
        <p:spPr>
          <a:xfrm>
            <a:off x="793790" y="3045381"/>
            <a:ext cx="13042821" cy="317540"/>
          </a:xfrm>
          <a:prstGeom prst="rect">
            <a:avLst/>
          </a:prstGeom>
          <a:noFill/>
          <a:ln/>
        </p:spPr>
        <p:txBody>
          <a:bodyPr wrap="none" lIns="0" tIns="0" rIns="0" bIns="0" rtlCol="0" anchor="t"/>
          <a:lstStyle/>
          <a:p>
            <a:pPr marL="0" indent="0" rtl="1">
              <a:lnSpc>
                <a:spcPts val="2500"/>
              </a:lnSpc>
              <a:buNone/>
            </a:pPr>
            <a:r>
              <a:rPr lang="en-US" sz="1550" dirty="0">
                <a:solidFill>
                  <a:srgbClr val="3C3939"/>
                </a:solidFill>
                <a:latin typeface="Geologica Light" pitchFamily="2" charset="0"/>
                <a:ea typeface="Roboto" pitchFamily="34" charset="-122"/>
                <a:cs typeface="Roboto" pitchFamily="34" charset="-120"/>
              </a:rPr>
              <a:t>Образуют на коже пленку (газо- и водопроницаемую), защищают кожу от потери влаги, воздействия внешних факторов.</a:t>
            </a:r>
            <a:endParaRPr lang="en-US" sz="1550" dirty="0"/>
          </a:p>
        </p:txBody>
      </p:sp>
      <p:sp>
        <p:nvSpPr>
          <p:cNvPr id="4" name="Shape 2"/>
          <p:cNvSpPr/>
          <p:nvPr/>
        </p:nvSpPr>
        <p:spPr>
          <a:xfrm>
            <a:off x="793790" y="3586162"/>
            <a:ext cx="6422231" cy="1158716"/>
          </a:xfrm>
          <a:prstGeom prst="roundRect">
            <a:avLst>
              <a:gd name="adj" fmla="val 7194"/>
            </a:avLst>
          </a:prstGeom>
          <a:solidFill>
            <a:srgbClr val="9CD4EA"/>
          </a:solidFill>
          <a:ln w="7620">
            <a:solidFill>
              <a:srgbClr val="9CD4EA"/>
            </a:solidFill>
            <a:prstDash val="solid"/>
          </a:ln>
        </p:spPr>
        <p:txBody>
          <a:bodyPr/>
          <a:lstStyle/>
          <a:p>
            <a:endParaRPr lang="ru-RU" dirty="0"/>
          </a:p>
        </p:txBody>
      </p:sp>
      <p:sp>
        <p:nvSpPr>
          <p:cNvPr id="5" name="Text 3"/>
          <p:cNvSpPr/>
          <p:nvPr/>
        </p:nvSpPr>
        <p:spPr>
          <a:xfrm>
            <a:off x="999767" y="3851672"/>
            <a:ext cx="2480905" cy="310158"/>
          </a:xfrm>
          <a:prstGeom prst="rect">
            <a:avLst/>
          </a:prstGeom>
          <a:noFill/>
          <a:ln/>
        </p:spPr>
        <p:txBody>
          <a:bodyPr wrap="none" lIns="0" tIns="0" rIns="0" bIns="0" rtlCol="0" anchor="t"/>
          <a:lstStyle/>
          <a:p>
            <a:pPr marL="0" indent="0" algn="r" rtl="1">
              <a:lnSpc>
                <a:spcPts val="2400"/>
              </a:lnSpc>
              <a:buNone/>
            </a:pPr>
            <a:r>
              <a:rPr lang="en-US" sz="1950" dirty="0">
                <a:solidFill>
                  <a:srgbClr val="3C3939"/>
                </a:solidFill>
                <a:latin typeface="Geologica Light" pitchFamily="2" charset="0"/>
                <a:ea typeface="Raleway" pitchFamily="34" charset="-122"/>
                <a:cs typeface="Raleway" pitchFamily="34" charset="-120"/>
              </a:rPr>
              <a:t>Минеральное масло</a:t>
            </a:r>
            <a:endParaRPr lang="en-US" sz="1950" dirty="0"/>
          </a:p>
        </p:txBody>
      </p:sp>
      <p:sp>
        <p:nvSpPr>
          <p:cNvPr id="6" name="Text 4"/>
          <p:cNvSpPr/>
          <p:nvPr/>
        </p:nvSpPr>
        <p:spPr>
          <a:xfrm>
            <a:off x="999768" y="4221361"/>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Mineral oil, Paraffinum Liquidum</a:t>
            </a:r>
            <a:endParaRPr lang="en-US" sz="1550" dirty="0"/>
          </a:p>
        </p:txBody>
      </p:sp>
      <p:sp>
        <p:nvSpPr>
          <p:cNvPr id="7" name="Shape 5"/>
          <p:cNvSpPr/>
          <p:nvPr/>
        </p:nvSpPr>
        <p:spPr>
          <a:xfrm>
            <a:off x="7414379" y="3586162"/>
            <a:ext cx="6422231" cy="1158716"/>
          </a:xfrm>
          <a:prstGeom prst="roundRect">
            <a:avLst>
              <a:gd name="adj" fmla="val 7194"/>
            </a:avLst>
          </a:prstGeom>
          <a:solidFill>
            <a:srgbClr val="9CD4EA"/>
          </a:solidFill>
          <a:ln w="7620">
            <a:solidFill>
              <a:srgbClr val="9CD4EA"/>
            </a:solidFill>
            <a:prstDash val="solid"/>
          </a:ln>
        </p:spPr>
        <p:txBody>
          <a:bodyPr/>
          <a:lstStyle/>
          <a:p>
            <a:endParaRPr lang="ru-RU"/>
          </a:p>
        </p:txBody>
      </p:sp>
      <p:sp>
        <p:nvSpPr>
          <p:cNvPr id="8" name="Text 6"/>
          <p:cNvSpPr/>
          <p:nvPr/>
        </p:nvSpPr>
        <p:spPr>
          <a:xfrm>
            <a:off x="7620357" y="379214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Вазелин</a:t>
            </a:r>
            <a:endParaRPr lang="en-US" sz="1950" dirty="0"/>
          </a:p>
        </p:txBody>
      </p:sp>
      <p:sp>
        <p:nvSpPr>
          <p:cNvPr id="9" name="Text 7"/>
          <p:cNvSpPr/>
          <p:nvPr/>
        </p:nvSpPr>
        <p:spPr>
          <a:xfrm>
            <a:off x="7620357" y="4221361"/>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Petrolatum, Paraffinum</a:t>
            </a:r>
            <a:endParaRPr lang="en-US" sz="1550" dirty="0"/>
          </a:p>
        </p:txBody>
      </p:sp>
      <p:sp>
        <p:nvSpPr>
          <p:cNvPr id="10" name="Shape 8"/>
          <p:cNvSpPr/>
          <p:nvPr/>
        </p:nvSpPr>
        <p:spPr>
          <a:xfrm>
            <a:off x="793790" y="4943237"/>
            <a:ext cx="6422231" cy="1158716"/>
          </a:xfrm>
          <a:prstGeom prst="roundRect">
            <a:avLst>
              <a:gd name="adj" fmla="val 7194"/>
            </a:avLst>
          </a:prstGeom>
          <a:solidFill>
            <a:srgbClr val="9CD4EA"/>
          </a:solidFill>
          <a:ln w="7620">
            <a:solidFill>
              <a:srgbClr val="9CD4EA"/>
            </a:solidFill>
            <a:prstDash val="solid"/>
          </a:ln>
        </p:spPr>
        <p:txBody>
          <a:bodyPr/>
          <a:lstStyle/>
          <a:p>
            <a:endParaRPr lang="ru-RU"/>
          </a:p>
        </p:txBody>
      </p:sp>
      <p:sp>
        <p:nvSpPr>
          <p:cNvPr id="11" name="Text 9"/>
          <p:cNvSpPr/>
          <p:nvPr/>
        </p:nvSpPr>
        <p:spPr>
          <a:xfrm>
            <a:off x="999768" y="514921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Силиконы</a:t>
            </a:r>
            <a:endParaRPr lang="en-US" sz="1950" dirty="0"/>
          </a:p>
        </p:txBody>
      </p:sp>
      <p:sp>
        <p:nvSpPr>
          <p:cNvPr id="12" name="Text 10"/>
          <p:cNvSpPr/>
          <p:nvPr/>
        </p:nvSpPr>
        <p:spPr>
          <a:xfrm>
            <a:off x="999768" y="5578435"/>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Cyclomethicone, Dimethicone, Pentacyclosiloxane</a:t>
            </a:r>
            <a:endParaRPr lang="en-US" sz="1550" dirty="0"/>
          </a:p>
        </p:txBody>
      </p:sp>
      <p:sp>
        <p:nvSpPr>
          <p:cNvPr id="13" name="Shape 11"/>
          <p:cNvSpPr/>
          <p:nvPr/>
        </p:nvSpPr>
        <p:spPr>
          <a:xfrm>
            <a:off x="7414379" y="4943237"/>
            <a:ext cx="6422231" cy="1158716"/>
          </a:xfrm>
          <a:prstGeom prst="roundRect">
            <a:avLst>
              <a:gd name="adj" fmla="val 7194"/>
            </a:avLst>
          </a:prstGeom>
          <a:solidFill>
            <a:srgbClr val="9CD4EA"/>
          </a:solidFill>
          <a:ln w="7620">
            <a:solidFill>
              <a:srgbClr val="9CD4EA"/>
            </a:solidFill>
            <a:prstDash val="solid"/>
          </a:ln>
        </p:spPr>
        <p:txBody>
          <a:bodyPr/>
          <a:lstStyle/>
          <a:p>
            <a:endParaRPr lang="ru-RU"/>
          </a:p>
        </p:txBody>
      </p:sp>
      <p:sp>
        <p:nvSpPr>
          <p:cNvPr id="14" name="Text 12"/>
          <p:cNvSpPr/>
          <p:nvPr/>
        </p:nvSpPr>
        <p:spPr>
          <a:xfrm>
            <a:off x="7620357" y="514921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3C3939"/>
                </a:solidFill>
                <a:latin typeface="Geologica Light" pitchFamily="2" charset="0"/>
                <a:ea typeface="Raleway" pitchFamily="34" charset="-122"/>
                <a:cs typeface="Raleway" pitchFamily="34" charset="-120"/>
              </a:rPr>
              <a:t>Воски</a:t>
            </a:r>
            <a:endParaRPr lang="en-US" sz="1950" dirty="0"/>
          </a:p>
        </p:txBody>
      </p:sp>
      <p:sp>
        <p:nvSpPr>
          <p:cNvPr id="15" name="Text 13"/>
          <p:cNvSpPr/>
          <p:nvPr/>
        </p:nvSpPr>
        <p:spPr>
          <a:xfrm>
            <a:off x="7620357" y="5578435"/>
            <a:ext cx="601027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Cera Alba, Ozokerite, Lanolin</a:t>
            </a:r>
            <a:endParaRPr lang="en-US" sz="1550"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261975"/>
            <a:ext cx="815994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Влагоудерживающие компоненты</a:t>
            </a:r>
            <a:endParaRPr lang="en-US" sz="3900" dirty="0"/>
          </a:p>
        </p:txBody>
      </p:sp>
      <p:sp>
        <p:nvSpPr>
          <p:cNvPr id="3" name="Text 1"/>
          <p:cNvSpPr/>
          <p:nvPr/>
        </p:nvSpPr>
        <p:spPr>
          <a:xfrm>
            <a:off x="793790" y="1992472"/>
            <a:ext cx="7339557" cy="529423"/>
          </a:xfrm>
          <a:prstGeom prst="rect">
            <a:avLst/>
          </a:prstGeom>
          <a:noFill/>
          <a:ln/>
        </p:spPr>
        <p:txBody>
          <a:bodyPr wrap="non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Обычно, это компоненты НУФ (натурального увлажняющего </a:t>
            </a:r>
            <a:r>
              <a:rPr lang="en-US" sz="1550" dirty="0" err="1">
                <a:solidFill>
                  <a:srgbClr val="3C3939"/>
                </a:solidFill>
                <a:latin typeface="Geologica Light" pitchFamily="2" charset="0"/>
                <a:ea typeface="Roboto" pitchFamily="34" charset="-122"/>
                <a:cs typeface="Roboto" pitchFamily="34" charset="-120"/>
              </a:rPr>
              <a:t>фактора</a:t>
            </a:r>
            <a:r>
              <a:rPr lang="en-US" sz="1550" dirty="0">
                <a:solidFill>
                  <a:srgbClr val="3C3939"/>
                </a:solidFill>
                <a:latin typeface="Geologica Light" pitchFamily="2" charset="0"/>
                <a:ea typeface="Roboto" pitchFamily="34" charset="-122"/>
                <a:cs typeface="Roboto" pitchFamily="34" charset="-120"/>
              </a:rPr>
              <a:t>).</a:t>
            </a:r>
          </a:p>
          <a:p>
            <a:pPr marL="0" indent="0" algn="l">
              <a:buNone/>
            </a:pPr>
            <a:r>
              <a:rPr lang="en-US" sz="1550" dirty="0" err="1">
                <a:solidFill>
                  <a:srgbClr val="3C3939"/>
                </a:solidFill>
                <a:latin typeface="Geologica Light" pitchFamily="2" charset="0"/>
                <a:ea typeface="Roboto" pitchFamily="34" charset="-122"/>
                <a:cs typeface="Roboto" pitchFamily="34" charset="-120"/>
              </a:rPr>
              <a:t>Связывают</a:t>
            </a:r>
            <a:r>
              <a:rPr lang="en-US" sz="1550" dirty="0">
                <a:solidFill>
                  <a:srgbClr val="3C3939"/>
                </a:solidFill>
                <a:latin typeface="Geologica Light" pitchFamily="2" charset="0"/>
                <a:ea typeface="Roboto" pitchFamily="34" charset="-122"/>
                <a:cs typeface="Roboto" pitchFamily="34" charset="-120"/>
              </a:rPr>
              <a:t> воду в роговом слое и удерживают ее. Также гликоли.</a:t>
            </a:r>
            <a:endParaRPr lang="en-US" sz="1550" dirty="0"/>
          </a:p>
        </p:txBody>
      </p:sp>
      <p:grpSp>
        <p:nvGrpSpPr>
          <p:cNvPr id="18" name="Группа 17"/>
          <p:cNvGrpSpPr/>
          <p:nvPr/>
        </p:nvGrpSpPr>
        <p:grpSpPr>
          <a:xfrm>
            <a:off x="793790" y="3862160"/>
            <a:ext cx="3296947" cy="635079"/>
            <a:chOff x="793790" y="3715345"/>
            <a:chExt cx="3296947" cy="635079"/>
          </a:xfrm>
        </p:grpSpPr>
        <p:sp>
          <p:nvSpPr>
            <p:cNvPr id="4" name="Shape 2"/>
            <p:cNvSpPr/>
            <p:nvPr/>
          </p:nvSpPr>
          <p:spPr>
            <a:xfrm>
              <a:off x="793790" y="3809643"/>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5" name="Text 3"/>
            <p:cNvSpPr/>
            <p:nvPr/>
          </p:nvSpPr>
          <p:spPr>
            <a:xfrm>
              <a:off x="1438632" y="3715345"/>
              <a:ext cx="2652105" cy="635079"/>
            </a:xfrm>
            <a:prstGeom prst="rect">
              <a:avLst/>
            </a:prstGeom>
            <a:noFill/>
            <a:ln/>
          </p:spPr>
          <p:txBody>
            <a:bodyPr wrap="squar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Glycerin (+ растворители Propylene Glycol и тд)</a:t>
              </a:r>
              <a:endParaRPr lang="en-US" sz="1550" dirty="0"/>
            </a:p>
          </p:txBody>
        </p:sp>
      </p:grpSp>
      <p:grpSp>
        <p:nvGrpSpPr>
          <p:cNvPr id="21" name="Группа 20"/>
          <p:cNvGrpSpPr/>
          <p:nvPr/>
        </p:nvGrpSpPr>
        <p:grpSpPr>
          <a:xfrm>
            <a:off x="5647431" y="3944419"/>
            <a:ext cx="2224695" cy="446484"/>
            <a:chOff x="5223986" y="3721177"/>
            <a:chExt cx="2224695" cy="446484"/>
          </a:xfrm>
        </p:grpSpPr>
        <p:sp>
          <p:nvSpPr>
            <p:cNvPr id="6" name="Shape 4"/>
            <p:cNvSpPr/>
            <p:nvPr/>
          </p:nvSpPr>
          <p:spPr>
            <a:xfrm>
              <a:off x="5223986" y="3721177"/>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7" name="Text 5"/>
            <p:cNvSpPr/>
            <p:nvPr/>
          </p:nvSpPr>
          <p:spPr>
            <a:xfrm>
              <a:off x="5868829" y="3770904"/>
              <a:ext cx="1579852"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Hyaluronic Acid</a:t>
              </a:r>
              <a:endParaRPr lang="en-US" sz="1550" dirty="0"/>
            </a:p>
          </p:txBody>
        </p:sp>
      </p:grpSp>
      <p:grpSp>
        <p:nvGrpSpPr>
          <p:cNvPr id="24" name="Группа 23"/>
          <p:cNvGrpSpPr/>
          <p:nvPr/>
        </p:nvGrpSpPr>
        <p:grpSpPr>
          <a:xfrm>
            <a:off x="9610242" y="3835376"/>
            <a:ext cx="4182308" cy="635079"/>
            <a:chOff x="9654302" y="3686054"/>
            <a:chExt cx="4182308" cy="635079"/>
          </a:xfrm>
        </p:grpSpPr>
        <p:sp>
          <p:nvSpPr>
            <p:cNvPr id="8" name="Shape 6"/>
            <p:cNvSpPr/>
            <p:nvPr/>
          </p:nvSpPr>
          <p:spPr>
            <a:xfrm>
              <a:off x="9654302" y="3780352"/>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9" name="Text 7"/>
            <p:cNvSpPr/>
            <p:nvPr/>
          </p:nvSpPr>
          <p:spPr>
            <a:xfrm>
              <a:off x="10299144" y="3686054"/>
              <a:ext cx="3537466" cy="635079"/>
            </a:xfrm>
            <a:prstGeom prst="rect">
              <a:avLst/>
            </a:prstGeom>
            <a:noFill/>
            <a:ln/>
          </p:spPr>
          <p:txBody>
            <a:bodyPr wrap="square" lIns="0" tIns="0" rIns="0" bIns="0" rtlCol="0" anchor="t"/>
            <a:lstStyle/>
            <a:p>
              <a:pPr marL="0" indent="0" algn="l">
                <a:lnSpc>
                  <a:spcPts val="2500"/>
                </a:lnSpc>
                <a:buNone/>
              </a:pPr>
              <a:r>
                <a:rPr lang="en-US" sz="1550" dirty="0" err="1">
                  <a:solidFill>
                    <a:srgbClr val="3C3939"/>
                  </a:solidFill>
                  <a:latin typeface="Geologica Light" pitchFamily="2" charset="0"/>
                  <a:ea typeface="Roboto" pitchFamily="34" charset="-122"/>
                  <a:cs typeface="Roboto" pitchFamily="34" charset="-120"/>
                </a:rPr>
                <a:t>Аминокислоты</a:t>
              </a:r>
              <a:br>
                <a:rPr lang="en-US" sz="1550" dirty="0">
                  <a:solidFill>
                    <a:srgbClr val="3C3939"/>
                  </a:solidFill>
                  <a:latin typeface="Geologica Light" pitchFamily="2" charset="0"/>
                  <a:ea typeface="Roboto" pitchFamily="34" charset="-122"/>
                  <a:cs typeface="Roboto" pitchFamily="34" charset="-120"/>
                </a:rPr>
              </a:br>
              <a:r>
                <a:rPr lang="en-US" sz="1550" dirty="0">
                  <a:solidFill>
                    <a:srgbClr val="3C3939"/>
                  </a:solidFill>
                  <a:latin typeface="Geologica Light" pitchFamily="2" charset="0"/>
                  <a:ea typeface="Roboto" pitchFamily="34" charset="-122"/>
                  <a:cs typeface="Roboto" pitchFamily="34" charset="-120"/>
                </a:rPr>
                <a:t>(Betaine, Arginine, Proline и тд)</a:t>
              </a:r>
              <a:endParaRPr lang="en-US" sz="1550" dirty="0"/>
            </a:p>
          </p:txBody>
        </p:sp>
      </p:grpSp>
      <p:grpSp>
        <p:nvGrpSpPr>
          <p:cNvPr id="19" name="Группа 18"/>
          <p:cNvGrpSpPr/>
          <p:nvPr/>
        </p:nvGrpSpPr>
        <p:grpSpPr>
          <a:xfrm>
            <a:off x="793790" y="4811673"/>
            <a:ext cx="4182189" cy="446484"/>
            <a:chOff x="793790" y="4811673"/>
            <a:chExt cx="4182189" cy="446484"/>
          </a:xfrm>
        </p:grpSpPr>
        <p:sp>
          <p:nvSpPr>
            <p:cNvPr id="10" name="Shape 8"/>
            <p:cNvSpPr/>
            <p:nvPr/>
          </p:nvSpPr>
          <p:spPr>
            <a:xfrm>
              <a:off x="793790" y="4811673"/>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11" name="Text 9"/>
            <p:cNvSpPr/>
            <p:nvPr/>
          </p:nvSpPr>
          <p:spPr>
            <a:xfrm>
              <a:off x="1438632" y="4876204"/>
              <a:ext cx="3537347"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PCA, Zinc PCA, Sodium PCА</a:t>
              </a:r>
              <a:endParaRPr lang="en-US" sz="1550" dirty="0"/>
            </a:p>
          </p:txBody>
        </p:sp>
      </p:grpSp>
      <p:grpSp>
        <p:nvGrpSpPr>
          <p:cNvPr id="22" name="Группа 21"/>
          <p:cNvGrpSpPr/>
          <p:nvPr/>
        </p:nvGrpSpPr>
        <p:grpSpPr>
          <a:xfrm>
            <a:off x="5647431" y="4817084"/>
            <a:ext cx="1738288" cy="446484"/>
            <a:chOff x="5223986" y="4809245"/>
            <a:chExt cx="1738288" cy="446484"/>
          </a:xfrm>
        </p:grpSpPr>
        <p:sp>
          <p:nvSpPr>
            <p:cNvPr id="12" name="Shape 10"/>
            <p:cNvSpPr/>
            <p:nvPr/>
          </p:nvSpPr>
          <p:spPr>
            <a:xfrm>
              <a:off x="5223986" y="4809245"/>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13" name="Text 11"/>
            <p:cNvSpPr/>
            <p:nvPr/>
          </p:nvSpPr>
          <p:spPr>
            <a:xfrm>
              <a:off x="5868829" y="4881556"/>
              <a:ext cx="1093445"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Lactic Acid</a:t>
              </a:r>
              <a:endParaRPr lang="en-US" sz="1550" dirty="0"/>
            </a:p>
          </p:txBody>
        </p:sp>
      </p:grpSp>
      <p:grpSp>
        <p:nvGrpSpPr>
          <p:cNvPr id="23" name="Группа 22"/>
          <p:cNvGrpSpPr/>
          <p:nvPr/>
        </p:nvGrpSpPr>
        <p:grpSpPr>
          <a:xfrm>
            <a:off x="9654302" y="4817084"/>
            <a:ext cx="1150056" cy="446484"/>
            <a:chOff x="9654302" y="4817084"/>
            <a:chExt cx="1150056" cy="446484"/>
          </a:xfrm>
        </p:grpSpPr>
        <p:sp>
          <p:nvSpPr>
            <p:cNvPr id="14" name="Shape 12"/>
            <p:cNvSpPr/>
            <p:nvPr/>
          </p:nvSpPr>
          <p:spPr>
            <a:xfrm>
              <a:off x="9654302" y="4817084"/>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15" name="Text 13"/>
            <p:cNvSpPr/>
            <p:nvPr/>
          </p:nvSpPr>
          <p:spPr>
            <a:xfrm>
              <a:off x="10299144" y="4881556"/>
              <a:ext cx="505214"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Urea</a:t>
              </a:r>
              <a:endParaRPr lang="en-US" sz="1550" dirty="0"/>
            </a:p>
          </p:txBody>
        </p:sp>
      </p:grpSp>
      <p:grpSp>
        <p:nvGrpSpPr>
          <p:cNvPr id="20" name="Группа 19"/>
          <p:cNvGrpSpPr/>
          <p:nvPr/>
        </p:nvGrpSpPr>
        <p:grpSpPr>
          <a:xfrm>
            <a:off x="793790" y="5654993"/>
            <a:ext cx="3545599" cy="446484"/>
            <a:chOff x="793790" y="5654993"/>
            <a:chExt cx="3545599" cy="446484"/>
          </a:xfrm>
        </p:grpSpPr>
        <p:sp>
          <p:nvSpPr>
            <p:cNvPr id="16" name="Shape 14"/>
            <p:cNvSpPr/>
            <p:nvPr/>
          </p:nvSpPr>
          <p:spPr>
            <a:xfrm>
              <a:off x="793790" y="5654993"/>
              <a:ext cx="446484" cy="446484"/>
            </a:xfrm>
            <a:prstGeom prst="roundRect">
              <a:avLst>
                <a:gd name="adj" fmla="val 18670"/>
              </a:avLst>
            </a:prstGeom>
            <a:solidFill>
              <a:srgbClr val="9CD4EA"/>
            </a:solidFill>
            <a:ln w="7620">
              <a:solidFill>
                <a:srgbClr val="C7C7D0"/>
              </a:solidFill>
              <a:prstDash val="solid"/>
            </a:ln>
          </p:spPr>
          <p:txBody>
            <a:bodyPr/>
            <a:lstStyle/>
            <a:p>
              <a:endParaRPr lang="ru-RU"/>
            </a:p>
          </p:txBody>
        </p:sp>
        <p:sp>
          <p:nvSpPr>
            <p:cNvPr id="17" name="Text 15"/>
            <p:cNvSpPr/>
            <p:nvPr/>
          </p:nvSpPr>
          <p:spPr>
            <a:xfrm>
              <a:off x="1438632" y="5719675"/>
              <a:ext cx="2900757"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Сахара, пептиды, соли и тд</a:t>
              </a:r>
              <a:endParaRPr lang="en-US" sz="1550" dirty="0"/>
            </a:p>
          </p:txBody>
        </p:sp>
      </p:gr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0"/>
          <p:cNvSpPr/>
          <p:nvPr/>
        </p:nvSpPr>
        <p:spPr>
          <a:xfrm>
            <a:off x="790218" y="830411"/>
            <a:ext cx="9441061" cy="617339"/>
          </a:xfrm>
          <a:prstGeom prst="rect">
            <a:avLst/>
          </a:prstGeom>
          <a:noFill/>
          <a:ln/>
        </p:spPr>
        <p:txBody>
          <a:bodyPr wrap="none" lIns="0" tIns="0" rIns="0" bIns="0" rtlCol="0" anchor="t"/>
          <a:lstStyle/>
          <a:p>
            <a:pPr marL="0" indent="0" algn="l">
              <a:lnSpc>
                <a:spcPts val="4850"/>
              </a:lnSpc>
              <a:buNone/>
            </a:pPr>
            <a:r>
              <a:rPr lang="en-US" sz="3850" dirty="0">
                <a:solidFill>
                  <a:srgbClr val="1B1B27"/>
                </a:solidFill>
                <a:latin typeface="Geologica Light" pitchFamily="2" charset="0"/>
                <a:ea typeface="Raleway" pitchFamily="34" charset="-122"/>
                <a:cs typeface="Raleway" pitchFamily="34" charset="-120"/>
              </a:rPr>
              <a:t>ПАВ: </a:t>
            </a:r>
            <a:r>
              <a:rPr lang="en-US" sz="3850" dirty="0" err="1">
                <a:solidFill>
                  <a:srgbClr val="1B1B27"/>
                </a:solidFill>
                <a:latin typeface="Geologica Light" pitchFamily="2" charset="0"/>
                <a:ea typeface="Raleway" pitchFamily="34" charset="-122"/>
                <a:cs typeface="Raleway" pitchFamily="34" charset="-120"/>
              </a:rPr>
              <a:t>поверхностно-активные</a:t>
            </a:r>
            <a:r>
              <a:rPr lang="en-US" sz="3850" dirty="0">
                <a:solidFill>
                  <a:srgbClr val="1B1B27"/>
                </a:solidFill>
                <a:latin typeface="Geologica Light" pitchFamily="2" charset="0"/>
                <a:ea typeface="Raleway" pitchFamily="34" charset="-122"/>
                <a:cs typeface="Raleway" pitchFamily="34" charset="-120"/>
              </a:rPr>
              <a:t> </a:t>
            </a:r>
            <a:r>
              <a:rPr lang="en-US" sz="3850" dirty="0" err="1">
                <a:solidFill>
                  <a:srgbClr val="1B1B27"/>
                </a:solidFill>
                <a:latin typeface="Geologica Light" pitchFamily="2" charset="0"/>
                <a:ea typeface="Raleway" pitchFamily="34" charset="-122"/>
                <a:cs typeface="Raleway" pitchFamily="34" charset="-120"/>
              </a:rPr>
              <a:t>вещества</a:t>
            </a:r>
            <a:endParaRPr lang="en-US" sz="3850" dirty="0"/>
          </a:p>
        </p:txBody>
      </p:sp>
      <p:sp>
        <p:nvSpPr>
          <p:cNvPr id="5" name="Text 1"/>
          <p:cNvSpPr/>
          <p:nvPr/>
        </p:nvSpPr>
        <p:spPr>
          <a:xfrm>
            <a:off x="790218" y="1529682"/>
            <a:ext cx="13049964" cy="315992"/>
          </a:xfrm>
          <a:prstGeom prst="rect">
            <a:avLst/>
          </a:prstGeom>
          <a:noFill/>
          <a:ln/>
        </p:spPr>
        <p:txBody>
          <a:bodyPr wrap="none" lIns="0" tIns="0" rIns="0" bIns="0" rtlCol="0" anchor="t"/>
          <a:lstStyle/>
          <a:p>
            <a:pPr marL="0" indent="0" algn="l">
              <a:lnSpc>
                <a:spcPts val="2450"/>
              </a:lnSpc>
              <a:buNone/>
            </a:pPr>
            <a:r>
              <a:rPr lang="en-US" sz="1550" dirty="0">
                <a:solidFill>
                  <a:srgbClr val="3C3939"/>
                </a:solidFill>
                <a:latin typeface="Geologica Light" pitchFamily="2" charset="0"/>
                <a:ea typeface="Roboto" pitchFamily="34" charset="-122"/>
                <a:cs typeface="Roboto" pitchFamily="34" charset="-120"/>
              </a:rPr>
              <a:t>Поверхностно-активные вещества, которые выполняют множество функций!</a:t>
            </a:r>
            <a:endParaRPr lang="en-US" sz="1550" dirty="0"/>
          </a:p>
        </p:txBody>
      </p:sp>
      <p:sp>
        <p:nvSpPr>
          <p:cNvPr id="6" name="Shape 2"/>
          <p:cNvSpPr/>
          <p:nvPr/>
        </p:nvSpPr>
        <p:spPr>
          <a:xfrm>
            <a:off x="790218" y="2702378"/>
            <a:ext cx="444460" cy="444460"/>
          </a:xfrm>
          <a:prstGeom prst="roundRect">
            <a:avLst>
              <a:gd name="adj" fmla="val 18669"/>
            </a:avLst>
          </a:prstGeom>
          <a:solidFill>
            <a:srgbClr val="9CD4EA"/>
          </a:solidFill>
          <a:ln w="7620">
            <a:solidFill>
              <a:srgbClr val="9CD4EA"/>
            </a:solidFill>
            <a:prstDash val="solid"/>
          </a:ln>
        </p:spPr>
        <p:txBody>
          <a:bodyPr/>
          <a:lstStyle/>
          <a:p>
            <a:endParaRPr lang="ru-RU"/>
          </a:p>
        </p:txBody>
      </p:sp>
      <p:sp>
        <p:nvSpPr>
          <p:cNvPr id="7" name="Text 3"/>
          <p:cNvSpPr/>
          <p:nvPr/>
        </p:nvSpPr>
        <p:spPr>
          <a:xfrm>
            <a:off x="1432203" y="2642946"/>
            <a:ext cx="3028712" cy="373418"/>
          </a:xfrm>
          <a:prstGeom prst="rect">
            <a:avLst/>
          </a:prstGeom>
          <a:noFill/>
          <a:ln/>
        </p:spPr>
        <p:txBody>
          <a:bodyPr wrap="none" lIns="0" tIns="0" rIns="0" bIns="0" rtlCol="0" anchor="t"/>
          <a:lstStyle/>
          <a:p>
            <a:pPr marL="0" indent="0" algn="l">
              <a:lnSpc>
                <a:spcPts val="2400"/>
              </a:lnSpc>
              <a:buNone/>
            </a:pPr>
            <a:r>
              <a:rPr lang="en-US" sz="1900" dirty="0">
                <a:solidFill>
                  <a:srgbClr val="3C3939"/>
                </a:solidFill>
                <a:latin typeface="Geologica Light" pitchFamily="2" charset="0"/>
                <a:ea typeface="Raleway" pitchFamily="34" charset="-122"/>
                <a:cs typeface="Raleway" pitchFamily="34" charset="-120"/>
              </a:rPr>
              <a:t>Смешивают масло и воду</a:t>
            </a:r>
            <a:endParaRPr lang="en-US" sz="1900" dirty="0"/>
          </a:p>
        </p:txBody>
      </p:sp>
      <p:sp>
        <p:nvSpPr>
          <p:cNvPr id="8" name="Text 4"/>
          <p:cNvSpPr/>
          <p:nvPr/>
        </p:nvSpPr>
        <p:spPr>
          <a:xfrm>
            <a:off x="1432203" y="2980524"/>
            <a:ext cx="5947165" cy="559799"/>
          </a:xfrm>
          <a:prstGeom prst="rect">
            <a:avLst/>
          </a:prstGeom>
          <a:noFill/>
          <a:ln/>
        </p:spPr>
        <p:txBody>
          <a:bodyPr wrap="none" lIns="0" tIns="0" rIns="0" bIns="0" rtlCol="0" anchor="t"/>
          <a:lstStyle/>
          <a:p>
            <a:pPr marL="0" indent="0" algn="l">
              <a:buNone/>
            </a:pPr>
            <a:r>
              <a:rPr lang="en-US" sz="1550" dirty="0" err="1">
                <a:solidFill>
                  <a:srgbClr val="3C3939"/>
                </a:solidFill>
                <a:latin typeface="Geologica Light" pitchFamily="2" charset="0"/>
                <a:ea typeface="Roboto" pitchFamily="34" charset="-122"/>
                <a:cs typeface="Roboto" pitchFamily="34" charset="-120"/>
              </a:rPr>
              <a:t>Образуют</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эмульсии</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позволяя</a:t>
            </a:r>
            <a:br>
              <a:rPr lang="en-US"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соединять</a:t>
            </a:r>
            <a:r>
              <a:rPr lang="en-US" sz="1550" dirty="0">
                <a:solidFill>
                  <a:srgbClr val="3C3939"/>
                </a:solidFill>
                <a:latin typeface="Geologica Light" pitchFamily="2" charset="0"/>
                <a:ea typeface="Roboto" pitchFamily="34" charset="-122"/>
                <a:cs typeface="Roboto" pitchFamily="34" charset="-120"/>
              </a:rPr>
              <a:t> несмешиваемые компоненты</a:t>
            </a:r>
            <a:endParaRPr lang="en-US" sz="1550" dirty="0"/>
          </a:p>
        </p:txBody>
      </p:sp>
      <p:sp>
        <p:nvSpPr>
          <p:cNvPr id="9" name="Shape 5"/>
          <p:cNvSpPr/>
          <p:nvPr/>
        </p:nvSpPr>
        <p:spPr>
          <a:xfrm>
            <a:off x="790218" y="4237142"/>
            <a:ext cx="444460" cy="444460"/>
          </a:xfrm>
          <a:prstGeom prst="roundRect">
            <a:avLst>
              <a:gd name="adj" fmla="val 18669"/>
            </a:avLst>
          </a:prstGeom>
          <a:solidFill>
            <a:srgbClr val="9CD4EA"/>
          </a:solidFill>
          <a:ln w="7620">
            <a:solidFill>
              <a:srgbClr val="9CD4EA"/>
            </a:solidFill>
            <a:prstDash val="solid"/>
          </a:ln>
        </p:spPr>
        <p:txBody>
          <a:bodyPr/>
          <a:lstStyle/>
          <a:p>
            <a:endParaRPr lang="ru-RU"/>
          </a:p>
        </p:txBody>
      </p:sp>
      <p:sp>
        <p:nvSpPr>
          <p:cNvPr id="10" name="Text 6"/>
          <p:cNvSpPr/>
          <p:nvPr/>
        </p:nvSpPr>
        <p:spPr>
          <a:xfrm>
            <a:off x="1432203" y="4142304"/>
            <a:ext cx="4872752" cy="410760"/>
          </a:xfrm>
          <a:prstGeom prst="rect">
            <a:avLst/>
          </a:prstGeom>
          <a:noFill/>
          <a:ln/>
        </p:spPr>
        <p:txBody>
          <a:bodyPr wrap="none" lIns="0" tIns="0" rIns="0" bIns="0" rtlCol="0" anchor="t"/>
          <a:lstStyle/>
          <a:p>
            <a:pPr marL="0" indent="0" algn="l">
              <a:lnSpc>
                <a:spcPts val="2400"/>
              </a:lnSpc>
              <a:buNone/>
            </a:pPr>
            <a:r>
              <a:rPr lang="en-US" sz="1900" dirty="0">
                <a:solidFill>
                  <a:srgbClr val="3C3939"/>
                </a:solidFill>
                <a:latin typeface="Geologica Light" pitchFamily="2" charset="0"/>
                <a:ea typeface="Raleway" pitchFamily="34" charset="-122"/>
                <a:cs typeface="Raleway" pitchFamily="34" charset="-120"/>
              </a:rPr>
              <a:t>Растворяют нерастворимые компоненты</a:t>
            </a:r>
            <a:endParaRPr lang="en-US" sz="1900" dirty="0"/>
          </a:p>
        </p:txBody>
      </p:sp>
      <p:sp>
        <p:nvSpPr>
          <p:cNvPr id="11" name="Text 7"/>
          <p:cNvSpPr/>
          <p:nvPr/>
        </p:nvSpPr>
        <p:spPr>
          <a:xfrm>
            <a:off x="1432203" y="4498553"/>
            <a:ext cx="5185165" cy="559799"/>
          </a:xfrm>
          <a:prstGeom prst="rect">
            <a:avLst/>
          </a:prstGeom>
          <a:noFill/>
          <a:ln/>
        </p:spPr>
        <p:txBody>
          <a:bodyPr wrap="non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Помогают включить в формулу активные </a:t>
            </a:r>
            <a:r>
              <a:rPr lang="en-US" sz="1550" dirty="0" err="1">
                <a:solidFill>
                  <a:srgbClr val="3C3939"/>
                </a:solidFill>
                <a:latin typeface="Geologica Light" pitchFamily="2" charset="0"/>
                <a:ea typeface="Roboto" pitchFamily="34" charset="-122"/>
                <a:cs typeface="Roboto" pitchFamily="34" charset="-120"/>
              </a:rPr>
              <a:t>вещества</a:t>
            </a:r>
            <a:r>
              <a:rPr lang="en-US" sz="1550" dirty="0">
                <a:solidFill>
                  <a:srgbClr val="3C3939"/>
                </a:solidFill>
                <a:latin typeface="Geologica Light" pitchFamily="2" charset="0"/>
                <a:ea typeface="Roboto" pitchFamily="34" charset="-122"/>
                <a:cs typeface="Roboto" pitchFamily="34" charset="-120"/>
              </a:rPr>
              <a:t>,</a:t>
            </a:r>
            <a:br>
              <a:rPr lang="en-US"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которые</a:t>
            </a:r>
            <a:r>
              <a:rPr lang="en-US" sz="1550" dirty="0">
                <a:solidFill>
                  <a:srgbClr val="3C3939"/>
                </a:solidFill>
                <a:latin typeface="Geologica Light" pitchFamily="2" charset="0"/>
                <a:ea typeface="Roboto" pitchFamily="34" charset="-122"/>
                <a:cs typeface="Roboto" pitchFamily="34" charset="-120"/>
              </a:rPr>
              <a:t> иначе не растворились бы</a:t>
            </a:r>
            <a:endParaRPr lang="en-US" sz="1550" dirty="0"/>
          </a:p>
        </p:txBody>
      </p:sp>
      <p:sp>
        <p:nvSpPr>
          <p:cNvPr id="12" name="Shape 8"/>
          <p:cNvSpPr/>
          <p:nvPr/>
        </p:nvSpPr>
        <p:spPr>
          <a:xfrm>
            <a:off x="790218" y="5773852"/>
            <a:ext cx="444460" cy="444460"/>
          </a:xfrm>
          <a:prstGeom prst="roundRect">
            <a:avLst>
              <a:gd name="adj" fmla="val 18669"/>
            </a:avLst>
          </a:prstGeom>
          <a:solidFill>
            <a:srgbClr val="9CD4EA"/>
          </a:solidFill>
          <a:ln w="7620">
            <a:solidFill>
              <a:srgbClr val="9CD4EA"/>
            </a:solidFill>
            <a:prstDash val="solid"/>
          </a:ln>
        </p:spPr>
        <p:txBody>
          <a:bodyPr/>
          <a:lstStyle/>
          <a:p>
            <a:endParaRPr lang="ru-RU"/>
          </a:p>
        </p:txBody>
      </p:sp>
      <p:sp>
        <p:nvSpPr>
          <p:cNvPr id="13" name="Text 9"/>
          <p:cNvSpPr/>
          <p:nvPr/>
        </p:nvSpPr>
        <p:spPr>
          <a:xfrm>
            <a:off x="1432203" y="5639832"/>
            <a:ext cx="2901672" cy="410760"/>
          </a:xfrm>
          <a:prstGeom prst="rect">
            <a:avLst/>
          </a:prstGeom>
          <a:noFill/>
          <a:ln/>
        </p:spPr>
        <p:txBody>
          <a:bodyPr wrap="none" lIns="0" tIns="0" rIns="0" bIns="0" rtlCol="0" anchor="t"/>
          <a:lstStyle/>
          <a:p>
            <a:pPr marL="0" indent="0" algn="l">
              <a:lnSpc>
                <a:spcPts val="2400"/>
              </a:lnSpc>
              <a:buNone/>
            </a:pPr>
            <a:r>
              <a:rPr lang="en-US" sz="1900" dirty="0">
                <a:solidFill>
                  <a:srgbClr val="3C3939"/>
                </a:solidFill>
                <a:latin typeface="Geologica Light" pitchFamily="2" charset="0"/>
                <a:ea typeface="Raleway" pitchFamily="34" charset="-122"/>
                <a:cs typeface="Raleway" pitchFamily="34" charset="-120"/>
              </a:rPr>
              <a:t>Очищают кожу и волосы</a:t>
            </a:r>
            <a:endParaRPr lang="en-US" sz="1900" dirty="0"/>
          </a:p>
        </p:txBody>
      </p:sp>
      <p:sp>
        <p:nvSpPr>
          <p:cNvPr id="14" name="Text 10"/>
          <p:cNvSpPr/>
          <p:nvPr/>
        </p:nvSpPr>
        <p:spPr>
          <a:xfrm>
            <a:off x="1432204" y="5996082"/>
            <a:ext cx="2690618" cy="559799"/>
          </a:xfrm>
          <a:prstGeom prst="rect">
            <a:avLst/>
          </a:prstGeom>
          <a:noFill/>
          <a:ln/>
        </p:spPr>
        <p:txBody>
          <a:bodyPr wrap="none" lIns="0" tIns="0" rIns="0" bIns="0" rtlCol="0" anchor="t"/>
          <a:lstStyle/>
          <a:p>
            <a:pPr marL="0" indent="0" algn="l">
              <a:buNone/>
            </a:pPr>
            <a:r>
              <a:rPr lang="en-US" sz="1550" dirty="0" err="1">
                <a:solidFill>
                  <a:srgbClr val="3C3939"/>
                </a:solidFill>
                <a:latin typeface="Geologica Light" pitchFamily="2" charset="0"/>
                <a:ea typeface="Roboto" pitchFamily="34" charset="-122"/>
                <a:cs typeface="Roboto" pitchFamily="34" charset="-120"/>
              </a:rPr>
              <a:t>Удаляют</a:t>
            </a:r>
            <a:r>
              <a:rPr lang="en-US" sz="1550" dirty="0">
                <a:solidFill>
                  <a:srgbClr val="3C3939"/>
                </a:solidFill>
                <a:latin typeface="Geologica Light" pitchFamily="2" charset="0"/>
                <a:ea typeface="Roboto" pitchFamily="34" charset="-122"/>
                <a:cs typeface="Roboto" pitchFamily="34" charset="-120"/>
              </a:rPr>
              <a:t> </a:t>
            </a:r>
            <a:r>
              <a:rPr lang="en-US" sz="1550" dirty="0" err="1">
                <a:solidFill>
                  <a:srgbClr val="3C3939"/>
                </a:solidFill>
                <a:latin typeface="Geologica Light" pitchFamily="2" charset="0"/>
                <a:ea typeface="Roboto" pitchFamily="34" charset="-122"/>
                <a:cs typeface="Roboto" pitchFamily="34" charset="-120"/>
              </a:rPr>
              <a:t>загрязнения</a:t>
            </a:r>
            <a:r>
              <a:rPr lang="en-US" sz="1550" dirty="0">
                <a:solidFill>
                  <a:srgbClr val="3C3939"/>
                </a:solidFill>
                <a:latin typeface="Geologica Light" pitchFamily="2" charset="0"/>
                <a:ea typeface="Roboto" pitchFamily="34" charset="-122"/>
                <a:cs typeface="Roboto" pitchFamily="34" charset="-120"/>
              </a:rPr>
              <a:t>,</a:t>
            </a:r>
            <a:br>
              <a:rPr lang="en-US"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себум</a:t>
            </a:r>
            <a:r>
              <a:rPr lang="en-US" sz="1550" dirty="0">
                <a:solidFill>
                  <a:srgbClr val="3C3939"/>
                </a:solidFill>
                <a:latin typeface="Geologica Light" pitchFamily="2" charset="0"/>
                <a:ea typeface="Roboto" pitchFamily="34" charset="-122"/>
                <a:cs typeface="Roboto" pitchFamily="34" charset="-120"/>
              </a:rPr>
              <a:t> и остатки макияжа</a:t>
            </a:r>
            <a:endParaRPr lang="en-US" sz="1550" dirty="0"/>
          </a:p>
        </p:txBody>
      </p:sp>
      <p:pic>
        <p:nvPicPr>
          <p:cNvPr id="15" name="Рисунок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73662" y="1411767"/>
            <a:ext cx="3101706" cy="6446682"/>
          </a:xfrm>
          <a:prstGeom prst="rect">
            <a:avLst/>
          </a:prstGeom>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201C6-381B-75AA-D071-D7D683D3CE86}"/>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0D9BBE56-B251-1252-8BD2-814B5E996DFE}"/>
              </a:ext>
            </a:extLst>
          </p:cNvPr>
          <p:cNvSpPr/>
          <p:nvPr/>
        </p:nvSpPr>
        <p:spPr>
          <a:xfrm>
            <a:off x="586501" y="689155"/>
            <a:ext cx="737413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Типы ПАВ и их характеристики</a:t>
            </a:r>
            <a:endParaRPr lang="en-US" sz="3900" dirty="0"/>
          </a:p>
        </p:txBody>
      </p:sp>
      <p:pic>
        <p:nvPicPr>
          <p:cNvPr id="28" name="Рисунок 27">
            <a:extLst>
              <a:ext uri="{FF2B5EF4-FFF2-40B4-BE49-F238E27FC236}">
                <a16:creationId xmlns:a16="http://schemas.microsoft.com/office/drawing/2014/main" id="{9DA28F73-67D9-4210-ACC1-FBECFA9736DC}"/>
              </a:ext>
            </a:extLst>
          </p:cNvPr>
          <p:cNvPicPr>
            <a:picLocks noChangeAspect="1"/>
          </p:cNvPicPr>
          <p:nvPr/>
        </p:nvPicPr>
        <p:blipFill>
          <a:blip r:embed="rId3"/>
          <a:stretch>
            <a:fillRect/>
          </a:stretch>
        </p:blipFill>
        <p:spPr>
          <a:xfrm>
            <a:off x="586501" y="1493715"/>
            <a:ext cx="8916377" cy="6196126"/>
          </a:xfrm>
          <a:prstGeom prst="rect">
            <a:avLst/>
          </a:prstGeom>
        </p:spPr>
      </p:pic>
    </p:spTree>
    <p:extLst>
      <p:ext uri="{BB962C8B-B14F-4D97-AF65-F5344CB8AC3E}">
        <p14:creationId xmlns:p14="http://schemas.microsoft.com/office/powerpoint/2010/main" val="381794074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86501" y="689155"/>
            <a:ext cx="737413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Geologica Light" pitchFamily="2" charset="0"/>
                <a:ea typeface="Raleway" pitchFamily="34" charset="-122"/>
                <a:cs typeface="Raleway" pitchFamily="34" charset="-120"/>
              </a:rPr>
              <a:t>Типы ПАВ и их характеристики</a:t>
            </a:r>
            <a:endParaRPr lang="en-US" sz="3900" dirty="0"/>
          </a:p>
        </p:txBody>
      </p:sp>
      <p:grpSp>
        <p:nvGrpSpPr>
          <p:cNvPr id="24" name="Группа 23">
            <a:extLst>
              <a:ext uri="{FF2B5EF4-FFF2-40B4-BE49-F238E27FC236}">
                <a16:creationId xmlns:a16="http://schemas.microsoft.com/office/drawing/2014/main" id="{44E19D6A-C961-F340-A82F-5012549D19BF}"/>
              </a:ext>
            </a:extLst>
          </p:cNvPr>
          <p:cNvGrpSpPr/>
          <p:nvPr/>
        </p:nvGrpSpPr>
        <p:grpSpPr>
          <a:xfrm>
            <a:off x="586501" y="1865826"/>
            <a:ext cx="13375683" cy="5255944"/>
            <a:chOff x="586502" y="1201061"/>
            <a:chExt cx="13042821" cy="3504843"/>
          </a:xfrm>
        </p:grpSpPr>
        <p:sp>
          <p:nvSpPr>
            <p:cNvPr id="3" name="Shape 1"/>
            <p:cNvSpPr/>
            <p:nvPr/>
          </p:nvSpPr>
          <p:spPr>
            <a:xfrm>
              <a:off x="586502" y="1201061"/>
              <a:ext cx="13042821" cy="3504843"/>
            </a:xfrm>
            <a:prstGeom prst="roundRect">
              <a:avLst>
                <a:gd name="adj" fmla="val 2378"/>
              </a:avLst>
            </a:prstGeom>
            <a:noFill/>
            <a:ln w="7620">
              <a:solidFill>
                <a:srgbClr val="000000">
                  <a:alpha val="8000"/>
                </a:srgbClr>
              </a:solidFill>
              <a:prstDash val="solid"/>
            </a:ln>
          </p:spPr>
          <p:txBody>
            <a:bodyPr/>
            <a:lstStyle/>
            <a:p>
              <a:endParaRPr lang="ru-RU"/>
            </a:p>
          </p:txBody>
        </p:sp>
        <p:sp>
          <p:nvSpPr>
            <p:cNvPr id="4" name="Shape 2"/>
            <p:cNvSpPr/>
            <p:nvPr/>
          </p:nvSpPr>
          <p:spPr>
            <a:xfrm>
              <a:off x="594122" y="1208681"/>
              <a:ext cx="13026271" cy="570905"/>
            </a:xfrm>
            <a:prstGeom prst="rect">
              <a:avLst/>
            </a:prstGeom>
            <a:solidFill>
              <a:srgbClr val="FFFFFF">
                <a:alpha val="4000"/>
              </a:srgbClr>
            </a:solidFill>
            <a:ln/>
          </p:spPr>
          <p:txBody>
            <a:bodyPr/>
            <a:lstStyle/>
            <a:p>
              <a:endParaRPr lang="ru-RU"/>
            </a:p>
          </p:txBody>
        </p:sp>
        <p:sp>
          <p:nvSpPr>
            <p:cNvPr id="5" name="Text 3"/>
            <p:cNvSpPr/>
            <p:nvPr/>
          </p:nvSpPr>
          <p:spPr>
            <a:xfrm>
              <a:off x="793909" y="1335364"/>
              <a:ext cx="394108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Тип</a:t>
              </a:r>
              <a:endParaRPr lang="en-US" sz="1550" dirty="0"/>
            </a:p>
          </p:txBody>
        </p:sp>
        <p:sp>
          <p:nvSpPr>
            <p:cNvPr id="6" name="Text 4"/>
            <p:cNvSpPr/>
            <p:nvPr/>
          </p:nvSpPr>
          <p:spPr>
            <a:xfrm>
              <a:off x="5139333" y="1335364"/>
              <a:ext cx="393727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Примеры</a:t>
              </a:r>
              <a:endParaRPr lang="en-US" sz="1550" dirty="0"/>
            </a:p>
          </p:txBody>
        </p:sp>
        <p:sp>
          <p:nvSpPr>
            <p:cNvPr id="7" name="Text 5"/>
            <p:cNvSpPr/>
            <p:nvPr/>
          </p:nvSpPr>
          <p:spPr>
            <a:xfrm>
              <a:off x="9480947" y="1335364"/>
              <a:ext cx="3941088" cy="317540"/>
            </a:xfrm>
            <a:prstGeom prst="rect">
              <a:avLst/>
            </a:prstGeom>
            <a:noFill/>
            <a:ln/>
          </p:spPr>
          <p:txBody>
            <a:bodyPr wrap="none" lIns="0" tIns="0" rIns="0" bIns="0" rtlCol="0" anchor="t"/>
            <a:lstStyle/>
            <a:p>
              <a:pPr marL="0" indent="0" algn="l">
                <a:lnSpc>
                  <a:spcPts val="2500"/>
                </a:lnSpc>
                <a:buNone/>
              </a:pPr>
              <a:r>
                <a:rPr lang="en-US" sz="1550" b="1" dirty="0">
                  <a:solidFill>
                    <a:srgbClr val="3C3939"/>
                  </a:solidFill>
                  <a:latin typeface="Geologica Light" pitchFamily="2" charset="0"/>
                  <a:ea typeface="Roboto" pitchFamily="34" charset="-122"/>
                  <a:cs typeface="Roboto" pitchFamily="34" charset="-120"/>
                </a:rPr>
                <a:t>Характеристика</a:t>
              </a:r>
              <a:endParaRPr lang="en-US" sz="1550" dirty="0"/>
            </a:p>
          </p:txBody>
        </p:sp>
        <p:sp>
          <p:nvSpPr>
            <p:cNvPr id="8" name="Shape 6"/>
            <p:cNvSpPr/>
            <p:nvPr/>
          </p:nvSpPr>
          <p:spPr>
            <a:xfrm>
              <a:off x="594122" y="1779586"/>
              <a:ext cx="13026271" cy="888444"/>
            </a:xfrm>
            <a:prstGeom prst="rect">
              <a:avLst/>
            </a:prstGeom>
            <a:solidFill>
              <a:srgbClr val="9CD4EA">
                <a:alpha val="24000"/>
              </a:srgbClr>
            </a:solidFill>
            <a:ln/>
          </p:spPr>
          <p:txBody>
            <a:bodyPr/>
            <a:lstStyle/>
            <a:p>
              <a:endParaRPr lang="ru-RU" dirty="0"/>
            </a:p>
          </p:txBody>
        </p:sp>
        <p:sp>
          <p:nvSpPr>
            <p:cNvPr id="9" name="Text 7"/>
            <p:cNvSpPr/>
            <p:nvPr/>
          </p:nvSpPr>
          <p:spPr>
            <a:xfrm>
              <a:off x="793909" y="2065038"/>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Анионные</a:t>
              </a:r>
              <a:endParaRPr lang="en-US" sz="1550" dirty="0"/>
            </a:p>
          </p:txBody>
        </p:sp>
        <p:sp>
          <p:nvSpPr>
            <p:cNvPr id="10" name="Text 8"/>
            <p:cNvSpPr/>
            <p:nvPr/>
          </p:nvSpPr>
          <p:spPr>
            <a:xfrm>
              <a:off x="5139333" y="2032951"/>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SLS, ALS</a:t>
              </a:r>
              <a:r>
                <a:rPr lang="ru-RU" sz="1550" dirty="0">
                  <a:solidFill>
                    <a:srgbClr val="3C3939"/>
                  </a:solidFill>
                  <a:latin typeface="Geologica Light" pitchFamily="2" charset="0"/>
                  <a:ea typeface="Roboto" pitchFamily="34" charset="-122"/>
                  <a:cs typeface="Roboto" pitchFamily="34" charset="-120"/>
                </a:rPr>
                <a:t>, </a:t>
              </a:r>
              <a:r>
                <a:rPr lang="ru-RU" sz="1550" dirty="0" err="1">
                  <a:solidFill>
                    <a:srgbClr val="3C3939"/>
                  </a:solidFill>
                  <a:latin typeface="Geologica Light" pitchFamily="2" charset="0"/>
                  <a:ea typeface="Roboto" pitchFamily="34" charset="-122"/>
                  <a:cs typeface="Roboto" pitchFamily="34" charset="-120"/>
                </a:rPr>
                <a:t>изетионат</a:t>
              </a:r>
              <a:r>
                <a:rPr lang="ru-RU" sz="1550" dirty="0">
                  <a:solidFill>
                    <a:srgbClr val="3C3939"/>
                  </a:solidFill>
                  <a:latin typeface="Geologica Light" pitchFamily="2" charset="0"/>
                  <a:ea typeface="Roboto" pitchFamily="34" charset="-122"/>
                  <a:cs typeface="Roboto" pitchFamily="34" charset="-120"/>
                </a:rPr>
                <a:t> натрия</a:t>
              </a:r>
              <a:endParaRPr lang="en-US" sz="1550" dirty="0"/>
            </a:p>
          </p:txBody>
        </p:sp>
        <p:sp>
          <p:nvSpPr>
            <p:cNvPr id="11" name="Text 9"/>
            <p:cNvSpPr/>
            <p:nvPr/>
          </p:nvSpPr>
          <p:spPr>
            <a:xfrm>
              <a:off x="9480947" y="1962159"/>
              <a:ext cx="3941088"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Хорошо очищают, </a:t>
              </a:r>
              <a:r>
                <a:rPr lang="en-US" sz="1550" dirty="0" err="1">
                  <a:solidFill>
                    <a:srgbClr val="3C3939"/>
                  </a:solidFill>
                  <a:latin typeface="Geologica Light" pitchFamily="2" charset="0"/>
                  <a:ea typeface="Roboto" pitchFamily="34" charset="-122"/>
                  <a:cs typeface="Roboto" pitchFamily="34" charset="-120"/>
                </a:rPr>
                <a:t>пенятся</a:t>
              </a:r>
              <a:r>
                <a:rPr lang="en-US" sz="1550" dirty="0">
                  <a:solidFill>
                    <a:srgbClr val="3C3939"/>
                  </a:solidFill>
                  <a:latin typeface="Geologica Light" pitchFamily="2" charset="0"/>
                  <a:ea typeface="Roboto" pitchFamily="34" charset="-122"/>
                  <a:cs typeface="Roboto" pitchFamily="34" charset="-120"/>
                </a:rPr>
                <a:t>,</a:t>
              </a:r>
              <a:br>
                <a:rPr lang="en-US"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могут</a:t>
              </a:r>
              <a:r>
                <a:rPr lang="en-US" sz="1550" dirty="0">
                  <a:solidFill>
                    <a:srgbClr val="3C3939"/>
                  </a:solidFill>
                  <a:latin typeface="Geologica Light" pitchFamily="2" charset="0"/>
                  <a:ea typeface="Roboto" pitchFamily="34" charset="-122"/>
                  <a:cs typeface="Roboto" pitchFamily="34" charset="-120"/>
                </a:rPr>
                <a:t> быть агрессивны</a:t>
              </a:r>
              <a:endParaRPr lang="en-US" sz="1550" dirty="0"/>
            </a:p>
          </p:txBody>
        </p:sp>
        <p:sp>
          <p:nvSpPr>
            <p:cNvPr id="12" name="Shape 10"/>
            <p:cNvSpPr/>
            <p:nvPr/>
          </p:nvSpPr>
          <p:spPr>
            <a:xfrm>
              <a:off x="594122" y="2668030"/>
              <a:ext cx="13026271" cy="570905"/>
            </a:xfrm>
            <a:prstGeom prst="rect">
              <a:avLst/>
            </a:prstGeom>
            <a:solidFill>
              <a:srgbClr val="FFFFFF">
                <a:alpha val="4000"/>
              </a:srgbClr>
            </a:solidFill>
            <a:ln/>
          </p:spPr>
          <p:txBody>
            <a:bodyPr/>
            <a:lstStyle/>
            <a:p>
              <a:endParaRPr lang="ru-RU"/>
            </a:p>
          </p:txBody>
        </p:sp>
        <p:sp>
          <p:nvSpPr>
            <p:cNvPr id="13" name="Text 11"/>
            <p:cNvSpPr/>
            <p:nvPr/>
          </p:nvSpPr>
          <p:spPr>
            <a:xfrm>
              <a:off x="793909" y="2794713"/>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Катионные</a:t>
              </a:r>
              <a:endParaRPr lang="en-US" sz="1550" dirty="0"/>
            </a:p>
          </p:txBody>
        </p:sp>
        <p:sp>
          <p:nvSpPr>
            <p:cNvPr id="14" name="Text 12"/>
            <p:cNvSpPr/>
            <p:nvPr/>
          </p:nvSpPr>
          <p:spPr>
            <a:xfrm>
              <a:off x="5139333" y="2794713"/>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Цетримониум хлорид</a:t>
              </a:r>
              <a:endParaRPr lang="en-US" sz="1550" dirty="0"/>
            </a:p>
          </p:txBody>
        </p:sp>
        <p:sp>
          <p:nvSpPr>
            <p:cNvPr id="15" name="Text 13"/>
            <p:cNvSpPr/>
            <p:nvPr/>
          </p:nvSpPr>
          <p:spPr>
            <a:xfrm>
              <a:off x="9480947" y="2794713"/>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Используются в кондиционерах</a:t>
              </a:r>
              <a:endParaRPr lang="en-US" sz="1550" dirty="0"/>
            </a:p>
          </p:txBody>
        </p:sp>
        <p:sp>
          <p:nvSpPr>
            <p:cNvPr id="16" name="Shape 14"/>
            <p:cNvSpPr/>
            <p:nvPr/>
          </p:nvSpPr>
          <p:spPr>
            <a:xfrm>
              <a:off x="594122" y="3238935"/>
              <a:ext cx="13026271" cy="888444"/>
            </a:xfrm>
            <a:prstGeom prst="rect">
              <a:avLst/>
            </a:prstGeom>
            <a:solidFill>
              <a:srgbClr val="9CD4EA">
                <a:alpha val="24000"/>
              </a:srgbClr>
            </a:solidFill>
            <a:ln/>
          </p:spPr>
          <p:txBody>
            <a:bodyPr/>
            <a:lstStyle/>
            <a:p>
              <a:endParaRPr lang="ru-RU"/>
            </a:p>
          </p:txBody>
        </p:sp>
        <p:sp>
          <p:nvSpPr>
            <p:cNvPr id="17" name="Text 15"/>
            <p:cNvSpPr/>
            <p:nvPr/>
          </p:nvSpPr>
          <p:spPr>
            <a:xfrm>
              <a:off x="793909" y="3546623"/>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Неионогенные</a:t>
              </a:r>
              <a:endParaRPr lang="en-US" sz="1550" dirty="0"/>
            </a:p>
          </p:txBody>
        </p:sp>
        <p:sp>
          <p:nvSpPr>
            <p:cNvPr id="18" name="Text 16"/>
            <p:cNvSpPr/>
            <p:nvPr/>
          </p:nvSpPr>
          <p:spPr>
            <a:xfrm>
              <a:off x="5139333" y="3515279"/>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Coco-glucoside, Decyl Glucoside</a:t>
              </a:r>
              <a:endParaRPr lang="en-US" sz="1550" dirty="0"/>
            </a:p>
          </p:txBody>
        </p:sp>
        <p:sp>
          <p:nvSpPr>
            <p:cNvPr id="19" name="Text 17"/>
            <p:cNvSpPr/>
            <p:nvPr/>
          </p:nvSpPr>
          <p:spPr>
            <a:xfrm>
              <a:off x="9480947" y="3420565"/>
              <a:ext cx="3941088" cy="635079"/>
            </a:xfrm>
            <a:prstGeom prst="rect">
              <a:avLst/>
            </a:prstGeom>
            <a:noFill/>
            <a:ln/>
          </p:spPr>
          <p:txBody>
            <a:bodyPr wrap="square" lIns="0" tIns="0" rIns="0" bIns="0" rtlCol="0" anchor="t"/>
            <a:lstStyle/>
            <a:p>
              <a:pPr marL="0" indent="0" algn="l">
                <a:buNone/>
              </a:pPr>
              <a:r>
                <a:rPr lang="en-US" sz="1550" dirty="0">
                  <a:solidFill>
                    <a:srgbClr val="3C3939"/>
                  </a:solidFill>
                  <a:latin typeface="Geologica Light" pitchFamily="2" charset="0"/>
                  <a:ea typeface="Roboto" pitchFamily="34" charset="-122"/>
                  <a:cs typeface="Roboto" pitchFamily="34" charset="-120"/>
                </a:rPr>
                <a:t>Мягкие, </a:t>
              </a:r>
              <a:r>
                <a:rPr lang="en-US" sz="1550" dirty="0" err="1">
                  <a:solidFill>
                    <a:srgbClr val="3C3939"/>
                  </a:solidFill>
                  <a:latin typeface="Geologica Light" pitchFamily="2" charset="0"/>
                  <a:ea typeface="Roboto" pitchFamily="34" charset="-122"/>
                  <a:cs typeface="Roboto" pitchFamily="34" charset="-120"/>
                </a:rPr>
                <a:t>подходят</a:t>
              </a:r>
              <a:br>
                <a:rPr lang="en-US" sz="1550" dirty="0">
                  <a:solidFill>
                    <a:srgbClr val="3C3939"/>
                  </a:solidFill>
                  <a:latin typeface="Geologica Light" pitchFamily="2" charset="0"/>
                  <a:ea typeface="Roboto" pitchFamily="34" charset="-122"/>
                  <a:cs typeface="Roboto" pitchFamily="34" charset="-120"/>
                </a:rPr>
              </a:br>
              <a:r>
                <a:rPr lang="en-US" sz="1550" dirty="0" err="1">
                  <a:solidFill>
                    <a:srgbClr val="3C3939"/>
                  </a:solidFill>
                  <a:latin typeface="Geologica Light" pitchFamily="2" charset="0"/>
                  <a:ea typeface="Roboto" pitchFamily="34" charset="-122"/>
                  <a:cs typeface="Roboto" pitchFamily="34" charset="-120"/>
                </a:rPr>
                <a:t>для</a:t>
              </a:r>
              <a:r>
                <a:rPr lang="en-US" sz="1550" dirty="0">
                  <a:solidFill>
                    <a:srgbClr val="3C3939"/>
                  </a:solidFill>
                  <a:latin typeface="Geologica Light" pitchFamily="2" charset="0"/>
                  <a:ea typeface="Roboto" pitchFamily="34" charset="-122"/>
                  <a:cs typeface="Roboto" pitchFamily="34" charset="-120"/>
                </a:rPr>
                <a:t> чувствительной кожи</a:t>
              </a:r>
              <a:endParaRPr lang="en-US" sz="1550" dirty="0"/>
            </a:p>
          </p:txBody>
        </p:sp>
        <p:sp>
          <p:nvSpPr>
            <p:cNvPr id="20" name="Shape 18"/>
            <p:cNvSpPr/>
            <p:nvPr/>
          </p:nvSpPr>
          <p:spPr>
            <a:xfrm>
              <a:off x="594122" y="4127379"/>
              <a:ext cx="13026271" cy="570905"/>
            </a:xfrm>
            <a:prstGeom prst="rect">
              <a:avLst/>
            </a:prstGeom>
            <a:solidFill>
              <a:srgbClr val="FFFFFF">
                <a:alpha val="4000"/>
              </a:srgbClr>
            </a:solidFill>
            <a:ln/>
          </p:spPr>
          <p:txBody>
            <a:bodyPr/>
            <a:lstStyle/>
            <a:p>
              <a:endParaRPr lang="ru-RU"/>
            </a:p>
          </p:txBody>
        </p:sp>
        <p:sp>
          <p:nvSpPr>
            <p:cNvPr id="21" name="Text 19"/>
            <p:cNvSpPr/>
            <p:nvPr/>
          </p:nvSpPr>
          <p:spPr>
            <a:xfrm>
              <a:off x="793909" y="4254062"/>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Амфотерные</a:t>
              </a:r>
              <a:endParaRPr lang="en-US" sz="1550" dirty="0"/>
            </a:p>
          </p:txBody>
        </p:sp>
        <p:sp>
          <p:nvSpPr>
            <p:cNvPr id="22" name="Text 20"/>
            <p:cNvSpPr/>
            <p:nvPr/>
          </p:nvSpPr>
          <p:spPr>
            <a:xfrm>
              <a:off x="5139333" y="4254062"/>
              <a:ext cx="393727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Cocamidopropyl Betaine</a:t>
              </a:r>
              <a:endParaRPr lang="en-US" sz="1550" dirty="0"/>
            </a:p>
          </p:txBody>
        </p:sp>
        <p:sp>
          <p:nvSpPr>
            <p:cNvPr id="23" name="Text 21"/>
            <p:cNvSpPr/>
            <p:nvPr/>
          </p:nvSpPr>
          <p:spPr>
            <a:xfrm>
              <a:off x="9480947" y="4254062"/>
              <a:ext cx="3941088" cy="317540"/>
            </a:xfrm>
            <a:prstGeom prst="rect">
              <a:avLst/>
            </a:prstGeom>
            <a:noFill/>
            <a:ln/>
          </p:spPr>
          <p:txBody>
            <a:bodyPr wrap="none" lIns="0" tIns="0" rIns="0" bIns="0" rtlCol="0" anchor="t"/>
            <a:lstStyle/>
            <a:p>
              <a:pPr marL="0" indent="0" algn="l">
                <a:lnSpc>
                  <a:spcPts val="2500"/>
                </a:lnSpc>
                <a:buNone/>
              </a:pPr>
              <a:r>
                <a:rPr lang="en-US" sz="1550" dirty="0">
                  <a:solidFill>
                    <a:srgbClr val="3C3939"/>
                  </a:solidFill>
                  <a:latin typeface="Geologica Light" pitchFamily="2" charset="0"/>
                  <a:ea typeface="Roboto" pitchFamily="34" charset="-122"/>
                  <a:cs typeface="Roboto" pitchFamily="34" charset="-120"/>
                </a:rPr>
                <a:t>Смягчают действие других ПАВов</a:t>
              </a:r>
              <a:endParaRPr lang="en-US" sz="1550" dirty="0"/>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1245</TotalTime>
  <Words>8155</Words>
  <Application>Microsoft Macintosh PowerPoint</Application>
  <PresentationFormat>Произвольный</PresentationFormat>
  <Paragraphs>1151</Paragraphs>
  <Slides>118</Slides>
  <Notes>116</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118</vt:i4>
      </vt:variant>
    </vt:vector>
  </HeadingPairs>
  <TitlesOfParts>
    <vt:vector size="125" baseType="lpstr">
      <vt:lpstr>Geologica Roman Black</vt:lpstr>
      <vt:lpstr>Geologica</vt:lpstr>
      <vt:lpstr>Arial</vt:lpstr>
      <vt:lpstr>Geologica Black</vt:lpstr>
      <vt:lpstr>Geologica Light</vt:lpstr>
      <vt:lpstr>Geologica SemiBold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IT Maklive</dc:creator>
  <cp:lastModifiedBy>SkinProf Studio</cp:lastModifiedBy>
  <cp:revision>50</cp:revision>
  <dcterms:created xsi:type="dcterms:W3CDTF">2025-07-26T12:27:45Z</dcterms:created>
  <dcterms:modified xsi:type="dcterms:W3CDTF">2025-08-19T08:32:14Z</dcterms:modified>
</cp:coreProperties>
</file>